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Lst>
  <p:sldSz cy="6858000" cx="12192000"/>
  <p:notesSz cx="6858000" cy="9144000"/>
  <p:embeddedFontLst>
    <p:embeddedFont>
      <p:font typeface="Bad Script"/>
      <p:regular r:id="rId109"/>
    </p:embeddedFont>
    <p:embeddedFont>
      <p:font typeface="Century Gothic"/>
      <p:regular r:id="rId110"/>
      <p:bold r:id="rId111"/>
      <p:italic r:id="rId112"/>
      <p:boldItalic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114" roundtripDataSignature="AMtx7mgazFmDqg7OH949SSm4IWT0j4vR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59F208F-973A-46BD-80AA-40070E705AEE}">
  <a:tblStyle styleId="{F59F208F-973A-46BD-80AA-40070E705AEE}"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FEB"/>
          </a:solidFill>
        </a:fill>
      </a:tcStyle>
    </a:wholeTbl>
    <a:band1H>
      <a:tcTxStyle/>
      <a:tcStyle>
        <a:fill>
          <a:solidFill>
            <a:srgbClr val="CBDDD5"/>
          </a:solidFill>
        </a:fill>
      </a:tcStyle>
    </a:band1H>
    <a:band2H>
      <a:tcTxStyle/>
    </a:band2H>
    <a:band1V>
      <a:tcTxStyle/>
      <a:tcStyle>
        <a:fill>
          <a:solidFill>
            <a:srgbClr val="CBDDD5"/>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163482B3-9DDC-436D-8030-57707870E3B4}" styleName="Table_1">
    <a:wholeTbl>
      <a:tcTxStyle b="off" i="off">
        <a:font>
          <a:latin typeface="Calibri"/>
          <a:ea typeface="Calibri"/>
          <a:cs typeface="Calibri"/>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CA165C0-10A4-411D-9540-7F8377E356E3}" styleName="Table_2">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font" Target="fonts/BadScript-regular.fntdata"/><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10" Type="http://schemas.openxmlformats.org/officeDocument/2006/relationships/font" Target="fonts/CenturyGothic-regular.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customschemas.google.com/relationships/presentationmetadata" Target="metadata"/><Relationship Id="rId18" Type="http://schemas.openxmlformats.org/officeDocument/2006/relationships/slide" Target="slides/slide12.xml"/><Relationship Id="rId113" Type="http://schemas.openxmlformats.org/officeDocument/2006/relationships/font" Target="fonts/CenturyGothic-boldItalic.fntdata"/><Relationship Id="rId112" Type="http://schemas.openxmlformats.org/officeDocument/2006/relationships/font" Target="fonts/CenturyGothic-italic.fntdata"/><Relationship Id="rId111" Type="http://schemas.openxmlformats.org/officeDocument/2006/relationships/font" Target="fonts/CenturyGothic-bold.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1" i="0" sz="12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1" i="0" sz="12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1" i="0" sz="1200" u="none" cap="none" strike="noStrike">
                <a:solidFill>
                  <a:schemeClr val="dk1"/>
                </a:solidFill>
                <a:latin typeface="Century Gothic"/>
                <a:ea typeface="Century Gothic"/>
                <a:cs typeface="Century Gothic"/>
                <a:sym typeface="Century Gothic"/>
              </a:defRPr>
            </a:lvl1pPr>
            <a:lvl2pPr indent="-228600" lvl="1" marL="914400" marR="0" rtl="0" algn="l">
              <a:spcBef>
                <a:spcPts val="0"/>
              </a:spcBef>
              <a:spcAft>
                <a:spcPts val="0"/>
              </a:spcAft>
              <a:buSzPts val="1400"/>
              <a:buNone/>
              <a:defRPr b="1" i="0" sz="1200" u="none" cap="none" strike="noStrike">
                <a:solidFill>
                  <a:schemeClr val="dk1"/>
                </a:solidFill>
                <a:latin typeface="Century Gothic"/>
                <a:ea typeface="Century Gothic"/>
                <a:cs typeface="Century Gothic"/>
                <a:sym typeface="Century Gothic"/>
              </a:defRPr>
            </a:lvl2pPr>
            <a:lvl3pPr indent="-228600" lvl="2" marL="1371600" marR="0" rtl="0" algn="l">
              <a:spcBef>
                <a:spcPts val="0"/>
              </a:spcBef>
              <a:spcAft>
                <a:spcPts val="0"/>
              </a:spcAft>
              <a:buSzPts val="1400"/>
              <a:buNone/>
              <a:defRPr b="1" i="0" sz="1200" u="none" cap="none" strike="noStrike">
                <a:solidFill>
                  <a:schemeClr val="dk1"/>
                </a:solidFill>
                <a:latin typeface="Century Gothic"/>
                <a:ea typeface="Century Gothic"/>
                <a:cs typeface="Century Gothic"/>
                <a:sym typeface="Century Gothic"/>
              </a:defRPr>
            </a:lvl3pPr>
            <a:lvl4pPr indent="-228600" lvl="3" marL="1828800" marR="0" rtl="0" algn="l">
              <a:spcBef>
                <a:spcPts val="0"/>
              </a:spcBef>
              <a:spcAft>
                <a:spcPts val="0"/>
              </a:spcAft>
              <a:buSzPts val="1400"/>
              <a:buNone/>
              <a:defRPr b="1" i="0" sz="1200" u="none" cap="none" strike="noStrike">
                <a:solidFill>
                  <a:schemeClr val="dk1"/>
                </a:solidFill>
                <a:latin typeface="Century Gothic"/>
                <a:ea typeface="Century Gothic"/>
                <a:cs typeface="Century Gothic"/>
                <a:sym typeface="Century Gothic"/>
              </a:defRPr>
            </a:lvl4pPr>
            <a:lvl5pPr indent="-228600" lvl="4" marL="2286000" marR="0" rtl="0" algn="l">
              <a:spcBef>
                <a:spcPts val="0"/>
              </a:spcBef>
              <a:spcAft>
                <a:spcPts val="0"/>
              </a:spcAft>
              <a:buSzPts val="1400"/>
              <a:buNone/>
              <a:defRPr b="1" i="0" sz="1200" u="none" cap="none" strike="noStrike">
                <a:solidFill>
                  <a:schemeClr val="dk1"/>
                </a:solidFill>
                <a:latin typeface="Century Gothic"/>
                <a:ea typeface="Century Gothic"/>
                <a:cs typeface="Century Gothic"/>
                <a:sym typeface="Century Gothic"/>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1" i="0" sz="12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sv-SE" sz="1200" u="none" cap="none" strike="noStrike">
                <a:solidFill>
                  <a:schemeClr val="dk1"/>
                </a:solidFill>
                <a:latin typeface="Century Gothic"/>
                <a:ea typeface="Century Gothic"/>
                <a:cs typeface="Century Gothic"/>
                <a:sym typeface="Century Gothic"/>
              </a:rPr>
              <a:t>‹#›</a:t>
            </a:fld>
            <a:endParaRPr b="1" i="0" sz="1200" u="none" cap="none" strike="noStrike">
              <a:solidFill>
                <a:schemeClr val="dk1"/>
              </a:solidFill>
              <a:latin typeface="Century Gothic"/>
              <a:ea typeface="Century Gothic"/>
              <a:cs typeface="Century Gothic"/>
              <a:sym typeface="Century Gothic"/>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PS. Kom ihåg att skriva in rätt namn istället för Gruppledare 1 &amp; 2!</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2" name="Google Shape;1592;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sv-SE">
                <a:latin typeface="Arial"/>
                <a:ea typeface="Arial"/>
                <a:cs typeface="Arial"/>
                <a:sym typeface="Arial"/>
              </a:rPr>
              <a:t>Be deltagarna att fylla i ETT exempel på varje område, det räcker med några stödord, bara stöd för minnet, om tid finns: fortsätt fylla i.</a:t>
            </a:r>
            <a:endParaRPr/>
          </a:p>
          <a:p>
            <a:pPr indent="0" lvl="0" marL="0" rtl="0" algn="l">
              <a:spcBef>
                <a:spcPts val="0"/>
              </a:spcBef>
              <a:spcAft>
                <a:spcPts val="0"/>
              </a:spcAft>
              <a:buNone/>
            </a:pPr>
            <a:r>
              <a:rPr b="0" lang="sv-SE">
                <a:latin typeface="Arial"/>
                <a:ea typeface="Arial"/>
                <a:cs typeface="Arial"/>
                <a:sym typeface="Arial"/>
              </a:rPr>
              <a:t>BERÄTTA att de kommer att berätta för en annan person, två och två, inte för hela gruppen.</a:t>
            </a:r>
            <a:endParaRPr/>
          </a:p>
          <a:p>
            <a:pPr indent="0" lvl="0" marL="0" rtl="0" algn="l">
              <a:spcBef>
                <a:spcPts val="0"/>
              </a:spcBef>
              <a:spcAft>
                <a:spcPts val="0"/>
              </a:spcAft>
              <a:buNone/>
            </a:pPr>
            <a:r>
              <a:rPr b="0" lang="sv-SE">
                <a:latin typeface="Arial"/>
                <a:ea typeface="Arial"/>
                <a:cs typeface="Arial"/>
                <a:sym typeface="Arial"/>
              </a:rPr>
              <a:t>PRINTA I A4!</a:t>
            </a:r>
            <a:endParaRPr/>
          </a:p>
        </p:txBody>
      </p:sp>
      <p:sp>
        <p:nvSpPr>
          <p:cNvPr id="1593" name="Google Shape;1593;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1" name="Google Shape;1601;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Notera att dessa två bilder som handlar om filmen om mig skrivs ut dubbelsidigt på A4.</a:t>
            </a:r>
            <a:endParaRPr/>
          </a:p>
        </p:txBody>
      </p:sp>
      <p:sp>
        <p:nvSpPr>
          <p:cNvPr id="1602" name="Google Shape;1602;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1" name="Google Shape;1611;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Notera att dessa två bilder som handlar om filmen om mig skrivs ut dubbelsidigt på A4. </a:t>
            </a:r>
            <a:endParaRPr/>
          </a:p>
        </p:txBody>
      </p:sp>
      <p:sp>
        <p:nvSpPr>
          <p:cNvPr id="1612" name="Google Shape;1612;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sv-SE">
                <a:latin typeface="Arial"/>
                <a:ea typeface="Arial"/>
                <a:cs typeface="Arial"/>
                <a:sym typeface="Arial"/>
              </a:rPr>
              <a:t>”Vad är viktigast? - </a:t>
            </a:r>
            <a:r>
              <a:rPr b="0" i="1" lang="sv-SE">
                <a:latin typeface="Arial"/>
                <a:ea typeface="Arial"/>
                <a:cs typeface="Arial"/>
                <a:sym typeface="Arial"/>
              </a:rPr>
              <a:t>Målet eller vägen dit?”  </a:t>
            </a:r>
            <a:r>
              <a:rPr b="0" lang="sv-SE">
                <a:latin typeface="Arial"/>
                <a:ea typeface="Arial"/>
                <a:cs typeface="Arial"/>
                <a:sym typeface="Arial"/>
              </a:rPr>
              <a:t>och skidåkarmetaforen. </a:t>
            </a:r>
            <a:endParaRPr b="0">
              <a:latin typeface="Arial"/>
              <a:ea typeface="Arial"/>
              <a:cs typeface="Arial"/>
              <a:sym typeface="Arial"/>
            </a:endParaRPr>
          </a:p>
          <a:p>
            <a:pPr indent="0" lvl="0" marL="0" rtl="0" algn="l">
              <a:spcBef>
                <a:spcPts val="0"/>
              </a:spcBef>
              <a:spcAft>
                <a:spcPts val="0"/>
              </a:spcAft>
              <a:buNone/>
            </a:pPr>
            <a:r>
              <a:rPr b="0" lang="sv-SE">
                <a:latin typeface="Arial"/>
                <a:ea typeface="Arial"/>
                <a:cs typeface="Arial"/>
                <a:sym typeface="Arial"/>
              </a:rPr>
              <a:t>Om du vill använda den så behövs uppkoppling till Internet (eller att du spelat in klippet) samt högtalare. Googla på ”music and life” och eller Allan Watts så kommer ett fint klipp på YouTube som är cirka en minut. Det finns två lite svårare ord (hoax &amp; bracket) som man kan förklara innan man visar klippet.</a:t>
            </a:r>
            <a:endParaRPr b="0">
              <a:latin typeface="Arial"/>
              <a:ea typeface="Arial"/>
              <a:cs typeface="Arial"/>
              <a:sym typeface="Arial"/>
            </a:endParaRPr>
          </a:p>
          <a:p>
            <a:pPr indent="0" lvl="0" marL="0" rtl="0" algn="l">
              <a:spcBef>
                <a:spcPts val="0"/>
              </a:spcBef>
              <a:spcAft>
                <a:spcPts val="0"/>
              </a:spcAft>
              <a:buNone/>
            </a:pPr>
            <a:r>
              <a:rPr b="0" lang="sv-SE">
                <a:latin typeface="Arial"/>
                <a:ea typeface="Arial"/>
                <a:cs typeface="Arial"/>
                <a:sym typeface="Arial"/>
              </a:rPr>
              <a:t>Bracket = bransch (t.ex. sälja försäkringar)</a:t>
            </a:r>
            <a:endParaRPr/>
          </a:p>
          <a:p>
            <a:pPr indent="0" lvl="0" marL="0" rtl="0" algn="l">
              <a:spcBef>
                <a:spcPts val="0"/>
              </a:spcBef>
              <a:spcAft>
                <a:spcPts val="0"/>
              </a:spcAft>
              <a:buNone/>
            </a:pPr>
            <a:r>
              <a:rPr b="0" lang="sv-SE">
                <a:latin typeface="Arial"/>
                <a:ea typeface="Arial"/>
                <a:cs typeface="Arial"/>
                <a:sym typeface="Arial"/>
              </a:rPr>
              <a:t>Hoax = lurendrejeri, bluff</a:t>
            </a:r>
            <a:endParaRPr/>
          </a:p>
        </p:txBody>
      </p:sp>
      <p:sp>
        <p:nvSpPr>
          <p:cNvPr id="417" name="Google Shape;41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VALBAR BILD</a:t>
            </a:r>
            <a:endParaRPr/>
          </a:p>
        </p:txBody>
      </p:sp>
      <p:sp>
        <p:nvSpPr>
          <p:cNvPr id="428" name="Google Shape;42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a:p>
        </p:txBody>
      </p:sp>
      <p:sp>
        <p:nvSpPr>
          <p:cNvPr id="100" name="Google Shape;10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VALBAR BILD</a:t>
            </a:r>
            <a:endParaRPr/>
          </a:p>
        </p:txBody>
      </p:sp>
      <p:sp>
        <p:nvSpPr>
          <p:cNvPr id="507" name="Google Shape;50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sv-SE">
                <a:latin typeface="Arial"/>
                <a:ea typeface="Arial"/>
                <a:cs typeface="Arial"/>
                <a:sym typeface="Arial"/>
              </a:rPr>
              <a:t>Kan användas t.ex efter bild 23 för att visa hur det kan se ut när man lagt ut sina kort man valt samt ett eget. </a:t>
            </a:r>
            <a:endParaRPr/>
          </a:p>
          <a:p>
            <a:pPr indent="0" lvl="0" marL="0" rtl="0" algn="l">
              <a:spcBef>
                <a:spcPts val="0"/>
              </a:spcBef>
              <a:spcAft>
                <a:spcPts val="0"/>
              </a:spcAft>
              <a:buNone/>
            </a:pPr>
            <a:r>
              <a:rPr b="0" lang="sv-SE">
                <a:latin typeface="Arial"/>
                <a:ea typeface="Arial"/>
                <a:cs typeface="Arial"/>
                <a:sym typeface="Arial"/>
              </a:rPr>
              <a:t>Notera att man enkelt kan skriva ut 4 tomma kort per deltagare istället för post-it-lappar. Det finns ark med tomma kort att skriva ut från sidan för er gruppledare, Träff 3 </a:t>
            </a:r>
            <a:endParaRPr/>
          </a:p>
          <a:p>
            <a:pPr indent="0" lvl="0" marL="0" rtl="0" algn="l">
              <a:spcBef>
                <a:spcPts val="0"/>
              </a:spcBef>
              <a:spcAft>
                <a:spcPts val="0"/>
              </a:spcAft>
              <a:buNone/>
            </a:pPr>
            <a:r>
              <a:t/>
            </a:r>
            <a:endParaRPr b="0">
              <a:latin typeface="Arial"/>
              <a:ea typeface="Arial"/>
              <a:cs typeface="Arial"/>
              <a:sym typeface="Arial"/>
            </a:endParaRPr>
          </a:p>
        </p:txBody>
      </p:sp>
      <p:sp>
        <p:nvSpPr>
          <p:cNvPr id="587" name="Google Shape;58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Rollspela hur detta går till.</a:t>
            </a:r>
            <a:endParaRPr/>
          </a:p>
          <a:p>
            <a:pPr indent="0" lvl="0" marL="0" rtl="0" algn="l">
              <a:spcBef>
                <a:spcPts val="0"/>
              </a:spcBef>
              <a:spcAft>
                <a:spcPts val="0"/>
              </a:spcAft>
              <a:buNone/>
            </a:pPr>
            <a:r>
              <a:t/>
            </a:r>
            <a:endParaRPr/>
          </a:p>
        </p:txBody>
      </p:sp>
      <p:sp>
        <p:nvSpPr>
          <p:cNvPr id="629" name="Google Shape;62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sv-SE">
                <a:latin typeface="Arial"/>
                <a:ea typeface="Arial"/>
                <a:cs typeface="Arial"/>
                <a:sym typeface="Arial"/>
              </a:rPr>
              <a:t>Be deltagarna att fylla i ETT exempel på varje område, det räcker med några stödord, bara stöd för minnet, om tid finns: fortsätt fylla i.</a:t>
            </a:r>
            <a:endParaRPr/>
          </a:p>
          <a:p>
            <a:pPr indent="0" lvl="0" marL="0" rtl="0" algn="l">
              <a:spcBef>
                <a:spcPts val="0"/>
              </a:spcBef>
              <a:spcAft>
                <a:spcPts val="0"/>
              </a:spcAft>
              <a:buNone/>
            </a:pPr>
            <a:r>
              <a:rPr b="0" lang="sv-SE">
                <a:latin typeface="Arial"/>
                <a:ea typeface="Arial"/>
                <a:cs typeface="Arial"/>
                <a:sym typeface="Arial"/>
              </a:rPr>
              <a:t>BERÄTTA att de kommer att berätta för en annan person, två och två, inte för hela gruppen.</a:t>
            </a:r>
            <a:endParaRPr/>
          </a:p>
          <a:p>
            <a:pPr indent="0" lvl="0" marL="0" rtl="0" algn="l">
              <a:spcBef>
                <a:spcPts val="0"/>
              </a:spcBef>
              <a:spcAft>
                <a:spcPts val="0"/>
              </a:spcAft>
              <a:buNone/>
            </a:pPr>
            <a:r>
              <a:rPr b="0" lang="sv-SE">
                <a:latin typeface="Arial"/>
                <a:ea typeface="Arial"/>
                <a:cs typeface="Arial"/>
                <a:sym typeface="Arial"/>
              </a:rPr>
              <a:t>PRINTA I A4!</a:t>
            </a:r>
            <a:endParaRPr/>
          </a:p>
          <a:p>
            <a:pPr indent="0" lvl="0" marL="0" rtl="0" algn="l">
              <a:spcBef>
                <a:spcPts val="0"/>
              </a:spcBef>
              <a:spcAft>
                <a:spcPts val="0"/>
              </a:spcAft>
              <a:buNone/>
            </a:pPr>
            <a:r>
              <a:t/>
            </a:r>
            <a:endParaRPr b="0">
              <a:latin typeface="Arial"/>
              <a:ea typeface="Arial"/>
              <a:cs typeface="Arial"/>
              <a:sym typeface="Arial"/>
            </a:endParaRPr>
          </a:p>
        </p:txBody>
      </p:sp>
      <p:sp>
        <p:nvSpPr>
          <p:cNvPr id="643" name="Google Shape;643;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112" name="Google Shape;11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Rollspela hur detta går till.</a:t>
            </a:r>
            <a:endParaRPr/>
          </a:p>
          <a:p>
            <a:pPr indent="0" lvl="0" marL="0" rtl="0" algn="l">
              <a:spcBef>
                <a:spcPts val="0"/>
              </a:spcBef>
              <a:spcAft>
                <a:spcPts val="0"/>
              </a:spcAft>
              <a:buNone/>
            </a:pPr>
            <a:r>
              <a:t/>
            </a:r>
            <a:endParaRPr/>
          </a:p>
        </p:txBody>
      </p:sp>
      <p:sp>
        <p:nvSpPr>
          <p:cNvPr id="653" name="Google Shape;653;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6" name="Google Shape;72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0" name="Google Shape;74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6" name="Google Shape;766;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VALBAR BILD</a:t>
            </a:r>
            <a:endParaRPr/>
          </a:p>
        </p:txBody>
      </p:sp>
      <p:sp>
        <p:nvSpPr>
          <p:cNvPr id="775" name="Google Shape;775;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VALBAR BILD</a:t>
            </a:r>
            <a:endParaRPr/>
          </a:p>
        </p:txBody>
      </p:sp>
      <p:sp>
        <p:nvSpPr>
          <p:cNvPr id="787" name="Google Shape;787;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Anknyt till att vara brädet i schackmetaforen. </a:t>
            </a:r>
            <a:endParaRPr/>
          </a:p>
        </p:txBody>
      </p:sp>
      <p:sp>
        <p:nvSpPr>
          <p:cNvPr id="799" name="Google Shape;799;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a:latin typeface="Arial"/>
              <a:ea typeface="Arial"/>
              <a:cs typeface="Arial"/>
              <a:sym typeface="Arial"/>
            </a:endParaRPr>
          </a:p>
        </p:txBody>
      </p:sp>
      <p:sp>
        <p:nvSpPr>
          <p:cNvPr id="811" name="Google Shape;811;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a:latin typeface="Arial"/>
              <a:ea typeface="Arial"/>
              <a:cs typeface="Arial"/>
              <a:sym typeface="Arial"/>
            </a:endParaRPr>
          </a:p>
        </p:txBody>
      </p:sp>
      <p:sp>
        <p:nvSpPr>
          <p:cNvPr id="830" name="Google Shape;830;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8" name="Google Shape;83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sv-SE" sz="1200">
                <a:solidFill>
                  <a:schemeClr val="dk1"/>
                </a:solidFill>
                <a:latin typeface="Arial"/>
                <a:ea typeface="Arial"/>
                <a:cs typeface="Arial"/>
                <a:sym typeface="Arial"/>
              </a:rPr>
              <a:t>Syfte: </a:t>
            </a:r>
            <a:r>
              <a:rPr b="0" lang="sv-SE" sz="1200">
                <a:solidFill>
                  <a:schemeClr val="dk1"/>
                </a:solidFill>
                <a:latin typeface="Arial"/>
                <a:ea typeface="Arial"/>
                <a:cs typeface="Arial"/>
                <a:sym typeface="Arial"/>
              </a:rPr>
              <a:t>Att belysa att alla människor bär på jobbiga tankar om sig själv men att det inte måste vara ett hinder. </a:t>
            </a:r>
            <a:endParaRPr/>
          </a:p>
          <a:p>
            <a:pPr indent="0" lvl="0" marL="0" rtl="0" algn="l">
              <a:spcBef>
                <a:spcPts val="0"/>
              </a:spcBef>
              <a:spcAft>
                <a:spcPts val="0"/>
              </a:spcAft>
              <a:buNone/>
            </a:pPr>
            <a:r>
              <a:rPr b="1" lang="sv-SE" sz="1200">
                <a:solidFill>
                  <a:schemeClr val="dk1"/>
                </a:solidFill>
                <a:latin typeface="Arial"/>
                <a:ea typeface="Arial"/>
                <a:cs typeface="Arial"/>
                <a:sym typeface="Arial"/>
              </a:rPr>
              <a:t>Exempeldialog</a:t>
            </a:r>
            <a:endParaRPr/>
          </a:p>
          <a:p>
            <a:pPr indent="0" lvl="0" marL="0" rtl="0" algn="l">
              <a:spcBef>
                <a:spcPts val="0"/>
              </a:spcBef>
              <a:spcAft>
                <a:spcPts val="0"/>
              </a:spcAft>
              <a:buNone/>
            </a:pPr>
            <a:r>
              <a:rPr b="0" lang="sv-SE" sz="1200">
                <a:solidFill>
                  <a:schemeClr val="dk1"/>
                </a:solidFill>
                <a:latin typeface="Arial"/>
                <a:ea typeface="Arial"/>
                <a:cs typeface="Arial"/>
                <a:sym typeface="Arial"/>
              </a:rPr>
              <a:t>Nu ska vi visa en film från en av världens största konferenser om ACT. I filmen får ni se några av världens bästa terapeuter och även några av grundarna till ACT och de delar sina jobbiga tankar. Vi visar filmen för att visa på att det här är en del av att vara människa, man är inte misslyckad för att man har dessa tankar. Våra sår och vårt lidande är något vi alla har gemensamt och något som förenar oss.  </a:t>
            </a:r>
            <a:endParaRPr/>
          </a:p>
        </p:txBody>
      </p:sp>
      <p:sp>
        <p:nvSpPr>
          <p:cNvPr id="848" name="Google Shape;848;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1" name="Google Shape;871;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3" name="Google Shape;883;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sv-SE">
                <a:latin typeface="Arial"/>
                <a:ea typeface="Arial"/>
                <a:cs typeface="Arial"/>
                <a:sym typeface="Arial"/>
              </a:rPr>
              <a:t>VALBAR BILD</a:t>
            </a:r>
            <a:r>
              <a:rPr b="1" lang="sv-SE" sz="1200">
                <a:solidFill>
                  <a:schemeClr val="dk1"/>
                </a:solidFill>
                <a:latin typeface="Arial"/>
                <a:ea typeface="Arial"/>
                <a:cs typeface="Arial"/>
                <a:sym typeface="Arial"/>
              </a:rPr>
              <a:t>Syfte</a:t>
            </a:r>
            <a:endParaRPr b="1" sz="1200">
              <a:solidFill>
                <a:schemeClr val="dk1"/>
              </a:solidFill>
              <a:latin typeface="Arial"/>
              <a:ea typeface="Arial"/>
              <a:cs typeface="Arial"/>
              <a:sym typeface="Arial"/>
            </a:endParaRPr>
          </a:p>
          <a:p>
            <a:pPr indent="0" lvl="0" marL="0" rtl="0" algn="l">
              <a:spcBef>
                <a:spcPts val="0"/>
              </a:spcBef>
              <a:spcAft>
                <a:spcPts val="0"/>
              </a:spcAft>
              <a:buNone/>
            </a:pPr>
            <a:r>
              <a:rPr b="0" lang="sv-SE" sz="1200">
                <a:solidFill>
                  <a:schemeClr val="dk1"/>
                </a:solidFill>
                <a:latin typeface="Arial"/>
                <a:ea typeface="Arial"/>
                <a:cs typeface="Arial"/>
                <a:sym typeface="Arial"/>
              </a:rPr>
              <a:t>Att visa hur vi genom att sänka grundstress kan få mindre konflikter.   </a:t>
            </a:r>
            <a:endParaRPr/>
          </a:p>
          <a:p>
            <a:pPr indent="0" lvl="0" marL="0" rtl="0" algn="l">
              <a:spcBef>
                <a:spcPts val="0"/>
              </a:spcBef>
              <a:spcAft>
                <a:spcPts val="0"/>
              </a:spcAft>
              <a:buNone/>
            </a:pPr>
            <a:r>
              <a:rPr b="0" lang="sv-SE" sz="1200">
                <a:solidFill>
                  <a:schemeClr val="dk1"/>
                </a:solidFill>
                <a:latin typeface="Arial"/>
                <a:ea typeface="Arial"/>
                <a:cs typeface="Arial"/>
                <a:sym typeface="Arial"/>
              </a:rPr>
              <a:t> </a:t>
            </a:r>
            <a:endParaRPr/>
          </a:p>
          <a:p>
            <a:pPr indent="0" lvl="0" marL="0" rtl="0" algn="l">
              <a:spcBef>
                <a:spcPts val="0"/>
              </a:spcBef>
              <a:spcAft>
                <a:spcPts val="0"/>
              </a:spcAft>
              <a:buNone/>
            </a:pPr>
            <a:r>
              <a:rPr b="1" lang="sv-SE" sz="1200">
                <a:solidFill>
                  <a:schemeClr val="dk1"/>
                </a:solidFill>
                <a:latin typeface="Arial"/>
                <a:ea typeface="Arial"/>
                <a:cs typeface="Arial"/>
                <a:sym typeface="Arial"/>
              </a:rPr>
              <a:t>Exempeldialog</a:t>
            </a:r>
            <a:endParaRPr/>
          </a:p>
          <a:p>
            <a:pPr indent="0" lvl="0" marL="0" rtl="0" algn="l">
              <a:spcBef>
                <a:spcPts val="0"/>
              </a:spcBef>
              <a:spcAft>
                <a:spcPts val="0"/>
              </a:spcAft>
              <a:buNone/>
            </a:pPr>
            <a:r>
              <a:rPr b="0" lang="sv-SE" sz="1200">
                <a:solidFill>
                  <a:schemeClr val="dk1"/>
                </a:solidFill>
                <a:latin typeface="Arial"/>
                <a:ea typeface="Arial"/>
                <a:cs typeface="Arial"/>
                <a:sym typeface="Arial"/>
              </a:rPr>
              <a:t>- De flesta av oss har en gräns där vi tänder till och blir arga. Kanske fräser vi till, ger en syrlig kommentar eller får ett ilskeutbrott och skriker. Om ni kollar på den vänstra tändstickan, om vi har en hög grundstress, kanske för att vi har gett oss själva för lite återhämtning över en lång tid. Då behövs inte så mycket motgång för att vi ska ”brinna av”.  </a:t>
            </a:r>
            <a:endParaRPr/>
          </a:p>
          <a:p>
            <a:pPr indent="0" lvl="0" marL="0" rtl="0" algn="l">
              <a:spcBef>
                <a:spcPts val="0"/>
              </a:spcBef>
              <a:spcAft>
                <a:spcPts val="0"/>
              </a:spcAft>
              <a:buNone/>
            </a:pPr>
            <a:r>
              <a:rPr b="0" lang="sv-SE" sz="1200">
                <a:solidFill>
                  <a:schemeClr val="dk1"/>
                </a:solidFill>
                <a:latin typeface="Arial"/>
                <a:ea typeface="Arial"/>
                <a:cs typeface="Arial"/>
                <a:sym typeface="Arial"/>
              </a:rPr>
              <a:t> </a:t>
            </a:r>
            <a:endParaRPr/>
          </a:p>
          <a:p>
            <a:pPr indent="0" lvl="0" marL="0" rtl="0" algn="l">
              <a:spcBef>
                <a:spcPts val="0"/>
              </a:spcBef>
              <a:spcAft>
                <a:spcPts val="0"/>
              </a:spcAft>
              <a:buNone/>
            </a:pPr>
            <a:r>
              <a:rPr b="0" lang="sv-SE" sz="1200">
                <a:solidFill>
                  <a:schemeClr val="dk1"/>
                </a:solidFill>
                <a:latin typeface="Arial"/>
                <a:ea typeface="Arial"/>
                <a:cs typeface="Arial"/>
                <a:sym typeface="Arial"/>
              </a:rPr>
              <a:t>Men om ni kollar på den högra tändstickan. Och om vi tänker att längden på tändstickan motsvarar storleken på motgången vi möter. När vår allmänna stressnivå är låg så kan vi ta ganska mycket motgångar utan att ”brinna av”. Så den högra tändstickan/motgången är lika stor som den vänstra, men vi passerar inte gränsen för ilska. </a:t>
            </a:r>
            <a:endParaRPr/>
          </a:p>
          <a:p>
            <a:pPr indent="0" lvl="0" marL="0" rtl="0" algn="l">
              <a:spcBef>
                <a:spcPts val="0"/>
              </a:spcBef>
              <a:spcAft>
                <a:spcPts val="0"/>
              </a:spcAft>
              <a:buNone/>
            </a:pPr>
            <a:r>
              <a:rPr b="0" lang="sv-SE" sz="1200">
                <a:solidFill>
                  <a:schemeClr val="dk1"/>
                </a:solidFill>
                <a:latin typeface="Arial"/>
                <a:ea typeface="Arial"/>
                <a:cs typeface="Arial"/>
                <a:sym typeface="Arial"/>
              </a:rPr>
              <a:t> </a:t>
            </a:r>
            <a:endParaRPr/>
          </a:p>
          <a:p>
            <a:pPr indent="0" lvl="0" marL="0" rtl="0" algn="l">
              <a:spcBef>
                <a:spcPts val="0"/>
              </a:spcBef>
              <a:spcAft>
                <a:spcPts val="0"/>
              </a:spcAft>
              <a:buNone/>
            </a:pPr>
            <a:r>
              <a:rPr b="0" lang="sv-SE" sz="1200">
                <a:solidFill>
                  <a:schemeClr val="dk1"/>
                </a:solidFill>
                <a:latin typeface="Arial"/>
                <a:ea typeface="Arial"/>
                <a:cs typeface="Arial"/>
                <a:sym typeface="Arial"/>
              </a:rPr>
              <a:t>Att träna medveten närvaro och att ge oss själva återhämtning är smarta sätt att sänka vår grundstress och på så sätt minska bråk och konflikter. </a:t>
            </a:r>
            <a:endParaRPr/>
          </a:p>
          <a:p>
            <a:pPr indent="0" lvl="0" marL="0" rtl="0" algn="l">
              <a:spcBef>
                <a:spcPts val="0"/>
              </a:spcBef>
              <a:spcAft>
                <a:spcPts val="0"/>
              </a:spcAft>
              <a:buNone/>
            </a:pPr>
            <a:r>
              <a:rPr b="0" lang="sv-SE" sz="1200">
                <a:solidFill>
                  <a:schemeClr val="dk1"/>
                </a:solidFill>
                <a:latin typeface="Arial"/>
                <a:ea typeface="Arial"/>
                <a:cs typeface="Arial"/>
                <a:sym typeface="Arial"/>
              </a:rPr>
              <a:t> </a:t>
            </a:r>
            <a:endParaRPr/>
          </a:p>
          <a:p>
            <a:pPr indent="0" lvl="0" marL="0" rtl="0" algn="l">
              <a:spcBef>
                <a:spcPts val="0"/>
              </a:spcBef>
              <a:spcAft>
                <a:spcPts val="0"/>
              </a:spcAft>
              <a:buNone/>
            </a:pPr>
            <a:r>
              <a:rPr b="0" lang="sv-SE" sz="1200">
                <a:solidFill>
                  <a:schemeClr val="dk1"/>
                </a:solidFill>
                <a:latin typeface="Arial"/>
                <a:ea typeface="Arial"/>
                <a:cs typeface="Arial"/>
                <a:sym typeface="Arial"/>
              </a:rPr>
              <a:t>Forskning visar (t.ex Savic, Perski &amp; Osika, in press) att om vi har en hög grundstress så växer de gamla/primitiva delarna av hjärnan som ger starka känslor, till exempel ilska. Och de delar av hjärnan som står för att tänka logiskt, samt hindra ilskeutbrott (exekutiva regioner, hjärnans ”broms”) krymper. Och detta kan leda till onda cirklar på så sätt att vi lätt känner stark ilska, har svårt att kontrollera hur vi beter oss så att vi får ett ilskeutbrott. Ilskeutbrotten i sin tur kan lätt göra skada på våra relationer samt skapa mer grundstress, kanske för att vi får dåligt samvete samt stress för att vi får relationer med mycket konflikt. </a:t>
            </a:r>
            <a:endParaRPr/>
          </a:p>
          <a:p>
            <a:pPr indent="0" lvl="0" marL="0" rtl="0" algn="l">
              <a:spcBef>
                <a:spcPts val="0"/>
              </a:spcBef>
              <a:spcAft>
                <a:spcPts val="0"/>
              </a:spcAft>
              <a:buNone/>
            </a:pPr>
            <a:r>
              <a:rPr b="0" lang="sv-SE" sz="1200">
                <a:solidFill>
                  <a:schemeClr val="dk1"/>
                </a:solidFill>
                <a:latin typeface="Arial"/>
                <a:ea typeface="Arial"/>
                <a:cs typeface="Arial"/>
                <a:sym typeface="Arial"/>
              </a:rPr>
              <a:t> </a:t>
            </a:r>
            <a:endParaRPr/>
          </a:p>
          <a:p>
            <a:pPr indent="0" lvl="0" marL="0" rtl="0" algn="l">
              <a:spcBef>
                <a:spcPts val="0"/>
              </a:spcBef>
              <a:spcAft>
                <a:spcPts val="0"/>
              </a:spcAft>
              <a:buNone/>
            </a:pPr>
            <a:r>
              <a:rPr b="0" lang="sv-SE" sz="1200">
                <a:solidFill>
                  <a:schemeClr val="dk1"/>
                </a:solidFill>
                <a:latin typeface="Arial"/>
                <a:ea typeface="Arial"/>
                <a:cs typeface="Arial"/>
                <a:sym typeface="Arial"/>
              </a:rPr>
              <a:t>Så träna medveten närvaro och ge dig själv återhämtning så kan du minska är din grundstress minska bråk och konflikter. </a:t>
            </a:r>
            <a:endParaRPr/>
          </a:p>
          <a:p>
            <a:pPr indent="0" lvl="0" marL="0" rtl="0" algn="l">
              <a:spcBef>
                <a:spcPts val="0"/>
              </a:spcBef>
              <a:spcAft>
                <a:spcPts val="0"/>
              </a:spcAft>
              <a:buNone/>
            </a:pPr>
            <a:r>
              <a:rPr b="0" lang="sv-SE" sz="1200">
                <a:solidFill>
                  <a:schemeClr val="dk1"/>
                </a:solidFill>
                <a:latin typeface="Arial"/>
                <a:ea typeface="Arial"/>
                <a:cs typeface="Arial"/>
                <a:sym typeface="Arial"/>
              </a:rPr>
              <a:t> </a:t>
            </a:r>
            <a:endParaRPr/>
          </a:p>
          <a:p>
            <a:pPr indent="0" lvl="0" marL="0" rtl="0" algn="l">
              <a:spcBef>
                <a:spcPts val="0"/>
              </a:spcBef>
              <a:spcAft>
                <a:spcPts val="0"/>
              </a:spcAft>
              <a:buNone/>
            </a:pPr>
            <a:r>
              <a:rPr b="0" lang="sv-SE" sz="1200">
                <a:solidFill>
                  <a:schemeClr val="dk1"/>
                </a:solidFill>
                <a:latin typeface="Arial"/>
                <a:ea typeface="Arial"/>
                <a:cs typeface="Arial"/>
                <a:sym typeface="Arial"/>
              </a:rPr>
              <a:t>Savic, I., Perski, A., &amp; Osika, W. (in press). MRI shows that exhaustion syndrome due to chronic</a:t>
            </a:r>
            <a:endParaRPr b="0" sz="1200">
              <a:solidFill>
                <a:schemeClr val="dk1"/>
              </a:solidFill>
              <a:latin typeface="Arial"/>
              <a:ea typeface="Arial"/>
              <a:cs typeface="Arial"/>
              <a:sym typeface="Arial"/>
            </a:endParaRPr>
          </a:p>
          <a:p>
            <a:pPr indent="0" lvl="0" marL="0" rtl="0" algn="l">
              <a:spcBef>
                <a:spcPts val="0"/>
              </a:spcBef>
              <a:spcAft>
                <a:spcPts val="0"/>
              </a:spcAft>
              <a:buNone/>
            </a:pPr>
            <a:r>
              <a:rPr b="0" lang="sv-SE" sz="1200">
                <a:solidFill>
                  <a:schemeClr val="dk1"/>
                </a:solidFill>
                <a:latin typeface="Arial"/>
                <a:ea typeface="Arial"/>
                <a:cs typeface="Arial"/>
                <a:sym typeface="Arial"/>
              </a:rPr>
              <a:t>occupational stress is associated with partially reversible cerebral changes. Cerebral</a:t>
            </a:r>
            <a:endParaRPr/>
          </a:p>
          <a:p>
            <a:pPr indent="0" lvl="0" marL="0" rtl="0" algn="l">
              <a:spcBef>
                <a:spcPts val="0"/>
              </a:spcBef>
              <a:spcAft>
                <a:spcPts val="0"/>
              </a:spcAft>
              <a:buNone/>
            </a:pPr>
            <a:r>
              <a:rPr b="0" lang="sv-SE" sz="1200">
                <a:solidFill>
                  <a:schemeClr val="dk1"/>
                </a:solidFill>
                <a:latin typeface="Arial"/>
                <a:ea typeface="Arial"/>
                <a:cs typeface="Arial"/>
                <a:sym typeface="Arial"/>
              </a:rPr>
              <a:t>Cortex (Epub ahead of print). doi:10.1093/cercor/bhw413.</a:t>
            </a:r>
            <a:endParaRPr/>
          </a:p>
        </p:txBody>
      </p:sp>
      <p:sp>
        <p:nvSpPr>
          <p:cNvPr id="884" name="Google Shape;884;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sz="1200">
                <a:solidFill>
                  <a:schemeClr val="dk1"/>
                </a:solidFill>
                <a:latin typeface="Arial"/>
                <a:ea typeface="Arial"/>
                <a:cs typeface="Arial"/>
                <a:sym typeface="Arial"/>
              </a:rPr>
              <a:t>Mindfulness can be thought of as moment-to-moment, nonjudgmental awareness, cultivated by paying attention in a specific way, that is, in the present moment, and as nonreactively, as nonjudgmentally, and as openheartedly as possible.”</a:t>
            </a:r>
            <a:r>
              <a:rPr b="0" lang="sv-SE">
                <a:latin typeface="Arial"/>
                <a:ea typeface="Arial"/>
                <a:cs typeface="Arial"/>
                <a:sym typeface="Arial"/>
              </a:rPr>
              <a:t> </a:t>
            </a:r>
            <a:endParaRPr b="0">
              <a:latin typeface="Arial"/>
              <a:ea typeface="Arial"/>
              <a:cs typeface="Arial"/>
              <a:sym typeface="Arial"/>
            </a:endParaRPr>
          </a:p>
        </p:txBody>
      </p:sp>
      <p:sp>
        <p:nvSpPr>
          <p:cNvPr id="897" name="Google Shape;897;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1" name="Google Shape;91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3" name="Google Shape;933;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sv-SE">
                <a:latin typeface="Arial"/>
                <a:ea typeface="Arial"/>
                <a:cs typeface="Arial"/>
                <a:sym typeface="Arial"/>
              </a:rPr>
              <a:t>The voyage of discovery is not in seeking new landscapes, but in having new eyes.                                                                                                                                </a:t>
            </a:r>
            <a:r>
              <a:rPr b="0" i="1" lang="sv-SE">
                <a:latin typeface="Arial"/>
                <a:ea typeface="Arial"/>
                <a:cs typeface="Arial"/>
                <a:sym typeface="Arial"/>
              </a:rPr>
              <a:t>- Proust</a:t>
            </a:r>
            <a:endParaRPr b="0" i="1">
              <a:latin typeface="Arial"/>
              <a:ea typeface="Arial"/>
              <a:cs typeface="Arial"/>
              <a:sym typeface="Arial"/>
            </a:endParaRPr>
          </a:p>
        </p:txBody>
      </p:sp>
      <p:sp>
        <p:nvSpPr>
          <p:cNvPr id="934" name="Google Shape;934;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7" name="Google Shape;947;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8" name="Google Shape;948;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8" name="Google Shape;968;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VALBAR BILD</a:t>
            </a:r>
            <a:endParaRPr/>
          </a:p>
        </p:txBody>
      </p:sp>
      <p:sp>
        <p:nvSpPr>
          <p:cNvPr id="969" name="Google Shape;969;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2" name="Google Shape;982;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5" name="Google Shape;995;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6" name="Google Shape;996;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6" name="Google Shape;1006;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VALBAR BILD</a:t>
            </a:r>
            <a:endParaRPr/>
          </a:p>
        </p:txBody>
      </p:sp>
      <p:sp>
        <p:nvSpPr>
          <p:cNvPr id="1007" name="Google Shape;1007;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7" name="Google Shape;1017;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VALBAR BILD</a:t>
            </a:r>
            <a:endParaRPr/>
          </a:p>
        </p:txBody>
      </p:sp>
      <p:sp>
        <p:nvSpPr>
          <p:cNvPr id="1018" name="Google Shape;1018;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8" name="Google Shape;1028;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VALBAR BILD</a:t>
            </a:r>
            <a:endParaRPr/>
          </a:p>
        </p:txBody>
      </p:sp>
      <p:sp>
        <p:nvSpPr>
          <p:cNvPr id="1029" name="Google Shape;1029;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2" name="Google Shape;1052;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VALBAR BILD</a:t>
            </a:r>
            <a:endParaRPr/>
          </a:p>
        </p:txBody>
      </p:sp>
      <p:sp>
        <p:nvSpPr>
          <p:cNvPr id="1053" name="Google Shape;1053;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8" name="Google Shape;1068;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7" name="Google Shape;1087;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8" name="Google Shape;1098;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VALBAR BILD</a:t>
            </a:r>
            <a:endParaRPr/>
          </a:p>
        </p:txBody>
      </p:sp>
      <p:sp>
        <p:nvSpPr>
          <p:cNvPr id="1099" name="Google Shape;1099;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8" name="Google Shape;1118;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8" name="Google Shape;112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8" name="Google Shape;113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VALBAR BILD</a:t>
            </a:r>
            <a:endParaRPr/>
          </a:p>
          <a:p>
            <a:pPr indent="0" lvl="0" marL="0" rtl="0" algn="l">
              <a:spcBef>
                <a:spcPts val="0"/>
              </a:spcBef>
              <a:spcAft>
                <a:spcPts val="0"/>
              </a:spcAft>
              <a:buNone/>
            </a:pPr>
            <a:r>
              <a:rPr b="0" lang="sv-SE">
                <a:latin typeface="Arial"/>
                <a:ea typeface="Arial"/>
                <a:cs typeface="Arial"/>
                <a:sym typeface="Arial"/>
              </a:rPr>
              <a:t>SVENSKA: Och en trevlig meditation: (och med bild trygghetszon, 5-8 minuter för övningens DEL 1)</a:t>
            </a:r>
            <a:endParaRPr/>
          </a:p>
        </p:txBody>
      </p:sp>
      <p:sp>
        <p:nvSpPr>
          <p:cNvPr id="1139" name="Google Shape;1139;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0" name="Google Shape;1150;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0" name="Google Shape;1160;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sv-SE">
                <a:latin typeface="Arial"/>
                <a:ea typeface="Arial"/>
                <a:cs typeface="Arial"/>
                <a:sym typeface="Arial"/>
              </a:rPr>
              <a:t>VALBAR BILD: Man kan ha denna om man vill påminna om vad vi jobbat med. </a:t>
            </a:r>
            <a:endParaRPr/>
          </a:p>
          <a:p>
            <a:pPr indent="0" lvl="0" marL="0" rtl="0" algn="l">
              <a:spcBef>
                <a:spcPts val="0"/>
              </a:spcBef>
              <a:spcAft>
                <a:spcPts val="0"/>
              </a:spcAft>
              <a:buNone/>
            </a:pPr>
            <a:r>
              <a:rPr b="0" lang="sv-SE">
                <a:latin typeface="Arial"/>
                <a:ea typeface="Arial"/>
                <a:cs typeface="Arial"/>
                <a:sym typeface="Arial"/>
              </a:rPr>
              <a:t>Det går även bra att ta bort animationer om man vill visa bilden. </a:t>
            </a:r>
            <a:endParaRPr b="0">
              <a:latin typeface="Arial"/>
              <a:ea typeface="Arial"/>
              <a:cs typeface="Arial"/>
              <a:sym typeface="Arial"/>
            </a:endParaRPr>
          </a:p>
        </p:txBody>
      </p:sp>
      <p:sp>
        <p:nvSpPr>
          <p:cNvPr id="1161" name="Google Shape;1161;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0" name="Google Shape;1190;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1" name="Google Shape;1191;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2" name="Google Shape;1202;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3" name="Google Shape;1203;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4" name="Google Shape;1214;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3" name="Google Shape;1223;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lang="sv-SE">
                <a:latin typeface="Arial"/>
                <a:ea typeface="Arial"/>
                <a:cs typeface="Arial"/>
                <a:sym typeface="Arial"/>
              </a:rPr>
              <a:t>Ps. Kom ihåg att revidera om det har gått annat antal veckor än 2 veckor. </a:t>
            </a:r>
            <a:endParaRPr/>
          </a:p>
        </p:txBody>
      </p:sp>
      <p:sp>
        <p:nvSpPr>
          <p:cNvPr id="157" name="Google Shape;15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3" name="Google Shape;1233;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6" name="Google Shape;1246;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5" name="Google Shape;1255;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5" name="Google Shape;1265;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6" name="Google Shape;1276;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6" name="Google Shape;1286;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6" name="Google Shape;1296;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7" name="Google Shape;1297;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7" name="Google Shape;1307;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8" name="Google Shape;1308;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1" name="Google Shape;1321;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2" name="Google Shape;1322;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5" name="Google Shape;1335;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6" name="Google Shape;1336;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sv-SE">
                <a:latin typeface="Arial"/>
                <a:ea typeface="Arial"/>
                <a:cs typeface="Arial"/>
                <a:sym typeface="Arial"/>
              </a:rPr>
              <a:t>Ps. Lägg gärna in en bild på dig själv istället för Daniel Ek.</a:t>
            </a:r>
            <a:endParaRPr/>
          </a:p>
        </p:txBody>
      </p:sp>
      <p:sp>
        <p:nvSpPr>
          <p:cNvPr id="168" name="Google Shape;16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9" name="Google Shape;1349;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0" name="Google Shape;1350;p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3" name="Google Shape;1363;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4" name="Google Shape;1364;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5" name="Google Shape;1375;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7" name="Google Shape;1387;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1" name="Google Shape;1401;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4" name="Google Shape;1414;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7" name="Google Shape;1427;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8" name="Google Shape;1428;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9" name="Google Shape;1439;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0" name="Google Shape;1450;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1" name="Google Shape;1461;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2" name="Google Shape;1472;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6" name="Google Shape;1486;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6" name="Google Shape;1496;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6" name="Google Shape;1506;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6" name="Google Shape;1516;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6" name="Google Shape;1526;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p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6" name="Google Shape;1536;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6" name="Google Shape;1546;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sv-SE">
                <a:latin typeface="Arial"/>
                <a:ea typeface="Arial"/>
                <a:cs typeface="Arial"/>
                <a:sym typeface="Arial"/>
              </a:rPr>
              <a:t>Härifrån är bara material för dig som gruppledare. </a:t>
            </a:r>
            <a:endParaRPr/>
          </a:p>
          <a:p>
            <a:pPr indent="0" lvl="0" marL="0" rtl="0" algn="l">
              <a:spcBef>
                <a:spcPts val="0"/>
              </a:spcBef>
              <a:spcAft>
                <a:spcPts val="0"/>
              </a:spcAft>
              <a:buNone/>
            </a:pPr>
            <a:r>
              <a:rPr b="0" lang="sv-SE">
                <a:latin typeface="Arial"/>
                <a:ea typeface="Arial"/>
                <a:cs typeface="Arial"/>
                <a:sym typeface="Arial"/>
              </a:rPr>
              <a:t>Radera dessa i den utskrift som du gör till dina deltagare som åhörarkopior. </a:t>
            </a:r>
            <a:endParaRPr b="0">
              <a:latin typeface="Arial"/>
              <a:ea typeface="Arial"/>
              <a:cs typeface="Arial"/>
              <a:sym typeface="Arial"/>
            </a:endParaRPr>
          </a:p>
        </p:txBody>
      </p:sp>
      <p:sp>
        <p:nvSpPr>
          <p:cNvPr id="1547" name="Google Shape;1547;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7" name="Google Shape;1557;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8" name="Google Shape;1558;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p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8" name="Google Shape;1568;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type="blank">
  <p:cSld name="BLANK">
    <p:spTree>
      <p:nvGrpSpPr>
        <p:cNvPr id="15" name="Shape 15"/>
        <p:cNvGrpSpPr/>
        <p:nvPr/>
      </p:nvGrpSpPr>
      <p:grpSpPr>
        <a:xfrm>
          <a:off x="0" y="0"/>
          <a:ext cx="0" cy="0"/>
          <a:chOff x="0" y="0"/>
          <a:chExt cx="0" cy="0"/>
        </a:xfrm>
      </p:grpSpPr>
      <p:sp>
        <p:nvSpPr>
          <p:cNvPr id="16" name="Google Shape;16;p1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lodrät text" type="vertTx">
  <p:cSld name="VERTICAL_TEXT">
    <p:spTree>
      <p:nvGrpSpPr>
        <p:cNvPr id="72" name="Shape 72"/>
        <p:cNvGrpSpPr/>
        <p:nvPr/>
      </p:nvGrpSpPr>
      <p:grpSpPr>
        <a:xfrm>
          <a:off x="0" y="0"/>
          <a:ext cx="0" cy="0"/>
          <a:chOff x="0" y="0"/>
          <a:chExt cx="0" cy="0"/>
        </a:xfrm>
      </p:grpSpPr>
      <p:sp>
        <p:nvSpPr>
          <p:cNvPr id="73" name="Google Shape;73;p1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rät rubrik och text" type="vertTitleAndTx">
  <p:cSld name="VERTICAL_TITLE_AND_VERTICAL_TEXT">
    <p:spTree>
      <p:nvGrpSpPr>
        <p:cNvPr id="78" name="Shape 78"/>
        <p:cNvGrpSpPr/>
        <p:nvPr/>
      </p:nvGrpSpPr>
      <p:grpSpPr>
        <a:xfrm>
          <a:off x="0" y="0"/>
          <a:ext cx="0" cy="0"/>
          <a:chOff x="0" y="0"/>
          <a:chExt cx="0" cy="0"/>
        </a:xfrm>
      </p:grpSpPr>
      <p:sp>
        <p:nvSpPr>
          <p:cNvPr id="79" name="Google Shape;79;p1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bild" type="title">
  <p:cSld name="TITLE">
    <p:spTree>
      <p:nvGrpSpPr>
        <p:cNvPr id="19" name="Shape 19"/>
        <p:cNvGrpSpPr/>
        <p:nvPr/>
      </p:nvGrpSpPr>
      <p:grpSpPr>
        <a:xfrm>
          <a:off x="0" y="0"/>
          <a:ext cx="0" cy="0"/>
          <a:chOff x="0" y="0"/>
          <a:chExt cx="0" cy="0"/>
        </a:xfrm>
      </p:grpSpPr>
      <p:sp>
        <p:nvSpPr>
          <p:cNvPr id="20" name="Google Shape;20;p10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0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1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innehåll" type="obj">
  <p:cSld name="OBJECT">
    <p:spTree>
      <p:nvGrpSpPr>
        <p:cNvPr id="25" name="Shape 25"/>
        <p:cNvGrpSpPr/>
        <p:nvPr/>
      </p:nvGrpSpPr>
      <p:grpSpPr>
        <a:xfrm>
          <a:off x="0" y="0"/>
          <a:ext cx="0" cy="0"/>
          <a:chOff x="0" y="0"/>
          <a:chExt cx="0" cy="0"/>
        </a:xfrm>
      </p:grpSpPr>
      <p:sp>
        <p:nvSpPr>
          <p:cNvPr id="26" name="Google Shape;26;p10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0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1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nittsrubrik" type="secHead">
  <p:cSld name="SECTION_HEADER">
    <p:spTree>
      <p:nvGrpSpPr>
        <p:cNvPr id="31" name="Shape 31"/>
        <p:cNvGrpSpPr/>
        <p:nvPr/>
      </p:nvGrpSpPr>
      <p:grpSpPr>
        <a:xfrm>
          <a:off x="0" y="0"/>
          <a:ext cx="0" cy="0"/>
          <a:chOff x="0" y="0"/>
          <a:chExt cx="0" cy="0"/>
        </a:xfrm>
      </p:grpSpPr>
      <p:sp>
        <p:nvSpPr>
          <p:cNvPr id="32" name="Google Shape;32;p10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0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vå delar" type="twoObj">
  <p:cSld name="TWO_OBJECTS">
    <p:spTree>
      <p:nvGrpSpPr>
        <p:cNvPr id="37" name="Shape 37"/>
        <p:cNvGrpSpPr/>
        <p:nvPr/>
      </p:nvGrpSpPr>
      <p:grpSpPr>
        <a:xfrm>
          <a:off x="0" y="0"/>
          <a:ext cx="0" cy="0"/>
          <a:chOff x="0" y="0"/>
          <a:chExt cx="0" cy="0"/>
        </a:xfrm>
      </p:grpSpPr>
      <p:sp>
        <p:nvSpPr>
          <p:cNvPr id="38" name="Google Shape;38;p10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0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0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ämförelse" type="twoTxTwoObj">
  <p:cSld name="TWO_OBJECTS_WITH_TEXT">
    <p:spTree>
      <p:nvGrpSpPr>
        <p:cNvPr id="44" name="Shape 44"/>
        <p:cNvGrpSpPr/>
        <p:nvPr/>
      </p:nvGrpSpPr>
      <p:grpSpPr>
        <a:xfrm>
          <a:off x="0" y="0"/>
          <a:ext cx="0" cy="0"/>
          <a:chOff x="0" y="0"/>
          <a:chExt cx="0" cy="0"/>
        </a:xfrm>
      </p:grpSpPr>
      <p:sp>
        <p:nvSpPr>
          <p:cNvPr id="45" name="Google Shape;45;p1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1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1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ast rubrik" type="titleOnly">
  <p:cSld name="TITLE_ONLY">
    <p:spTree>
      <p:nvGrpSpPr>
        <p:cNvPr id="53" name="Shape 53"/>
        <p:cNvGrpSpPr/>
        <p:nvPr/>
      </p:nvGrpSpPr>
      <p:grpSpPr>
        <a:xfrm>
          <a:off x="0" y="0"/>
          <a:ext cx="0" cy="0"/>
          <a:chOff x="0" y="0"/>
          <a:chExt cx="0" cy="0"/>
        </a:xfrm>
      </p:grpSpPr>
      <p:sp>
        <p:nvSpPr>
          <p:cNvPr id="54" name="Google Shape;54;p1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med bildtext" type="objTx">
  <p:cSld name="OBJECT_WITH_CAPTION_TEXT">
    <p:spTree>
      <p:nvGrpSpPr>
        <p:cNvPr id="58" name="Shape 58"/>
        <p:cNvGrpSpPr/>
        <p:nvPr/>
      </p:nvGrpSpPr>
      <p:grpSpPr>
        <a:xfrm>
          <a:off x="0" y="0"/>
          <a:ext cx="0" cy="0"/>
          <a:chOff x="0" y="0"/>
          <a:chExt cx="0" cy="0"/>
        </a:xfrm>
      </p:grpSpPr>
      <p:sp>
        <p:nvSpPr>
          <p:cNvPr id="59" name="Google Shape;59;p1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ed bildtext" type="picTx">
  <p:cSld name="PICTURE_WITH_CAPTION_TEXT">
    <p:spTree>
      <p:nvGrpSpPr>
        <p:cNvPr id="65" name="Shape 65"/>
        <p:cNvGrpSpPr/>
        <p:nvPr/>
      </p:nvGrpSpPr>
      <p:grpSpPr>
        <a:xfrm>
          <a:off x="0" y="0"/>
          <a:ext cx="0" cy="0"/>
          <a:chOff x="0" y="0"/>
          <a:chExt cx="0" cy="0"/>
        </a:xfrm>
      </p:grpSpPr>
      <p:sp>
        <p:nvSpPr>
          <p:cNvPr id="66" name="Google Shape;66;p1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13"/>
          <p:cNvSpPr/>
          <p:nvPr>
            <p:ph idx="2" type="pic"/>
          </p:nvPr>
        </p:nvSpPr>
        <p:spPr>
          <a:xfrm>
            <a:off x="5183188" y="987425"/>
            <a:ext cx="6172200" cy="4873625"/>
          </a:xfrm>
          <a:prstGeom prst="rect">
            <a:avLst/>
          </a:prstGeom>
          <a:noFill/>
          <a:ln>
            <a:noFill/>
          </a:ln>
        </p:spPr>
      </p:sp>
      <p:sp>
        <p:nvSpPr>
          <p:cNvPr id="68" name="Google Shape;68;p1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0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17.png"/><Relationship Id="rId5" Type="http://schemas.openxmlformats.org/officeDocument/2006/relationships/image" Target="../media/image10.jpg"/><Relationship Id="rId6" Type="http://schemas.openxmlformats.org/officeDocument/2006/relationships/image" Target="../media/image1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40.jpg"/><Relationship Id="rId4" Type="http://schemas.openxmlformats.org/officeDocument/2006/relationships/image" Target="../media/image1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40.jpg"/><Relationship Id="rId4" Type="http://schemas.openxmlformats.org/officeDocument/2006/relationships/image" Target="../media/image1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39.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3.png"/><Relationship Id="rId10" Type="http://schemas.openxmlformats.org/officeDocument/2006/relationships/image" Target="../media/image19.png"/><Relationship Id="rId9" Type="http://schemas.openxmlformats.org/officeDocument/2006/relationships/image" Target="../media/image1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21.png"/><Relationship Id="rId8"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6.jpg"/><Relationship Id="rId4" Type="http://schemas.openxmlformats.org/officeDocument/2006/relationships/image" Target="../media/image28.pn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jpg"/><Relationship Id="rId4" Type="http://schemas.openxmlformats.org/officeDocument/2006/relationships/image" Target="../media/image17.png"/><Relationship Id="rId5" Type="http://schemas.openxmlformats.org/officeDocument/2006/relationships/image" Target="../media/image36.jpg"/><Relationship Id="rId6"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jpg"/><Relationship Id="rId4" Type="http://schemas.openxmlformats.org/officeDocument/2006/relationships/image" Target="../media/image38.png"/><Relationship Id="rId5"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34.png"/><Relationship Id="rId11" Type="http://schemas.openxmlformats.org/officeDocument/2006/relationships/image" Target="../media/image32.jpg"/><Relationship Id="rId10" Type="http://schemas.openxmlformats.org/officeDocument/2006/relationships/image" Target="../media/image37.jpg"/><Relationship Id="rId12" Type="http://schemas.openxmlformats.org/officeDocument/2006/relationships/image" Target="../media/image33.jpg"/><Relationship Id="rId9" Type="http://schemas.openxmlformats.org/officeDocument/2006/relationships/image" Target="../media/image27.jpg"/><Relationship Id="rId5" Type="http://schemas.openxmlformats.org/officeDocument/2006/relationships/image" Target="../media/image26.png"/><Relationship Id="rId6" Type="http://schemas.openxmlformats.org/officeDocument/2006/relationships/image" Target="../media/image31.png"/><Relationship Id="rId7" Type="http://schemas.openxmlformats.org/officeDocument/2006/relationships/image" Target="../media/image59.png"/><Relationship Id="rId8"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9.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9.png"/><Relationship Id="rId4" Type="http://schemas.openxmlformats.org/officeDocument/2006/relationships/image" Target="../media/image48.png"/><Relationship Id="rId10" Type="http://schemas.openxmlformats.org/officeDocument/2006/relationships/image" Target="../media/image42.jpg"/><Relationship Id="rId9" Type="http://schemas.openxmlformats.org/officeDocument/2006/relationships/image" Target="../media/image55.jpg"/><Relationship Id="rId5" Type="http://schemas.openxmlformats.org/officeDocument/2006/relationships/image" Target="../media/image45.png"/><Relationship Id="rId6" Type="http://schemas.openxmlformats.org/officeDocument/2006/relationships/image" Target="../media/image50.png"/><Relationship Id="rId7" Type="http://schemas.openxmlformats.org/officeDocument/2006/relationships/image" Target="../media/image43.png"/><Relationship Id="rId8" Type="http://schemas.openxmlformats.org/officeDocument/2006/relationships/image" Target="../media/image4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47.png"/><Relationship Id="rId6" Type="http://schemas.openxmlformats.org/officeDocument/2006/relationships/image" Target="../media/image49.png"/><Relationship Id="rId7" Type="http://schemas.openxmlformats.org/officeDocument/2006/relationships/image" Target="../media/image54.png"/><Relationship Id="rId8"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3.png"/><Relationship Id="rId11" Type="http://schemas.openxmlformats.org/officeDocument/2006/relationships/image" Target="../media/image63.png"/><Relationship Id="rId10" Type="http://schemas.openxmlformats.org/officeDocument/2006/relationships/image" Target="../media/image65.png"/><Relationship Id="rId12" Type="http://schemas.openxmlformats.org/officeDocument/2006/relationships/image" Target="../media/image66.png"/><Relationship Id="rId9" Type="http://schemas.openxmlformats.org/officeDocument/2006/relationships/image" Target="../media/image57.png"/><Relationship Id="rId5" Type="http://schemas.openxmlformats.org/officeDocument/2006/relationships/image" Target="../media/image53.png"/><Relationship Id="rId6" Type="http://schemas.openxmlformats.org/officeDocument/2006/relationships/image" Target="../media/image62.png"/><Relationship Id="rId7" Type="http://schemas.openxmlformats.org/officeDocument/2006/relationships/image" Target="../media/image72.png"/><Relationship Id="rId8"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image" Target="../media/image5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68.png"/><Relationship Id="rId5" Type="http://schemas.openxmlformats.org/officeDocument/2006/relationships/image" Target="../media/image60.png"/><Relationship Id="rId6" Type="http://schemas.openxmlformats.org/officeDocument/2006/relationships/image" Target="../media/image64.png"/><Relationship Id="rId7" Type="http://schemas.openxmlformats.org/officeDocument/2006/relationships/image" Target="../media/image61.png"/><Relationship Id="rId8" Type="http://schemas.openxmlformats.org/officeDocument/2006/relationships/image" Target="../media/image7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image" Target="../media/image71.png"/></Relationships>
</file>

<file path=ppt/slides/_rels/slide26.xml.rels><?xml version="1.0" encoding="UTF-8" standalone="yes"?><Relationships xmlns="http://schemas.openxmlformats.org/package/2006/relationships"><Relationship Id="rId11" Type="http://schemas.openxmlformats.org/officeDocument/2006/relationships/image" Target="../media/image79.png"/><Relationship Id="rId10" Type="http://schemas.openxmlformats.org/officeDocument/2006/relationships/image" Target="../media/image75.png"/><Relationship Id="rId13" Type="http://schemas.openxmlformats.org/officeDocument/2006/relationships/image" Target="../media/image82.png"/><Relationship Id="rId12"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3.jpg"/><Relationship Id="rId4" Type="http://schemas.openxmlformats.org/officeDocument/2006/relationships/image" Target="../media/image3.png"/><Relationship Id="rId9" Type="http://schemas.openxmlformats.org/officeDocument/2006/relationships/image" Target="../media/image84.png"/><Relationship Id="rId15" Type="http://schemas.openxmlformats.org/officeDocument/2006/relationships/image" Target="../media/image94.png"/><Relationship Id="rId14" Type="http://schemas.openxmlformats.org/officeDocument/2006/relationships/image" Target="../media/image76.jpg"/><Relationship Id="rId5" Type="http://schemas.openxmlformats.org/officeDocument/2006/relationships/image" Target="../media/image70.png"/><Relationship Id="rId6" Type="http://schemas.openxmlformats.org/officeDocument/2006/relationships/image" Target="../media/image78.png"/><Relationship Id="rId7" Type="http://schemas.openxmlformats.org/officeDocument/2006/relationships/image" Target="../media/image83.jpg"/><Relationship Id="rId8" Type="http://schemas.openxmlformats.org/officeDocument/2006/relationships/image" Target="../media/image7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0.jp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jp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0.jp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image" Target="../media/image85.png"/><Relationship Id="rId6"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98.png"/><Relationship Id="rId6" Type="http://schemas.openxmlformats.org/officeDocument/2006/relationships/image" Target="../media/image10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90.png"/><Relationship Id="rId6" Type="http://schemas.openxmlformats.org/officeDocument/2006/relationships/image" Target="../media/image8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0.jp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9.png"/><Relationship Id="rId4" Type="http://schemas.openxmlformats.org/officeDocument/2006/relationships/image" Target="../media/image93.jpg"/><Relationship Id="rId5" Type="http://schemas.openxmlformats.org/officeDocument/2006/relationships/image" Target="../media/image9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00.jp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0.jp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9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06.png"/><Relationship Id="rId6" Type="http://schemas.openxmlformats.org/officeDocument/2006/relationships/image" Target="../media/image111.png"/><Relationship Id="rId7" Type="http://schemas.openxmlformats.org/officeDocument/2006/relationships/image" Target="../media/image110.jpg"/><Relationship Id="rId8" Type="http://schemas.openxmlformats.org/officeDocument/2006/relationships/image" Target="../media/image9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5.jp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6.jp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15.png"/><Relationship Id="rId4" Type="http://schemas.openxmlformats.org/officeDocument/2006/relationships/image" Target="../media/image3.png"/><Relationship Id="rId5" Type="http://schemas.openxmlformats.org/officeDocument/2006/relationships/hyperlink" Target="https://vimeo.com/224853793" TargetMode="External"/><Relationship Id="rId6" Type="http://schemas.openxmlformats.org/officeDocument/2006/relationships/hyperlink" Target="https://vimeo.com/224853793" TargetMode="External"/><Relationship Id="rId7" Type="http://schemas.openxmlformats.org/officeDocument/2006/relationships/image" Target="../media/image102.png"/><Relationship Id="rId8" Type="http://schemas.openxmlformats.org/officeDocument/2006/relationships/hyperlink" Target="https://vimeo.com/224853793"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23.png"/><Relationship Id="rId4" Type="http://schemas.openxmlformats.org/officeDocument/2006/relationships/image" Target="../media/image3.png"/><Relationship Id="rId5" Type="http://schemas.openxmlformats.org/officeDocument/2006/relationships/image" Target="../media/image9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image" Target="../media/image10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0.jp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hyperlink" Target="https://www.youtube.com/watch?v=bAVk6dQEDaA" TargetMode="External"/><Relationship Id="rId6" Type="http://schemas.openxmlformats.org/officeDocument/2006/relationships/image" Target="../media/image104.png"/><Relationship Id="rId7" Type="http://schemas.openxmlformats.org/officeDocument/2006/relationships/hyperlink" Target="https://www.youtube.com/watch?v=bAVk6dQEDaA"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112.jpg"/><Relationship Id="rId5" Type="http://schemas.openxmlformats.org/officeDocument/2006/relationships/image" Target="../media/image103.png"/><Relationship Id="rId6" Type="http://schemas.openxmlformats.org/officeDocument/2006/relationships/image" Target="../media/image119.png"/><Relationship Id="rId7" Type="http://schemas.openxmlformats.org/officeDocument/2006/relationships/image" Target="../media/image101.png"/><Relationship Id="rId8" Type="http://schemas.openxmlformats.org/officeDocument/2006/relationships/image" Target="../media/image10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23.png"/><Relationship Id="rId4" Type="http://schemas.openxmlformats.org/officeDocument/2006/relationships/image" Target="../media/image3.png"/><Relationship Id="rId5" Type="http://schemas.openxmlformats.org/officeDocument/2006/relationships/image" Target="../media/image11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0.jpg"/><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image" Target="../media/image10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2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2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hyperlink" Target="http://www.youtube.com/watch?v=iYhCn0jf46U" TargetMode="External"/><Relationship Id="rId6" Type="http://schemas.openxmlformats.org/officeDocument/2006/relationships/image" Target="../media/image122.png"/><Relationship Id="rId7" Type="http://schemas.openxmlformats.org/officeDocument/2006/relationships/hyperlink" Target="http://www.youtube.com/watch?v=iYhCn0jf46U" TargetMode="External"/></Relationships>
</file>

<file path=ppt/slides/_rels/slide57.xml.rels><?xml version="1.0" encoding="UTF-8" standalone="yes"?><Relationships xmlns="http://schemas.openxmlformats.org/package/2006/relationships"><Relationship Id="rId10" Type="http://schemas.openxmlformats.org/officeDocument/2006/relationships/image" Target="../media/image135.jpg"/><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23.png"/><Relationship Id="rId4" Type="http://schemas.openxmlformats.org/officeDocument/2006/relationships/image" Target="../media/image3.png"/><Relationship Id="rId9" Type="http://schemas.openxmlformats.org/officeDocument/2006/relationships/image" Target="../media/image118.jpg"/><Relationship Id="rId5" Type="http://schemas.openxmlformats.org/officeDocument/2006/relationships/image" Target="../media/image120.png"/><Relationship Id="rId6" Type="http://schemas.openxmlformats.org/officeDocument/2006/relationships/image" Target="../media/image114.png"/><Relationship Id="rId7" Type="http://schemas.openxmlformats.org/officeDocument/2006/relationships/image" Target="../media/image117.png"/><Relationship Id="rId8" Type="http://schemas.openxmlformats.org/officeDocument/2006/relationships/image" Target="../media/image12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23.png"/><Relationship Id="rId4" Type="http://schemas.openxmlformats.org/officeDocument/2006/relationships/image" Target="../media/image3.png"/><Relationship Id="rId5" Type="http://schemas.openxmlformats.org/officeDocument/2006/relationships/image" Target="../media/image125.png"/><Relationship Id="rId6" Type="http://schemas.openxmlformats.org/officeDocument/2006/relationships/image" Target="../media/image130.png"/><Relationship Id="rId7" Type="http://schemas.openxmlformats.org/officeDocument/2006/relationships/image" Target="../media/image124.png"/><Relationship Id="rId8" Type="http://schemas.openxmlformats.org/officeDocument/2006/relationships/image" Target="../media/image1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0.jp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38.png"/><Relationship Id="rId6" Type="http://schemas.openxmlformats.org/officeDocument/2006/relationships/image" Target="../media/image127.png"/><Relationship Id="rId7" Type="http://schemas.openxmlformats.org/officeDocument/2006/relationships/image" Target="../media/image129.png"/><Relationship Id="rId8" Type="http://schemas.openxmlformats.org/officeDocument/2006/relationships/image" Target="../media/image1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3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3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3.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10"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21.png"/><Relationship Id="rId8" Type="http://schemas.openxmlformats.org/officeDocument/2006/relationships/image" Target="../media/image2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0.jpg"/><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0.jpg"/><Relationship Id="rId4" Type="http://schemas.openxmlformats.org/officeDocument/2006/relationships/image" Target="../media/image1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23.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23.png"/><Relationship Id="rId4" Type="http://schemas.openxmlformats.org/officeDocument/2006/relationships/image" Target="../media/image3.png"/><Relationship Id="rId5" Type="http://schemas.openxmlformats.org/officeDocument/2006/relationships/image" Target="../media/image1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40.jpg"/><Relationship Id="rId4" Type="http://schemas.openxmlformats.org/officeDocument/2006/relationships/image" Target="../media/image1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23.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36.jpg"/><Relationship Id="rId4" Type="http://schemas.openxmlformats.org/officeDocument/2006/relationships/image" Target="../media/image2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7.png"/><Relationship Id="rId4" Type="http://schemas.openxmlformats.org/officeDocument/2006/relationships/image" Target="../media/image36.jpg"/><Relationship Id="rId5" Type="http://schemas.openxmlformats.org/officeDocument/2006/relationships/image" Target="../media/image2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7.png"/><Relationship Id="rId4" Type="http://schemas.openxmlformats.org/officeDocument/2006/relationships/image" Target="../media/image36.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7.png"/><Relationship Id="rId4" Type="http://schemas.openxmlformats.org/officeDocument/2006/relationships/image" Target="../media/image36.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7.png"/><Relationship Id="rId4" Type="http://schemas.openxmlformats.org/officeDocument/2006/relationships/image" Target="../media/image36.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40.jpg"/><Relationship Id="rId4" Type="http://schemas.openxmlformats.org/officeDocument/2006/relationships/image" Target="../media/image1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40.jpg"/><Relationship Id="rId4" Type="http://schemas.openxmlformats.org/officeDocument/2006/relationships/image" Target="../media/image1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40.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13.png"/><Relationship Id="rId5"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40.jpg"/><Relationship Id="rId4" Type="http://schemas.openxmlformats.org/officeDocument/2006/relationships/image" Target="../media/image1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40.jpg"/><Relationship Id="rId4" Type="http://schemas.openxmlformats.org/officeDocument/2006/relationships/image" Target="../media/image1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7.png"/><Relationship Id="rId4" Type="http://schemas.openxmlformats.org/officeDocument/2006/relationships/image" Target="../media/image36.jpg"/><Relationship Id="rId5" Type="http://schemas.openxmlformats.org/officeDocument/2006/relationships/image" Target="../media/image2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7.png"/><Relationship Id="rId4" Type="http://schemas.openxmlformats.org/officeDocument/2006/relationships/image" Target="../media/image36.jpg"/><Relationship Id="rId5" Type="http://schemas.openxmlformats.org/officeDocument/2006/relationships/image" Target="../media/image2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7.png"/><Relationship Id="rId4" Type="http://schemas.openxmlformats.org/officeDocument/2006/relationships/image" Target="../media/image36.jpg"/><Relationship Id="rId5" Type="http://schemas.openxmlformats.org/officeDocument/2006/relationships/image" Target="../media/image2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7.png"/><Relationship Id="rId4" Type="http://schemas.openxmlformats.org/officeDocument/2006/relationships/image" Target="../media/image36.jpg"/><Relationship Id="rId5" Type="http://schemas.openxmlformats.org/officeDocument/2006/relationships/image" Target="../media/image2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40.jpg"/><Relationship Id="rId4" Type="http://schemas.openxmlformats.org/officeDocument/2006/relationships/image" Target="../media/image1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40.jpg"/><Relationship Id="rId4" Type="http://schemas.openxmlformats.org/officeDocument/2006/relationships/image" Target="../media/image1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40.jpg"/><Relationship Id="rId4" Type="http://schemas.openxmlformats.org/officeDocument/2006/relationships/image" Target="../media/image1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40.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7.png"/><Relationship Id="rId4" Type="http://schemas.openxmlformats.org/officeDocument/2006/relationships/image" Target="../media/image137.jpg"/><Relationship Id="rId5" Type="http://schemas.openxmlformats.org/officeDocument/2006/relationships/image" Target="../media/image134.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image" Target="../media/image14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image" Target="../media/image14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image" Target="../media/image14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image" Target="../media/image14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image" Target="../media/image14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image" Target="../media/image14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23.png"/><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image" Target="../media/image14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40.jpg"/><Relationship Id="rId4" Type="http://schemas.openxmlformats.org/officeDocument/2006/relationships/image" Target="../media/image17.png"/><Relationship Id="rId5"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En bild som visar utomhus, träd, himmel, gräs&#10;&#10;Automatiskt genererad beskrivning" id="89" name="Google Shape;89;p1"/>
          <p:cNvPicPr preferRelativeResize="0"/>
          <p:nvPr/>
        </p:nvPicPr>
        <p:blipFill rotWithShape="1">
          <a:blip r:embed="rId3">
            <a:alphaModFix/>
          </a:blip>
          <a:srcRect b="0" l="0" r="0" t="0"/>
          <a:stretch/>
        </p:blipFill>
        <p:spPr>
          <a:xfrm>
            <a:off x="0" y="6096"/>
            <a:ext cx="12192000" cy="6851904"/>
          </a:xfrm>
          <a:prstGeom prst="rect">
            <a:avLst/>
          </a:prstGeom>
          <a:noFill/>
          <a:ln>
            <a:noFill/>
          </a:ln>
        </p:spPr>
      </p:pic>
      <p:pic>
        <p:nvPicPr>
          <p:cNvPr id="90" name="Google Shape;90;p1"/>
          <p:cNvPicPr preferRelativeResize="0"/>
          <p:nvPr/>
        </p:nvPicPr>
        <p:blipFill rotWithShape="1">
          <a:blip r:embed="rId4">
            <a:alphaModFix/>
          </a:blip>
          <a:srcRect b="0" l="0" r="0" t="0"/>
          <a:stretch/>
        </p:blipFill>
        <p:spPr>
          <a:xfrm>
            <a:off x="342900" y="362618"/>
            <a:ext cx="11506200" cy="6132763"/>
          </a:xfrm>
          <a:prstGeom prst="rect">
            <a:avLst/>
          </a:prstGeom>
          <a:noFill/>
          <a:ln>
            <a:noFill/>
          </a:ln>
        </p:spPr>
      </p:pic>
      <p:sp>
        <p:nvSpPr>
          <p:cNvPr id="91" name="Google Shape;91;p1"/>
          <p:cNvSpPr txBox="1"/>
          <p:nvPr/>
        </p:nvSpPr>
        <p:spPr>
          <a:xfrm>
            <a:off x="3396159" y="2475247"/>
            <a:ext cx="5396100" cy="1385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4200">
                <a:solidFill>
                  <a:srgbClr val="0C6F89"/>
                </a:solidFill>
                <a:latin typeface="Century Gothic"/>
                <a:ea typeface="Century Gothic"/>
                <a:cs typeface="Century Gothic"/>
                <a:sym typeface="Century Gothic"/>
              </a:rPr>
              <a:t>Å LEVE DET LIVET JEG VIL LEVE</a:t>
            </a:r>
            <a:endParaRPr/>
          </a:p>
        </p:txBody>
      </p:sp>
      <p:pic>
        <p:nvPicPr>
          <p:cNvPr id="92" name="Google Shape;92;p1"/>
          <p:cNvPicPr preferRelativeResize="0"/>
          <p:nvPr/>
        </p:nvPicPr>
        <p:blipFill rotWithShape="1">
          <a:blip r:embed="rId5">
            <a:alphaModFix amt="51000"/>
          </a:blip>
          <a:srcRect b="0" l="0" r="0" t="0"/>
          <a:stretch/>
        </p:blipFill>
        <p:spPr>
          <a:xfrm>
            <a:off x="9203554" y="4959617"/>
            <a:ext cx="2368820" cy="2402184"/>
          </a:xfrm>
          <a:prstGeom prst="rect">
            <a:avLst/>
          </a:prstGeom>
          <a:noFill/>
          <a:ln>
            <a:noFill/>
          </a:ln>
        </p:spPr>
      </p:pic>
      <p:sp>
        <p:nvSpPr>
          <p:cNvPr id="93" name="Google Shape;93;p1"/>
          <p:cNvSpPr/>
          <p:nvPr/>
        </p:nvSpPr>
        <p:spPr>
          <a:xfrm>
            <a:off x="10031007" y="986147"/>
            <a:ext cx="1135084" cy="490702"/>
          </a:xfrm>
          <a:prstGeom prst="roundRect">
            <a:avLst>
              <a:gd fmla="val 5637" name="adj"/>
            </a:avLst>
          </a:prstGeom>
          <a:solidFill>
            <a:srgbClr val="0B6F8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sv-SE">
                <a:solidFill>
                  <a:schemeClr val="lt1"/>
                </a:solidFill>
                <a:latin typeface="Century Gothic"/>
                <a:ea typeface="Century Gothic"/>
                <a:cs typeface="Century Gothic"/>
                <a:sym typeface="Century Gothic"/>
              </a:rPr>
              <a:t>Samling</a:t>
            </a:r>
            <a:r>
              <a:rPr b="0" i="0" lang="sv-SE" sz="1400" u="none" cap="none" strike="noStrike">
                <a:solidFill>
                  <a:schemeClr val="lt1"/>
                </a:solidFill>
                <a:latin typeface="Century Gothic"/>
                <a:ea typeface="Century Gothic"/>
                <a:cs typeface="Century Gothic"/>
                <a:sym typeface="Century Gothic"/>
              </a:rPr>
              <a:t> 3</a:t>
            </a:r>
            <a:endParaRPr/>
          </a:p>
        </p:txBody>
      </p:sp>
      <p:sp>
        <p:nvSpPr>
          <p:cNvPr id="94" name="Google Shape;94;p1"/>
          <p:cNvSpPr/>
          <p:nvPr/>
        </p:nvSpPr>
        <p:spPr>
          <a:xfrm>
            <a:off x="914400" y="5497275"/>
            <a:ext cx="35331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sv-SE" sz="1400" u="none" cap="none" strike="noStrike">
                <a:solidFill>
                  <a:schemeClr val="lt1"/>
                </a:solidFill>
                <a:latin typeface="Century Gothic"/>
                <a:ea typeface="Century Gothic"/>
                <a:cs typeface="Century Gothic"/>
                <a:sym typeface="Century Gothic"/>
              </a:rPr>
              <a:t>Gruppe</a:t>
            </a:r>
            <a:r>
              <a:rPr b="1" i="1" lang="sv-SE">
                <a:solidFill>
                  <a:schemeClr val="lt1"/>
                </a:solidFill>
                <a:latin typeface="Century Gothic"/>
                <a:ea typeface="Century Gothic"/>
                <a:cs typeface="Century Gothic"/>
                <a:sym typeface="Century Gothic"/>
              </a:rPr>
              <a:t>ledere</a:t>
            </a:r>
            <a:r>
              <a:rPr b="1" i="1" lang="sv-SE" sz="1400" u="none" cap="none" strike="noStrike">
                <a:solidFill>
                  <a:schemeClr val="lt1"/>
                </a:solidFill>
                <a:latin typeface="Century Gothic"/>
                <a:ea typeface="Century Gothic"/>
                <a:cs typeface="Century Gothic"/>
                <a:sym typeface="Century Gothic"/>
              </a:rPr>
              <a:t> 1 &amp; </a:t>
            </a:r>
            <a:r>
              <a:rPr b="1" i="1" lang="sv-SE">
                <a:solidFill>
                  <a:schemeClr val="lt1"/>
                </a:solidFill>
                <a:latin typeface="Century Gothic"/>
                <a:ea typeface="Century Gothic"/>
                <a:cs typeface="Century Gothic"/>
                <a:sym typeface="Century Gothic"/>
              </a:rPr>
              <a:t>Gruppeledere </a:t>
            </a:r>
            <a:r>
              <a:rPr b="1" i="1" lang="sv-SE" sz="1400" u="none" cap="none" strike="noStrike">
                <a:solidFill>
                  <a:schemeClr val="lt1"/>
                </a:solidFill>
                <a:latin typeface="Century Gothic"/>
                <a:ea typeface="Century Gothic"/>
                <a:cs typeface="Century Gothic"/>
                <a:sym typeface="Century Gothic"/>
              </a:rPr>
              <a:t> 2</a:t>
            </a:r>
            <a:endParaRPr/>
          </a:p>
          <a:p>
            <a:pPr indent="0" lvl="0" marL="0" marR="0" rtl="0" algn="l">
              <a:spcBef>
                <a:spcPts val="0"/>
              </a:spcBef>
              <a:spcAft>
                <a:spcPts val="0"/>
              </a:spcAft>
              <a:buNone/>
            </a:pPr>
            <a:r>
              <a:rPr b="1" i="1" lang="sv-SE" sz="1400">
                <a:solidFill>
                  <a:schemeClr val="lt1"/>
                </a:solidFill>
                <a:latin typeface="Century Gothic"/>
                <a:ea typeface="Century Gothic"/>
                <a:cs typeface="Century Gothic"/>
                <a:sym typeface="Century Gothic"/>
              </a:rPr>
              <a:t>Kursleder</a:t>
            </a:r>
            <a:endParaRPr/>
          </a:p>
        </p:txBody>
      </p:sp>
      <p:sp>
        <p:nvSpPr>
          <p:cNvPr id="95" name="Google Shape;95;p1"/>
          <p:cNvSpPr txBox="1"/>
          <p:nvPr/>
        </p:nvSpPr>
        <p:spPr>
          <a:xfrm>
            <a:off x="1156975" y="579725"/>
            <a:ext cx="31602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SE" sz="8000">
                <a:solidFill>
                  <a:srgbClr val="0C6F89"/>
                </a:solidFill>
                <a:latin typeface="Century Gothic"/>
                <a:ea typeface="Century Gothic"/>
                <a:cs typeface="Century Gothic"/>
                <a:sym typeface="Century Gothic"/>
              </a:rPr>
              <a:t>ACT</a:t>
            </a:r>
            <a:endParaRPr b="1" sz="2600">
              <a:solidFill>
                <a:srgbClr val="0C6F89"/>
              </a:solidFill>
              <a:latin typeface="Century Gothic"/>
              <a:ea typeface="Century Gothic"/>
              <a:cs typeface="Century Gothic"/>
              <a:sym typeface="Century Gothic"/>
            </a:endParaRPr>
          </a:p>
        </p:txBody>
      </p:sp>
      <p:sp>
        <p:nvSpPr>
          <p:cNvPr id="96" name="Google Shape;96;p1"/>
          <p:cNvSpPr txBox="1"/>
          <p:nvPr/>
        </p:nvSpPr>
        <p:spPr>
          <a:xfrm>
            <a:off x="3643075" y="801750"/>
            <a:ext cx="6189000" cy="100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sv-SE" sz="2000">
                <a:solidFill>
                  <a:srgbClr val="0C6F89"/>
                </a:solidFill>
                <a:latin typeface="Century Gothic"/>
                <a:ea typeface="Century Gothic"/>
                <a:cs typeface="Century Gothic"/>
                <a:sym typeface="Century Gothic"/>
              </a:rPr>
              <a:t>Å HÅNDTERE STRESS OG FREMME HELSE</a:t>
            </a:r>
            <a:br>
              <a:rPr b="1" lang="sv-SE" sz="2100">
                <a:solidFill>
                  <a:srgbClr val="0C6F89"/>
                </a:solidFill>
                <a:latin typeface="Century Gothic"/>
                <a:ea typeface="Century Gothic"/>
                <a:cs typeface="Century Gothic"/>
                <a:sym typeface="Century Gothic"/>
              </a:rPr>
            </a:br>
            <a:r>
              <a:rPr b="1" i="1" lang="sv-SE">
                <a:solidFill>
                  <a:srgbClr val="0C6F89"/>
                </a:solidFill>
                <a:latin typeface="Cambria"/>
                <a:ea typeface="Cambria"/>
                <a:cs typeface="Cambria"/>
                <a:sym typeface="Cambria"/>
              </a:rPr>
              <a:t>Fredrik Livheim. </a:t>
            </a:r>
            <a:endParaRPr b="1" i="1">
              <a:solidFill>
                <a:srgbClr val="0C6F89"/>
              </a:solidFill>
              <a:latin typeface="Cambria"/>
              <a:ea typeface="Cambria"/>
              <a:cs typeface="Cambria"/>
              <a:sym typeface="Cambria"/>
            </a:endParaRPr>
          </a:p>
          <a:p>
            <a:pPr indent="0" lvl="0" marL="0" rtl="0" algn="l">
              <a:spcBef>
                <a:spcPts val="0"/>
              </a:spcBef>
              <a:spcAft>
                <a:spcPts val="0"/>
              </a:spcAft>
              <a:buNone/>
            </a:pPr>
            <a:r>
              <a:rPr b="1" i="1" lang="sv-SE">
                <a:solidFill>
                  <a:srgbClr val="0C6F89"/>
                </a:solidFill>
                <a:latin typeface="Cambria"/>
                <a:ea typeface="Cambria"/>
                <a:cs typeface="Cambria"/>
                <a:sym typeface="Cambria"/>
              </a:rPr>
              <a:t>www.livskompass.se</a:t>
            </a:r>
            <a:endParaRPr b="1" sz="500">
              <a:solidFill>
                <a:srgbClr val="0C6F89"/>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 name="Shape 192"/>
        <p:cNvGrpSpPr/>
        <p:nvPr/>
      </p:nvGrpSpPr>
      <p:grpSpPr>
        <a:xfrm>
          <a:off x="0" y="0"/>
          <a:ext cx="0" cy="0"/>
          <a:chOff x="0" y="0"/>
          <a:chExt cx="0" cy="0"/>
        </a:xfrm>
      </p:grpSpPr>
      <p:pic>
        <p:nvPicPr>
          <p:cNvPr id="193" name="Google Shape;193;p1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94" name="Google Shape;194;p10"/>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95" name="Google Shape;195;p10"/>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96" name="Google Shape;196;p10"/>
          <p:cNvSpPr txBox="1"/>
          <p:nvPr/>
        </p:nvSpPr>
        <p:spPr>
          <a:xfrm>
            <a:off x="3694744" y="527759"/>
            <a:ext cx="480251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800">
                <a:solidFill>
                  <a:schemeClr val="dk1"/>
                </a:solidFill>
                <a:latin typeface="Century Gothic"/>
                <a:ea typeface="Century Gothic"/>
                <a:cs typeface="Century Gothic"/>
                <a:sym typeface="Century Gothic"/>
              </a:rPr>
              <a:t>ÖVAT HEMMA</a:t>
            </a:r>
            <a:endParaRPr/>
          </a:p>
        </p:txBody>
      </p:sp>
      <p:sp>
        <p:nvSpPr>
          <p:cNvPr id="197" name="Google Shape;197;p10"/>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378498"/>
                </a:solidFill>
                <a:latin typeface="Century Gothic"/>
                <a:ea typeface="Century Gothic"/>
                <a:cs typeface="Century Gothic"/>
                <a:sym typeface="Century Gothic"/>
              </a:rPr>
              <a:t>9</a:t>
            </a:r>
            <a:endParaRPr/>
          </a:p>
        </p:txBody>
      </p:sp>
      <p:graphicFrame>
        <p:nvGraphicFramePr>
          <p:cNvPr id="198" name="Google Shape;198;p10"/>
          <p:cNvGraphicFramePr/>
          <p:nvPr/>
        </p:nvGraphicFramePr>
        <p:xfrm>
          <a:off x="740355" y="1155400"/>
          <a:ext cx="3000000" cy="3000000"/>
        </p:xfrm>
        <a:graphic>
          <a:graphicData uri="http://schemas.openxmlformats.org/drawingml/2006/table">
            <a:tbl>
              <a:tblPr bandRow="1" firstRow="1">
                <a:noFill/>
                <a:tableStyleId>{F59F208F-973A-46BD-80AA-40070E705AEE}</a:tableStyleId>
              </a:tblPr>
              <a:tblGrid>
                <a:gridCol w="2110625"/>
                <a:gridCol w="1311975"/>
                <a:gridCol w="1205950"/>
                <a:gridCol w="1285450"/>
                <a:gridCol w="1245700"/>
                <a:gridCol w="1192700"/>
                <a:gridCol w="1109625"/>
                <a:gridCol w="1249250"/>
              </a:tblGrid>
              <a:tr h="637250">
                <a:tc>
                  <a:txBody>
                    <a:bodyPr/>
                    <a:lstStyle/>
                    <a:p>
                      <a:pPr indent="0" lvl="0" marL="0" marR="0" rtl="0" algn="ctr">
                        <a:spcBef>
                          <a:spcPts val="0"/>
                        </a:spcBef>
                        <a:spcAft>
                          <a:spcPts val="0"/>
                        </a:spcAft>
                        <a:buNone/>
                      </a:pPr>
                      <a:r>
                        <a:rPr b="1" i="0" lang="sv-SE" sz="1200">
                          <a:solidFill>
                            <a:schemeClr val="lt1"/>
                          </a:solidFill>
                          <a:latin typeface="Century Gothic"/>
                          <a:ea typeface="Century Gothic"/>
                          <a:cs typeface="Century Gothic"/>
                          <a:sym typeface="Century Gothic"/>
                        </a:rPr>
                        <a:t>Namn</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None/>
                      </a:pPr>
                      <a:r>
                        <a:rPr b="1" i="0" lang="sv-SE" sz="1200">
                          <a:solidFill>
                            <a:schemeClr val="lt1"/>
                          </a:solidFill>
                          <a:latin typeface="Century Gothic"/>
                          <a:ea typeface="Century Gothic"/>
                          <a:cs typeface="Century Gothic"/>
                          <a:sym typeface="Century Gothic"/>
                        </a:rPr>
                        <a:t>Återhämtning (max 6p)</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None/>
                      </a:pPr>
                      <a:r>
                        <a:rPr b="1" i="0" lang="sv-SE" sz="1200">
                          <a:solidFill>
                            <a:schemeClr val="lt1"/>
                          </a:solidFill>
                          <a:latin typeface="Century Gothic"/>
                          <a:ea typeface="Century Gothic"/>
                          <a:cs typeface="Century Gothic"/>
                          <a:sym typeface="Century Gothic"/>
                        </a:rPr>
                        <a:t>App</a:t>
                      </a:r>
                      <a:endParaRPr b="1" i="0" sz="1200">
                        <a:solidFill>
                          <a:schemeClr val="lt1"/>
                        </a:solidFill>
                        <a:latin typeface="Century Gothic"/>
                        <a:ea typeface="Century Gothic"/>
                        <a:cs typeface="Century Gothic"/>
                        <a:sym typeface="Century Gothic"/>
                      </a:endParaRPr>
                    </a:p>
                    <a:p>
                      <a:pPr indent="0" lvl="0" marL="0" marR="0" rtl="0" algn="ctr">
                        <a:spcBef>
                          <a:spcPts val="0"/>
                        </a:spcBef>
                        <a:spcAft>
                          <a:spcPts val="0"/>
                        </a:spcAft>
                        <a:buNone/>
                      </a:pPr>
                      <a:r>
                        <a:rPr b="1" i="0" lang="sv-SE" sz="1200">
                          <a:solidFill>
                            <a:schemeClr val="lt1"/>
                          </a:solidFill>
                          <a:latin typeface="Century Gothic"/>
                          <a:ea typeface="Century Gothic"/>
                          <a:cs typeface="Century Gothic"/>
                          <a:sym typeface="Century Gothic"/>
                        </a:rPr>
                        <a:t>(Max 10p)</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None/>
                      </a:pPr>
                      <a:r>
                        <a:rPr b="1" i="0" lang="sv-SE" sz="1200">
                          <a:solidFill>
                            <a:schemeClr val="lt1"/>
                          </a:solidFill>
                          <a:latin typeface="Century Gothic"/>
                          <a:ea typeface="Century Gothic"/>
                          <a:cs typeface="Century Gothic"/>
                          <a:sym typeface="Century Gothic"/>
                        </a:rPr>
                        <a:t>Närvaro</a:t>
                      </a:r>
                      <a:endParaRPr/>
                    </a:p>
                    <a:p>
                      <a:pPr indent="0" lvl="0" marL="0" marR="0" rtl="0" algn="ctr">
                        <a:spcBef>
                          <a:spcPts val="0"/>
                        </a:spcBef>
                        <a:spcAft>
                          <a:spcPts val="0"/>
                        </a:spcAft>
                        <a:buNone/>
                      </a:pPr>
                      <a:r>
                        <a:rPr b="1" i="0" lang="sv-SE" sz="1200">
                          <a:solidFill>
                            <a:schemeClr val="lt1"/>
                          </a:solidFill>
                          <a:latin typeface="Century Gothic"/>
                          <a:ea typeface="Century Gothic"/>
                          <a:cs typeface="Century Gothic"/>
                          <a:sym typeface="Century Gothic"/>
                        </a:rPr>
                        <a:t>(Max 6p)</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None/>
                      </a:pPr>
                      <a:r>
                        <a:rPr b="1" i="0" lang="sv-SE" sz="1200">
                          <a:solidFill>
                            <a:schemeClr val="lt1"/>
                          </a:solidFill>
                          <a:latin typeface="Century Gothic"/>
                          <a:ea typeface="Century Gothic"/>
                          <a:cs typeface="Century Gothic"/>
                          <a:sym typeface="Century Gothic"/>
                        </a:rPr>
                        <a:t>Acceptans </a:t>
                      </a:r>
                      <a:br>
                        <a:rPr b="1" i="0" lang="sv-SE" sz="1200">
                          <a:solidFill>
                            <a:schemeClr val="lt1"/>
                          </a:solidFill>
                          <a:latin typeface="Century Gothic"/>
                          <a:ea typeface="Century Gothic"/>
                          <a:cs typeface="Century Gothic"/>
                          <a:sym typeface="Century Gothic"/>
                        </a:rPr>
                      </a:br>
                      <a:r>
                        <a:rPr b="1" i="0" lang="sv-SE" sz="1200">
                          <a:solidFill>
                            <a:schemeClr val="lt1"/>
                          </a:solidFill>
                          <a:latin typeface="Century Gothic"/>
                          <a:ea typeface="Century Gothic"/>
                          <a:cs typeface="Century Gothic"/>
                          <a:sym typeface="Century Gothic"/>
                        </a:rPr>
                        <a:t>(max 4p)</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None/>
                      </a:pPr>
                      <a:r>
                        <a:rPr b="1" i="0" lang="sv-SE" sz="1200">
                          <a:solidFill>
                            <a:schemeClr val="lt1"/>
                          </a:solidFill>
                          <a:latin typeface="Century Gothic"/>
                          <a:ea typeface="Century Gothic"/>
                          <a:cs typeface="Century Gothic"/>
                          <a:sym typeface="Century Gothic"/>
                        </a:rPr>
                        <a:t>Motion</a:t>
                      </a:r>
                      <a:br>
                        <a:rPr b="1" i="0" lang="sv-SE" sz="1200">
                          <a:solidFill>
                            <a:schemeClr val="lt1"/>
                          </a:solidFill>
                          <a:latin typeface="Century Gothic"/>
                          <a:ea typeface="Century Gothic"/>
                          <a:cs typeface="Century Gothic"/>
                          <a:sym typeface="Century Gothic"/>
                        </a:rPr>
                      </a:br>
                      <a:r>
                        <a:rPr b="1" i="0" lang="sv-SE" sz="1200">
                          <a:solidFill>
                            <a:schemeClr val="lt1"/>
                          </a:solidFill>
                          <a:latin typeface="Century Gothic"/>
                          <a:ea typeface="Century Gothic"/>
                          <a:cs typeface="Century Gothic"/>
                          <a:sym typeface="Century Gothic"/>
                        </a:rPr>
                        <a:t>(max 4p)</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None/>
                      </a:pPr>
                      <a:r>
                        <a:rPr b="1" i="0" lang="sv-SE" sz="1200">
                          <a:solidFill>
                            <a:schemeClr val="lt1"/>
                          </a:solidFill>
                          <a:latin typeface="Century Gothic"/>
                          <a:ea typeface="Century Gothic"/>
                          <a:cs typeface="Century Gothic"/>
                          <a:sym typeface="Century Gothic"/>
                        </a:rPr>
                        <a:t>Livskompass</a:t>
                      </a:r>
                      <a:br>
                        <a:rPr b="1" i="0" lang="sv-SE" sz="1200">
                          <a:solidFill>
                            <a:schemeClr val="lt1"/>
                          </a:solidFill>
                          <a:latin typeface="Century Gothic"/>
                          <a:ea typeface="Century Gothic"/>
                          <a:cs typeface="Century Gothic"/>
                          <a:sym typeface="Century Gothic"/>
                        </a:rPr>
                      </a:br>
                      <a:r>
                        <a:rPr b="1" i="0" lang="sv-SE" sz="1200">
                          <a:solidFill>
                            <a:schemeClr val="lt1"/>
                          </a:solidFill>
                          <a:latin typeface="Century Gothic"/>
                          <a:ea typeface="Century Gothic"/>
                          <a:cs typeface="Century Gothic"/>
                          <a:sym typeface="Century Gothic"/>
                        </a:rPr>
                        <a:t>(max 4p)</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None/>
                      </a:pPr>
                      <a:r>
                        <a:rPr b="1" i="0" lang="sv-SE" sz="1200">
                          <a:solidFill>
                            <a:schemeClr val="lt1"/>
                          </a:solidFill>
                          <a:latin typeface="Century Gothic"/>
                          <a:ea typeface="Century Gothic"/>
                          <a:cs typeface="Century Gothic"/>
                          <a:sym typeface="Century Gothic"/>
                        </a:rPr>
                        <a:t>Totalt </a:t>
                      </a:r>
                      <a:br>
                        <a:rPr b="1" i="0" lang="sv-SE" sz="1200">
                          <a:solidFill>
                            <a:schemeClr val="lt1"/>
                          </a:solidFill>
                          <a:latin typeface="Century Gothic"/>
                          <a:ea typeface="Century Gothic"/>
                          <a:cs typeface="Century Gothic"/>
                          <a:sym typeface="Century Gothic"/>
                        </a:rPr>
                      </a:br>
                      <a:r>
                        <a:rPr b="1" i="0" lang="sv-SE" sz="1200">
                          <a:solidFill>
                            <a:schemeClr val="lt1"/>
                          </a:solidFill>
                          <a:latin typeface="Century Gothic"/>
                          <a:ea typeface="Century Gothic"/>
                          <a:cs typeface="Century Gothic"/>
                          <a:sym typeface="Century Gothic"/>
                        </a:rPr>
                        <a:t>(max 34 p)</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r>
              <a:tr h="606025">
                <a:tc>
                  <a:txBody>
                    <a:bodyPr/>
                    <a:lstStyle/>
                    <a:p>
                      <a:pPr indent="0" lvl="0" marL="0" marR="0" rtl="0" algn="ctr">
                        <a:lnSpc>
                          <a:spcPct val="100000"/>
                        </a:lnSpc>
                        <a:spcBef>
                          <a:spcPts val="0"/>
                        </a:spcBef>
                        <a:spcAft>
                          <a:spcPts val="0"/>
                        </a:spcAft>
                        <a:buClr>
                          <a:schemeClr val="dk1"/>
                        </a:buClr>
                        <a:buSzPts val="1200"/>
                        <a:buFont typeface="Calibri"/>
                        <a:buNone/>
                      </a:pPr>
                      <a:r>
                        <a:t/>
                      </a:r>
                      <a:endParaRPr b="1" i="0" sz="12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bl>
          </a:graphicData>
        </a:graphic>
      </p:graphicFrame>
      <p:pic>
        <p:nvPicPr>
          <p:cNvPr id="199" name="Google Shape;199;p10"/>
          <p:cNvPicPr preferRelativeResize="0"/>
          <p:nvPr/>
        </p:nvPicPr>
        <p:blipFill rotWithShape="1">
          <a:blip r:embed="rId5">
            <a:alphaModFix/>
          </a:blip>
          <a:srcRect b="0" l="0" r="0" t="0"/>
          <a:stretch/>
        </p:blipFill>
        <p:spPr>
          <a:xfrm>
            <a:off x="0" y="0"/>
            <a:ext cx="12192000" cy="6858000"/>
          </a:xfrm>
          <a:prstGeom prst="rect">
            <a:avLst/>
          </a:prstGeom>
          <a:noFill/>
          <a:ln>
            <a:noFill/>
          </a:ln>
        </p:spPr>
      </p:pic>
      <p:sp>
        <p:nvSpPr>
          <p:cNvPr id="200" name="Google Shape;200;p10"/>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01" name="Google Shape;201;p10"/>
          <p:cNvPicPr preferRelativeResize="0"/>
          <p:nvPr/>
        </p:nvPicPr>
        <p:blipFill rotWithShape="1">
          <a:blip r:embed="rId6">
            <a:alphaModFix/>
          </a:blip>
          <a:srcRect b="0" l="0" r="0" t="0"/>
          <a:stretch/>
        </p:blipFill>
        <p:spPr>
          <a:xfrm>
            <a:off x="280123" y="6321612"/>
            <a:ext cx="2297552" cy="252652"/>
          </a:xfrm>
          <a:prstGeom prst="rect">
            <a:avLst/>
          </a:prstGeom>
          <a:noFill/>
          <a:ln>
            <a:noFill/>
          </a:ln>
        </p:spPr>
      </p:pic>
      <p:sp>
        <p:nvSpPr>
          <p:cNvPr id="202" name="Google Shape;202;p10"/>
          <p:cNvSpPr txBox="1"/>
          <p:nvPr/>
        </p:nvSpPr>
        <p:spPr>
          <a:xfrm>
            <a:off x="3694744" y="527759"/>
            <a:ext cx="48024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HJEMMEOPPGAVE</a:t>
            </a:r>
            <a:endParaRPr b="1" sz="2800">
              <a:solidFill>
                <a:schemeClr val="dk1"/>
              </a:solidFill>
              <a:latin typeface="Century Gothic"/>
              <a:ea typeface="Century Gothic"/>
              <a:cs typeface="Century Gothic"/>
              <a:sym typeface="Century Gothic"/>
            </a:endParaRPr>
          </a:p>
        </p:txBody>
      </p:sp>
      <p:graphicFrame>
        <p:nvGraphicFramePr>
          <p:cNvPr id="203" name="Google Shape;203;p10"/>
          <p:cNvGraphicFramePr/>
          <p:nvPr/>
        </p:nvGraphicFramePr>
        <p:xfrm>
          <a:off x="740355" y="1155400"/>
          <a:ext cx="3000000" cy="3000000"/>
        </p:xfrm>
        <a:graphic>
          <a:graphicData uri="http://schemas.openxmlformats.org/drawingml/2006/table">
            <a:tbl>
              <a:tblPr bandRow="1" firstRow="1">
                <a:noFill/>
                <a:tableStyleId>{F59F208F-973A-46BD-80AA-40070E705AEE}</a:tableStyleId>
              </a:tblPr>
              <a:tblGrid>
                <a:gridCol w="2110625"/>
                <a:gridCol w="1311975"/>
                <a:gridCol w="1205950"/>
                <a:gridCol w="1285450"/>
                <a:gridCol w="1245700"/>
                <a:gridCol w="1192700"/>
                <a:gridCol w="1109625"/>
                <a:gridCol w="1249250"/>
              </a:tblGrid>
              <a:tr h="637250">
                <a:tc>
                  <a:txBody>
                    <a:bodyPr/>
                    <a:lstStyle/>
                    <a:p>
                      <a:pPr indent="0" lvl="0" marL="0" marR="0" rtl="0" algn="ctr">
                        <a:spcBef>
                          <a:spcPts val="0"/>
                        </a:spcBef>
                        <a:spcAft>
                          <a:spcPts val="0"/>
                        </a:spcAft>
                        <a:buNone/>
                      </a:pPr>
                      <a:r>
                        <a:rPr lang="sv-SE" sz="1200">
                          <a:latin typeface="Century Gothic"/>
                          <a:ea typeface="Century Gothic"/>
                          <a:cs typeface="Century Gothic"/>
                          <a:sym typeface="Century Gothic"/>
                        </a:rPr>
                        <a:t>Navn</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SzPts val="1100"/>
                        <a:buNone/>
                      </a:pPr>
                      <a:r>
                        <a:rPr lang="sv-SE" sz="1200">
                          <a:latin typeface="Century Gothic"/>
                          <a:ea typeface="Century Gothic"/>
                          <a:cs typeface="Century Gothic"/>
                          <a:sym typeface="Century Gothic"/>
                        </a:rPr>
                        <a:t>Restitusjon</a:t>
                      </a:r>
                      <a:endParaRPr sz="1200">
                        <a:latin typeface="Century Gothic"/>
                        <a:ea typeface="Century Gothic"/>
                        <a:cs typeface="Century Gothic"/>
                        <a:sym typeface="Century Gothic"/>
                      </a:endParaRPr>
                    </a:p>
                    <a:p>
                      <a:pPr indent="0" lvl="0" marL="0" marR="0" rtl="0" algn="ctr">
                        <a:spcBef>
                          <a:spcPts val="0"/>
                        </a:spcBef>
                        <a:spcAft>
                          <a:spcPts val="0"/>
                        </a:spcAft>
                        <a:buSzPts val="1100"/>
                        <a:buNone/>
                      </a:pPr>
                      <a:r>
                        <a:rPr lang="sv-SE" sz="1200">
                          <a:latin typeface="Century Gothic"/>
                          <a:ea typeface="Century Gothic"/>
                          <a:cs typeface="Century Gothic"/>
                          <a:sym typeface="Century Gothic"/>
                        </a:rPr>
                        <a:t>(maks 6p)</a:t>
                      </a:r>
                      <a:endParaRPr sz="12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SzPts val="1100"/>
                        <a:buNone/>
                      </a:pPr>
                      <a:r>
                        <a:rPr lang="sv-SE" sz="1200">
                          <a:latin typeface="Century Gothic"/>
                          <a:ea typeface="Century Gothic"/>
                          <a:cs typeface="Century Gothic"/>
                          <a:sym typeface="Century Gothic"/>
                        </a:rPr>
                        <a:t>App</a:t>
                      </a:r>
                      <a:endParaRPr sz="1200">
                        <a:latin typeface="Century Gothic"/>
                        <a:ea typeface="Century Gothic"/>
                        <a:cs typeface="Century Gothic"/>
                        <a:sym typeface="Century Gothic"/>
                      </a:endParaRPr>
                    </a:p>
                    <a:p>
                      <a:pPr indent="0" lvl="0" marL="0" marR="0" rtl="0" algn="ctr">
                        <a:spcBef>
                          <a:spcPts val="0"/>
                        </a:spcBef>
                        <a:spcAft>
                          <a:spcPts val="0"/>
                        </a:spcAft>
                        <a:buSzPts val="1100"/>
                        <a:buNone/>
                      </a:pPr>
                      <a:r>
                        <a:rPr lang="sv-SE" sz="1200">
                          <a:latin typeface="Century Gothic"/>
                          <a:ea typeface="Century Gothic"/>
                          <a:cs typeface="Century Gothic"/>
                          <a:sym typeface="Century Gothic"/>
                        </a:rPr>
                        <a:t>(maks 10 p)</a:t>
                      </a:r>
                      <a:endParaRPr sz="12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SzPts val="1100"/>
                        <a:buNone/>
                      </a:pPr>
                      <a:r>
                        <a:rPr lang="sv-SE" sz="1200">
                          <a:latin typeface="Century Gothic"/>
                          <a:ea typeface="Century Gothic"/>
                          <a:cs typeface="Century Gothic"/>
                          <a:sym typeface="Century Gothic"/>
                        </a:rPr>
                        <a:t>Nærvær </a:t>
                      </a:r>
                      <a:endParaRPr sz="1200">
                        <a:latin typeface="Century Gothic"/>
                        <a:ea typeface="Century Gothic"/>
                        <a:cs typeface="Century Gothic"/>
                        <a:sym typeface="Century Gothic"/>
                      </a:endParaRPr>
                    </a:p>
                    <a:p>
                      <a:pPr indent="0" lvl="0" marL="0" marR="0" rtl="0" algn="ctr">
                        <a:spcBef>
                          <a:spcPts val="0"/>
                        </a:spcBef>
                        <a:spcAft>
                          <a:spcPts val="0"/>
                        </a:spcAft>
                        <a:buSzPts val="1100"/>
                        <a:buNone/>
                      </a:pPr>
                      <a:r>
                        <a:rPr lang="sv-SE" sz="1200">
                          <a:latin typeface="Century Gothic"/>
                          <a:ea typeface="Century Gothic"/>
                          <a:cs typeface="Century Gothic"/>
                          <a:sym typeface="Century Gothic"/>
                        </a:rPr>
                        <a:t>(maks 6 p)</a:t>
                      </a:r>
                      <a:endParaRPr sz="12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SzPts val="1100"/>
                        <a:buNone/>
                      </a:pPr>
                      <a:r>
                        <a:rPr lang="sv-SE" sz="1200">
                          <a:latin typeface="Century Gothic"/>
                          <a:ea typeface="Century Gothic"/>
                          <a:cs typeface="Century Gothic"/>
                          <a:sym typeface="Century Gothic"/>
                        </a:rPr>
                        <a:t>Aksept</a:t>
                      </a:r>
                      <a:endParaRPr sz="1200">
                        <a:latin typeface="Century Gothic"/>
                        <a:ea typeface="Century Gothic"/>
                        <a:cs typeface="Century Gothic"/>
                        <a:sym typeface="Century Gothic"/>
                      </a:endParaRPr>
                    </a:p>
                    <a:p>
                      <a:pPr indent="0" lvl="0" marL="0" marR="0" rtl="0" algn="ctr">
                        <a:spcBef>
                          <a:spcPts val="0"/>
                        </a:spcBef>
                        <a:spcAft>
                          <a:spcPts val="0"/>
                        </a:spcAft>
                        <a:buSzPts val="1100"/>
                        <a:buNone/>
                      </a:pPr>
                      <a:r>
                        <a:rPr lang="sv-SE" sz="1200">
                          <a:latin typeface="Century Gothic"/>
                          <a:ea typeface="Century Gothic"/>
                          <a:cs typeface="Century Gothic"/>
                          <a:sym typeface="Century Gothic"/>
                        </a:rPr>
                        <a:t>(maks 4 p)</a:t>
                      </a:r>
                      <a:endParaRPr sz="12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SzPts val="1100"/>
                        <a:buNone/>
                      </a:pPr>
                      <a:r>
                        <a:rPr lang="sv-SE" sz="1200">
                          <a:latin typeface="Century Gothic"/>
                          <a:ea typeface="Century Gothic"/>
                          <a:cs typeface="Century Gothic"/>
                          <a:sym typeface="Century Gothic"/>
                        </a:rPr>
                        <a:t>Fysisk aktivitet</a:t>
                      </a:r>
                      <a:endParaRPr sz="1200">
                        <a:latin typeface="Century Gothic"/>
                        <a:ea typeface="Century Gothic"/>
                        <a:cs typeface="Century Gothic"/>
                        <a:sym typeface="Century Gothic"/>
                      </a:endParaRPr>
                    </a:p>
                    <a:p>
                      <a:pPr indent="0" lvl="0" marL="0" marR="0" rtl="0" algn="ctr">
                        <a:spcBef>
                          <a:spcPts val="0"/>
                        </a:spcBef>
                        <a:spcAft>
                          <a:spcPts val="0"/>
                        </a:spcAft>
                        <a:buSzPts val="1100"/>
                        <a:buNone/>
                      </a:pPr>
                      <a:r>
                        <a:rPr lang="sv-SE" sz="1200">
                          <a:latin typeface="Century Gothic"/>
                          <a:ea typeface="Century Gothic"/>
                          <a:cs typeface="Century Gothic"/>
                          <a:sym typeface="Century Gothic"/>
                        </a:rPr>
                        <a:t>(maks 4 p) </a:t>
                      </a:r>
                      <a:endParaRPr sz="12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SzPts val="1100"/>
                        <a:buNone/>
                      </a:pPr>
                      <a:r>
                        <a:rPr lang="sv-SE" sz="1200">
                          <a:latin typeface="Century Gothic"/>
                          <a:ea typeface="Century Gothic"/>
                          <a:cs typeface="Century Gothic"/>
                          <a:sym typeface="Century Gothic"/>
                        </a:rPr>
                        <a:t>Livskomp</a:t>
                      </a:r>
                      <a:endParaRPr sz="1200">
                        <a:latin typeface="Century Gothic"/>
                        <a:ea typeface="Century Gothic"/>
                        <a:cs typeface="Century Gothic"/>
                        <a:sym typeface="Century Gothic"/>
                      </a:endParaRPr>
                    </a:p>
                    <a:p>
                      <a:pPr indent="0" lvl="0" marL="0" marR="0" rtl="0" algn="ctr">
                        <a:spcBef>
                          <a:spcPts val="0"/>
                        </a:spcBef>
                        <a:spcAft>
                          <a:spcPts val="0"/>
                        </a:spcAft>
                        <a:buSzPts val="1100"/>
                        <a:buNone/>
                      </a:pPr>
                      <a:r>
                        <a:rPr lang="sv-SE" sz="1200">
                          <a:latin typeface="Century Gothic"/>
                          <a:ea typeface="Century Gothic"/>
                          <a:cs typeface="Century Gothic"/>
                          <a:sym typeface="Century Gothic"/>
                        </a:rPr>
                        <a:t>(maks 4 p)</a:t>
                      </a:r>
                      <a:endParaRPr sz="12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None/>
                      </a:pPr>
                      <a:r>
                        <a:rPr b="1" i="0" lang="sv-SE" sz="1200">
                          <a:solidFill>
                            <a:schemeClr val="lt1"/>
                          </a:solidFill>
                          <a:latin typeface="Century Gothic"/>
                          <a:ea typeface="Century Gothic"/>
                          <a:cs typeface="Century Gothic"/>
                          <a:sym typeface="Century Gothic"/>
                        </a:rPr>
                        <a:t>Totalt </a:t>
                      </a:r>
                      <a:br>
                        <a:rPr b="1" i="0" lang="sv-SE" sz="1200">
                          <a:solidFill>
                            <a:schemeClr val="lt1"/>
                          </a:solidFill>
                          <a:latin typeface="Century Gothic"/>
                          <a:ea typeface="Century Gothic"/>
                          <a:cs typeface="Century Gothic"/>
                          <a:sym typeface="Century Gothic"/>
                        </a:rPr>
                      </a:br>
                      <a:r>
                        <a:rPr b="1" i="0" lang="sv-SE" sz="1200">
                          <a:solidFill>
                            <a:schemeClr val="lt1"/>
                          </a:solidFill>
                          <a:latin typeface="Century Gothic"/>
                          <a:ea typeface="Century Gothic"/>
                          <a:cs typeface="Century Gothic"/>
                          <a:sym typeface="Century Gothic"/>
                        </a:rPr>
                        <a:t>(ma</a:t>
                      </a:r>
                      <a:r>
                        <a:rPr lang="sv-SE" sz="1200">
                          <a:latin typeface="Century Gothic"/>
                          <a:ea typeface="Century Gothic"/>
                          <a:cs typeface="Century Gothic"/>
                          <a:sym typeface="Century Gothic"/>
                        </a:rPr>
                        <a:t>ks</a:t>
                      </a:r>
                      <a:r>
                        <a:rPr b="1" i="0" lang="sv-SE" sz="1200">
                          <a:solidFill>
                            <a:schemeClr val="lt1"/>
                          </a:solidFill>
                          <a:latin typeface="Century Gothic"/>
                          <a:ea typeface="Century Gothic"/>
                          <a:cs typeface="Century Gothic"/>
                          <a:sym typeface="Century Gothic"/>
                        </a:rPr>
                        <a:t> 34 p)</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r>
              <a:tr h="606025">
                <a:tc>
                  <a:txBody>
                    <a:bodyPr/>
                    <a:lstStyle/>
                    <a:p>
                      <a:pPr indent="0" lvl="0" marL="0" marR="0" rtl="0" algn="ctr">
                        <a:lnSpc>
                          <a:spcPct val="100000"/>
                        </a:lnSpc>
                        <a:spcBef>
                          <a:spcPts val="0"/>
                        </a:spcBef>
                        <a:spcAft>
                          <a:spcPts val="0"/>
                        </a:spcAft>
                        <a:buClr>
                          <a:schemeClr val="dk1"/>
                        </a:buClr>
                        <a:buSzPts val="1200"/>
                        <a:buFont typeface="Century Gothic"/>
                        <a:buNone/>
                      </a:pPr>
                      <a:r>
                        <a:rPr b="1" i="0" lang="sv-SE" sz="1200">
                          <a:latin typeface="Century Gothic"/>
                          <a:ea typeface="Century Gothic"/>
                          <a:cs typeface="Century Gothic"/>
                          <a:sym typeface="Century Gothic"/>
                        </a:rPr>
                        <a:t>Deltagare 1</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4" name="Shape 1594"/>
        <p:cNvGrpSpPr/>
        <p:nvPr/>
      </p:nvGrpSpPr>
      <p:grpSpPr>
        <a:xfrm>
          <a:off x="0" y="0"/>
          <a:ext cx="0" cy="0"/>
          <a:chOff x="0" y="0"/>
          <a:chExt cx="0" cy="0"/>
        </a:xfrm>
      </p:grpSpPr>
      <p:pic>
        <p:nvPicPr>
          <p:cNvPr id="1595" name="Google Shape;1595;p10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96" name="Google Shape;1596;p101"/>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597" name="Google Shape;1597;p101"/>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graphicFrame>
        <p:nvGraphicFramePr>
          <p:cNvPr id="1598" name="Google Shape;1598;p101"/>
          <p:cNvGraphicFramePr/>
          <p:nvPr/>
        </p:nvGraphicFramePr>
        <p:xfrm>
          <a:off x="960895" y="883403"/>
          <a:ext cx="3000000" cy="3000000"/>
        </p:xfrm>
        <a:graphic>
          <a:graphicData uri="http://schemas.openxmlformats.org/drawingml/2006/table">
            <a:tbl>
              <a:tblPr bandRow="1" firstRow="1">
                <a:noFill/>
                <a:tableStyleId>{F59F208F-973A-46BD-80AA-40070E705AEE}</a:tableStyleId>
              </a:tblPr>
              <a:tblGrid>
                <a:gridCol w="3402500"/>
                <a:gridCol w="3498025"/>
                <a:gridCol w="3328350"/>
              </a:tblGrid>
              <a:tr h="588550">
                <a:tc>
                  <a:txBody>
                    <a:bodyPr/>
                    <a:lstStyle/>
                    <a:p>
                      <a:pPr indent="0" lvl="0" marL="0" marR="0" rtl="0" algn="ctr">
                        <a:spcBef>
                          <a:spcPts val="0"/>
                        </a:spcBef>
                        <a:spcAft>
                          <a:spcPts val="0"/>
                        </a:spcAft>
                        <a:buNone/>
                      </a:pPr>
                      <a:r>
                        <a:rPr b="1" i="0" lang="sv-SE" sz="1400">
                          <a:solidFill>
                            <a:schemeClr val="dk1"/>
                          </a:solidFill>
                          <a:latin typeface="Century Gothic"/>
                          <a:ea typeface="Century Gothic"/>
                          <a:cs typeface="Century Gothic"/>
                          <a:sym typeface="Century Gothic"/>
                        </a:rPr>
                        <a:t>Kort</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SzPts val="1100"/>
                        <a:buNone/>
                      </a:pPr>
                      <a:r>
                        <a:rPr lang="sv-SE">
                          <a:solidFill>
                            <a:schemeClr val="dk1"/>
                          </a:solidFill>
                          <a:latin typeface="Century Gothic"/>
                          <a:ea typeface="Century Gothic"/>
                          <a:cs typeface="Century Gothic"/>
                          <a:sym typeface="Century Gothic"/>
                        </a:rPr>
                        <a:t>Eksempel på hvordan dette har kommet til uttrykk</a:t>
                      </a:r>
                      <a:endParaRPr>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sv-SE">
                          <a:solidFill>
                            <a:schemeClr val="dk1"/>
                          </a:solidFill>
                          <a:latin typeface="Century Gothic"/>
                          <a:ea typeface="Century Gothic"/>
                          <a:cs typeface="Century Gothic"/>
                          <a:sym typeface="Century Gothic"/>
                        </a:rPr>
                        <a:t>Eksempel på hvordan jeg vil uttrykke det fra nå</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87450">
                <a:tc>
                  <a:txBody>
                    <a:bodyPr/>
                    <a:lstStyle/>
                    <a:p>
                      <a:pPr indent="0" lvl="0" marL="107999" marR="0" rtl="0" algn="ctr">
                        <a:spcBef>
                          <a:spcPts val="0"/>
                        </a:spcBef>
                        <a:spcAft>
                          <a:spcPts val="0"/>
                        </a:spcAft>
                        <a:buSzPts val="1100"/>
                        <a:buNone/>
                      </a:pPr>
                      <a:r>
                        <a:rPr b="1" lang="sv-SE">
                          <a:latin typeface="Century Gothic"/>
                          <a:ea typeface="Century Gothic"/>
                          <a:cs typeface="Century Gothic"/>
                          <a:sym typeface="Century Gothic"/>
                        </a:rPr>
                        <a:t>Arbeid/utdanning</a:t>
                      </a:r>
                      <a:endParaRPr b="1">
                        <a:latin typeface="Century Gothic"/>
                        <a:ea typeface="Century Gothic"/>
                        <a:cs typeface="Century Gothic"/>
                        <a:sym typeface="Century Gothic"/>
                      </a:endParaRPr>
                    </a:p>
                    <a:p>
                      <a:pPr indent="0" lvl="0" marL="108000" marR="0" rtl="0" algn="l">
                        <a:spcBef>
                          <a:spcPts val="0"/>
                        </a:spcBef>
                        <a:spcAft>
                          <a:spcPts val="0"/>
                        </a:spcAft>
                        <a:buNone/>
                      </a:pPr>
                      <a:r>
                        <a:rPr b="1" i="0" lang="sv-SE" sz="1200">
                          <a:solidFill>
                            <a:schemeClr val="dk1"/>
                          </a:solidFill>
                          <a:latin typeface="Century Gothic"/>
                          <a:ea typeface="Century Gothic"/>
                          <a:cs typeface="Century Gothic"/>
                          <a:sym typeface="Century Gothic"/>
                        </a:rPr>
                        <a:t>1. </a:t>
                      </a:r>
                      <a:endParaRPr/>
                    </a:p>
                    <a:p>
                      <a:pPr indent="0" lvl="0" marL="108000" marR="0" rtl="0" algn="l">
                        <a:spcBef>
                          <a:spcPts val="600"/>
                        </a:spcBef>
                        <a:spcAft>
                          <a:spcPts val="0"/>
                        </a:spcAft>
                        <a:buNone/>
                      </a:pPr>
                      <a:r>
                        <a:rPr b="1" i="0" lang="sv-SE" sz="1200">
                          <a:solidFill>
                            <a:schemeClr val="dk1"/>
                          </a:solidFill>
                          <a:latin typeface="Century Gothic"/>
                          <a:ea typeface="Century Gothic"/>
                          <a:cs typeface="Century Gothic"/>
                          <a:sym typeface="Century Gothic"/>
                        </a:rPr>
                        <a:t>2. </a:t>
                      </a:r>
                      <a:endParaRPr/>
                    </a:p>
                    <a:p>
                      <a:pPr indent="0" lvl="0" marL="108000" marR="0" rtl="0" algn="l">
                        <a:spcBef>
                          <a:spcPts val="600"/>
                        </a:spcBef>
                        <a:spcAft>
                          <a:spcPts val="0"/>
                        </a:spcAft>
                        <a:buNone/>
                      </a:pPr>
                      <a:r>
                        <a:rPr b="1" i="0" lang="sv-SE" sz="1200">
                          <a:solidFill>
                            <a:schemeClr val="dk1"/>
                          </a:solidFill>
                          <a:latin typeface="Century Gothic"/>
                          <a:ea typeface="Century Gothic"/>
                          <a:cs typeface="Century Gothic"/>
                          <a:sym typeface="Century Gothic"/>
                        </a:rPr>
                        <a:t>3. </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BDD3">
                        <a:alpha val="49803"/>
                      </a:srgbClr>
                    </a:solidFill>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84150">
                <a:tc>
                  <a:txBody>
                    <a:bodyPr/>
                    <a:lstStyle/>
                    <a:p>
                      <a:pPr indent="0" lvl="0" marL="108000" marR="0" rtl="0" algn="ctr">
                        <a:spcBef>
                          <a:spcPts val="0"/>
                        </a:spcBef>
                        <a:spcAft>
                          <a:spcPts val="0"/>
                        </a:spcAft>
                        <a:buNone/>
                      </a:pPr>
                      <a:r>
                        <a:rPr b="1" lang="sv-SE">
                          <a:latin typeface="Century Gothic"/>
                          <a:ea typeface="Century Gothic"/>
                          <a:cs typeface="Century Gothic"/>
                          <a:sym typeface="Century Gothic"/>
                        </a:rPr>
                        <a:t>Helse</a:t>
                      </a:r>
                      <a:endParaRPr/>
                    </a:p>
                    <a:p>
                      <a:pPr indent="0" lvl="0" marL="108000" marR="0" rtl="0" algn="l">
                        <a:spcBef>
                          <a:spcPts val="0"/>
                        </a:spcBef>
                        <a:spcAft>
                          <a:spcPts val="0"/>
                        </a:spcAft>
                        <a:buNone/>
                      </a:pPr>
                      <a:r>
                        <a:rPr b="1" i="0" lang="sv-SE" sz="1200">
                          <a:solidFill>
                            <a:schemeClr val="dk1"/>
                          </a:solidFill>
                          <a:latin typeface="Century Gothic"/>
                          <a:ea typeface="Century Gothic"/>
                          <a:cs typeface="Century Gothic"/>
                          <a:sym typeface="Century Gothic"/>
                        </a:rPr>
                        <a:t>1. </a:t>
                      </a:r>
                      <a:endParaRPr/>
                    </a:p>
                    <a:p>
                      <a:pPr indent="0" lvl="0" marL="108000" marR="0" rtl="0" algn="l">
                        <a:spcBef>
                          <a:spcPts val="600"/>
                        </a:spcBef>
                        <a:spcAft>
                          <a:spcPts val="0"/>
                        </a:spcAft>
                        <a:buNone/>
                      </a:pPr>
                      <a:r>
                        <a:rPr b="1" i="0" lang="sv-SE" sz="1200">
                          <a:solidFill>
                            <a:schemeClr val="dk1"/>
                          </a:solidFill>
                          <a:latin typeface="Century Gothic"/>
                          <a:ea typeface="Century Gothic"/>
                          <a:cs typeface="Century Gothic"/>
                          <a:sym typeface="Century Gothic"/>
                        </a:rPr>
                        <a:t>2. </a:t>
                      </a:r>
                      <a:endParaRPr/>
                    </a:p>
                    <a:p>
                      <a:pPr indent="0" lvl="0" marL="108000" marR="0" rtl="0" algn="l">
                        <a:spcBef>
                          <a:spcPts val="600"/>
                        </a:spcBef>
                        <a:spcAft>
                          <a:spcPts val="0"/>
                        </a:spcAft>
                        <a:buNone/>
                      </a:pPr>
                      <a:r>
                        <a:rPr b="1" i="0" lang="sv-SE" sz="1200">
                          <a:solidFill>
                            <a:schemeClr val="dk1"/>
                          </a:solidFill>
                          <a:latin typeface="Century Gothic"/>
                          <a:ea typeface="Century Gothic"/>
                          <a:cs typeface="Century Gothic"/>
                          <a:sym typeface="Century Gothic"/>
                        </a:rPr>
                        <a:t>3. </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DD6EA">
                        <a:alpha val="49803"/>
                      </a:srgbClr>
                    </a:solidFill>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84150">
                <a:tc>
                  <a:txBody>
                    <a:bodyPr/>
                    <a:lstStyle/>
                    <a:p>
                      <a:pPr indent="0" lvl="0" marL="108000" marR="0" rtl="0" algn="ctr">
                        <a:spcBef>
                          <a:spcPts val="0"/>
                        </a:spcBef>
                        <a:spcAft>
                          <a:spcPts val="0"/>
                        </a:spcAft>
                        <a:buNone/>
                      </a:pPr>
                      <a:r>
                        <a:rPr b="1" i="0" lang="sv-SE" sz="1400">
                          <a:solidFill>
                            <a:schemeClr val="dk1"/>
                          </a:solidFill>
                          <a:latin typeface="Century Gothic"/>
                          <a:ea typeface="Century Gothic"/>
                          <a:cs typeface="Century Gothic"/>
                          <a:sym typeface="Century Gothic"/>
                        </a:rPr>
                        <a:t>FRITID</a:t>
                      </a:r>
                      <a:endParaRPr/>
                    </a:p>
                    <a:p>
                      <a:pPr indent="0" lvl="0" marL="108000" marR="0" rtl="0" algn="l">
                        <a:spcBef>
                          <a:spcPts val="0"/>
                        </a:spcBef>
                        <a:spcAft>
                          <a:spcPts val="0"/>
                        </a:spcAft>
                        <a:buNone/>
                      </a:pPr>
                      <a:r>
                        <a:rPr b="1" i="0" lang="sv-SE" sz="1200">
                          <a:solidFill>
                            <a:schemeClr val="dk1"/>
                          </a:solidFill>
                          <a:latin typeface="Century Gothic"/>
                          <a:ea typeface="Century Gothic"/>
                          <a:cs typeface="Century Gothic"/>
                          <a:sym typeface="Century Gothic"/>
                        </a:rPr>
                        <a:t>1. </a:t>
                      </a:r>
                      <a:endParaRPr/>
                    </a:p>
                    <a:p>
                      <a:pPr indent="0" lvl="0" marL="108000" marR="0" rtl="0" algn="l">
                        <a:spcBef>
                          <a:spcPts val="600"/>
                        </a:spcBef>
                        <a:spcAft>
                          <a:spcPts val="0"/>
                        </a:spcAft>
                        <a:buNone/>
                      </a:pPr>
                      <a:r>
                        <a:rPr b="1" i="0" lang="sv-SE" sz="1200">
                          <a:solidFill>
                            <a:schemeClr val="dk1"/>
                          </a:solidFill>
                          <a:latin typeface="Century Gothic"/>
                          <a:ea typeface="Century Gothic"/>
                          <a:cs typeface="Century Gothic"/>
                          <a:sym typeface="Century Gothic"/>
                        </a:rPr>
                        <a:t>2. </a:t>
                      </a:r>
                      <a:endParaRPr/>
                    </a:p>
                    <a:p>
                      <a:pPr indent="0" lvl="0" marL="108000" marR="0" rtl="0" algn="l">
                        <a:spcBef>
                          <a:spcPts val="600"/>
                        </a:spcBef>
                        <a:spcAft>
                          <a:spcPts val="0"/>
                        </a:spcAft>
                        <a:buNone/>
                      </a:pPr>
                      <a:r>
                        <a:rPr b="1" i="0" lang="sv-SE" sz="1200">
                          <a:solidFill>
                            <a:schemeClr val="dk1"/>
                          </a:solidFill>
                          <a:latin typeface="Century Gothic"/>
                          <a:ea typeface="Century Gothic"/>
                          <a:cs typeface="Century Gothic"/>
                          <a:sym typeface="Century Gothic"/>
                        </a:rPr>
                        <a:t>3. </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D0E6B4">
                        <a:alpha val="49803"/>
                      </a:srgbClr>
                    </a:solidFill>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84150">
                <a:tc>
                  <a:txBody>
                    <a:bodyPr/>
                    <a:lstStyle/>
                    <a:p>
                      <a:pPr indent="0" lvl="0" marL="107999" marR="0" rtl="0" algn="ctr">
                        <a:spcBef>
                          <a:spcPts val="0"/>
                        </a:spcBef>
                        <a:spcAft>
                          <a:spcPts val="0"/>
                        </a:spcAft>
                        <a:buClr>
                          <a:schemeClr val="dk1"/>
                        </a:buClr>
                        <a:buSzPts val="1100"/>
                        <a:buFont typeface="Arial"/>
                        <a:buNone/>
                      </a:pPr>
                      <a:r>
                        <a:rPr b="1" lang="sv-SE">
                          <a:latin typeface="Century Gothic"/>
                          <a:ea typeface="Century Gothic"/>
                          <a:cs typeface="Century Gothic"/>
                          <a:sym typeface="Century Gothic"/>
                        </a:rPr>
                        <a:t>Relasjoner</a:t>
                      </a:r>
                      <a:endParaRPr b="1">
                        <a:latin typeface="Century Gothic"/>
                        <a:ea typeface="Century Gothic"/>
                        <a:cs typeface="Century Gothic"/>
                        <a:sym typeface="Century Gothic"/>
                      </a:endParaRPr>
                    </a:p>
                    <a:p>
                      <a:pPr indent="0" lvl="0" marL="0" marR="0" rtl="0" algn="l">
                        <a:spcBef>
                          <a:spcPts val="0"/>
                        </a:spcBef>
                        <a:spcAft>
                          <a:spcPts val="0"/>
                        </a:spcAft>
                        <a:buNone/>
                      </a:pPr>
                      <a:r>
                        <a:t/>
                      </a:r>
                      <a:endParaRPr b="1">
                        <a:latin typeface="Century Gothic"/>
                        <a:ea typeface="Century Gothic"/>
                        <a:cs typeface="Century Gothic"/>
                        <a:sym typeface="Century Gothic"/>
                      </a:endParaRPr>
                    </a:p>
                    <a:p>
                      <a:pPr indent="0" lvl="0" marL="108000" marR="0" rtl="0" algn="l">
                        <a:spcBef>
                          <a:spcPts val="0"/>
                        </a:spcBef>
                        <a:spcAft>
                          <a:spcPts val="0"/>
                        </a:spcAft>
                        <a:buNone/>
                      </a:pPr>
                      <a:r>
                        <a:rPr b="1" i="0" lang="sv-SE" sz="1200">
                          <a:solidFill>
                            <a:schemeClr val="dk1"/>
                          </a:solidFill>
                          <a:latin typeface="Century Gothic"/>
                          <a:ea typeface="Century Gothic"/>
                          <a:cs typeface="Century Gothic"/>
                          <a:sym typeface="Century Gothic"/>
                        </a:rPr>
                        <a:t>1. </a:t>
                      </a:r>
                      <a:endParaRPr/>
                    </a:p>
                    <a:p>
                      <a:pPr indent="0" lvl="0" marL="108000" marR="0" rtl="0" algn="l">
                        <a:spcBef>
                          <a:spcPts val="600"/>
                        </a:spcBef>
                        <a:spcAft>
                          <a:spcPts val="0"/>
                        </a:spcAft>
                        <a:buNone/>
                      </a:pPr>
                      <a:r>
                        <a:rPr b="1" i="0" lang="sv-SE" sz="1200">
                          <a:solidFill>
                            <a:schemeClr val="dk1"/>
                          </a:solidFill>
                          <a:latin typeface="Century Gothic"/>
                          <a:ea typeface="Century Gothic"/>
                          <a:cs typeface="Century Gothic"/>
                          <a:sym typeface="Century Gothic"/>
                        </a:rPr>
                        <a:t>2. </a:t>
                      </a:r>
                      <a:endParaRPr/>
                    </a:p>
                    <a:p>
                      <a:pPr indent="0" lvl="0" marL="108000" marR="0" rtl="0" algn="l">
                        <a:spcBef>
                          <a:spcPts val="600"/>
                        </a:spcBef>
                        <a:spcAft>
                          <a:spcPts val="0"/>
                        </a:spcAft>
                        <a:buNone/>
                      </a:pPr>
                      <a:r>
                        <a:rPr b="1" i="0" lang="sv-SE" sz="1200">
                          <a:solidFill>
                            <a:schemeClr val="dk1"/>
                          </a:solidFill>
                          <a:latin typeface="Century Gothic"/>
                          <a:ea typeface="Century Gothic"/>
                          <a:cs typeface="Century Gothic"/>
                          <a:sym typeface="Century Gothic"/>
                        </a:rPr>
                        <a:t>3. </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AC9C9">
                        <a:alpha val="49803"/>
                      </a:srgbClr>
                    </a:solidFill>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3" name="Shape 1603"/>
        <p:cNvGrpSpPr/>
        <p:nvPr/>
      </p:nvGrpSpPr>
      <p:grpSpPr>
        <a:xfrm>
          <a:off x="0" y="0"/>
          <a:ext cx="0" cy="0"/>
          <a:chOff x="0" y="0"/>
          <a:chExt cx="0" cy="0"/>
        </a:xfrm>
      </p:grpSpPr>
      <p:pic>
        <p:nvPicPr>
          <p:cNvPr id="1604" name="Google Shape;1604;p10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605" name="Google Shape;1605;p102"/>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606" name="Google Shape;1606;p102"/>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graphicFrame>
        <p:nvGraphicFramePr>
          <p:cNvPr id="1607" name="Google Shape;1607;p102"/>
          <p:cNvGraphicFramePr/>
          <p:nvPr/>
        </p:nvGraphicFramePr>
        <p:xfrm>
          <a:off x="852825" y="1379914"/>
          <a:ext cx="3000000" cy="3000000"/>
        </p:xfrm>
        <a:graphic>
          <a:graphicData uri="http://schemas.openxmlformats.org/drawingml/2006/table">
            <a:tbl>
              <a:tblPr bandCol="1" bandRow="1" firstCol="1" firstRow="1">
                <a:noFill/>
                <a:tableStyleId>{4CA165C0-10A4-411D-9540-7F8377E356E3}</a:tableStyleId>
              </a:tblPr>
              <a:tblGrid>
                <a:gridCol w="10584325"/>
              </a:tblGrid>
              <a:tr h="407325">
                <a:tc>
                  <a:txBody>
                    <a:bodyPr/>
                    <a:lstStyle/>
                    <a:p>
                      <a:pPr indent="0" lvl="0" marL="0" marR="0" rtl="0" algn="ctr">
                        <a:lnSpc>
                          <a:spcPct val="100000"/>
                        </a:lnSpc>
                        <a:spcBef>
                          <a:spcPts val="0"/>
                        </a:spcBef>
                        <a:spcAft>
                          <a:spcPts val="0"/>
                        </a:spcAft>
                        <a:buClr>
                          <a:schemeClr val="dk1"/>
                        </a:buClr>
                        <a:buSzPts val="2200"/>
                        <a:buFont typeface="Calibri"/>
                        <a:buNone/>
                      </a:pPr>
                      <a:r>
                        <a:t/>
                      </a:r>
                      <a:endParaRPr b="1" i="0" sz="2200" u="none" cap="none" strike="noStrike">
                        <a:solidFill>
                          <a:srgbClr val="FFFFFF"/>
                        </a:solidFill>
                        <a:latin typeface="Century Gothic"/>
                        <a:ea typeface="Century Gothic"/>
                        <a:cs typeface="Century Gothic"/>
                        <a:sym typeface="Century Gothic"/>
                      </a:endParaRPr>
                    </a:p>
                  </a:txBody>
                  <a:tcPr marT="45725" marB="45725" marR="91450" marL="91450" anchor="ctr">
                    <a:lnB cap="flat" cmpd="sng" w="12700">
                      <a:solidFill>
                        <a:srgbClr val="D8D8D8"/>
                      </a:solidFill>
                      <a:prstDash val="solid"/>
                      <a:round/>
                      <a:headEnd len="sm" w="sm" type="none"/>
                      <a:tailEnd len="sm" w="sm" type="none"/>
                    </a:lnB>
                  </a:tcPr>
                </a:tc>
              </a:tr>
              <a:tr h="407325">
                <a:tc>
                  <a:txBody>
                    <a:bodyPr/>
                    <a:lstStyle/>
                    <a:p>
                      <a:pPr indent="0" lvl="0" marL="0" marR="0" rtl="0" algn="ctr">
                        <a:lnSpc>
                          <a:spcPct val="100000"/>
                        </a:lnSpc>
                        <a:spcBef>
                          <a:spcPts val="0"/>
                        </a:spcBef>
                        <a:spcAft>
                          <a:spcPts val="0"/>
                        </a:spcAft>
                        <a:buClr>
                          <a:schemeClr val="dk1"/>
                        </a:buClr>
                        <a:buSzPts val="2200"/>
                        <a:buFont typeface="Calibri"/>
                        <a:buNone/>
                      </a:pPr>
                      <a:r>
                        <a:t/>
                      </a:r>
                      <a:endParaRPr b="1" i="0" sz="2200" u="none" cap="none" strike="noStrike">
                        <a:solidFill>
                          <a:srgbClr val="FFFFFF"/>
                        </a:solidFill>
                        <a:latin typeface="Century Gothic"/>
                        <a:ea typeface="Century Gothic"/>
                        <a:cs typeface="Century Gothic"/>
                        <a:sym typeface="Century Gothic"/>
                      </a:endParaRPr>
                    </a:p>
                  </a:txBody>
                  <a:tcPr marT="45725" marB="45725" marR="91450" marL="91450" anchor="ct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r h="407325">
                <a:tc>
                  <a:txBody>
                    <a:bodyPr/>
                    <a:lstStyle/>
                    <a:p>
                      <a:pPr indent="0" lvl="0" marL="0" marR="0" rtl="0" algn="ctr">
                        <a:lnSpc>
                          <a:spcPct val="100000"/>
                        </a:lnSpc>
                        <a:spcBef>
                          <a:spcPts val="0"/>
                        </a:spcBef>
                        <a:spcAft>
                          <a:spcPts val="0"/>
                        </a:spcAft>
                        <a:buClr>
                          <a:schemeClr val="dk1"/>
                        </a:buClr>
                        <a:buSzPts val="2200"/>
                        <a:buFont typeface="Calibri"/>
                        <a:buNone/>
                      </a:pPr>
                      <a:r>
                        <a:t/>
                      </a:r>
                      <a:endParaRPr b="1" i="0" sz="2200" u="none" cap="none" strike="noStrike">
                        <a:solidFill>
                          <a:srgbClr val="FFFFFF"/>
                        </a:solidFill>
                        <a:latin typeface="Century Gothic"/>
                        <a:ea typeface="Century Gothic"/>
                        <a:cs typeface="Century Gothic"/>
                        <a:sym typeface="Century Gothic"/>
                      </a:endParaRPr>
                    </a:p>
                  </a:txBody>
                  <a:tcPr marT="45725" marB="45725" marR="91450" marL="91450" anchor="ct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r h="407325">
                <a:tc>
                  <a:txBody>
                    <a:bodyPr/>
                    <a:lstStyle/>
                    <a:p>
                      <a:pPr indent="0" lvl="0" marL="0" marR="0" rtl="0" algn="ctr">
                        <a:lnSpc>
                          <a:spcPct val="100000"/>
                        </a:lnSpc>
                        <a:spcBef>
                          <a:spcPts val="0"/>
                        </a:spcBef>
                        <a:spcAft>
                          <a:spcPts val="0"/>
                        </a:spcAft>
                        <a:buClr>
                          <a:schemeClr val="dk1"/>
                        </a:buClr>
                        <a:buSzPts val="2200"/>
                        <a:buFont typeface="Calibri"/>
                        <a:buNone/>
                      </a:pPr>
                      <a:r>
                        <a:t/>
                      </a:r>
                      <a:endParaRPr b="1" i="0" sz="2200" u="none" cap="none" strike="noStrike">
                        <a:solidFill>
                          <a:srgbClr val="FFFFFF"/>
                        </a:solidFill>
                        <a:latin typeface="Century Gothic"/>
                        <a:ea typeface="Century Gothic"/>
                        <a:cs typeface="Century Gothic"/>
                        <a:sym typeface="Century Gothic"/>
                      </a:endParaRPr>
                    </a:p>
                  </a:txBody>
                  <a:tcPr marT="45725" marB="45725" marR="91450" marL="91450" anchor="ct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r h="407325">
                <a:tc>
                  <a:txBody>
                    <a:bodyPr/>
                    <a:lstStyle/>
                    <a:p>
                      <a:pPr indent="0" lvl="0" marL="0" marR="0" rtl="0" algn="ctr">
                        <a:lnSpc>
                          <a:spcPct val="100000"/>
                        </a:lnSpc>
                        <a:spcBef>
                          <a:spcPts val="0"/>
                        </a:spcBef>
                        <a:spcAft>
                          <a:spcPts val="0"/>
                        </a:spcAft>
                        <a:buClr>
                          <a:schemeClr val="dk1"/>
                        </a:buClr>
                        <a:buSzPts val="2200"/>
                        <a:buFont typeface="Calibri"/>
                        <a:buNone/>
                      </a:pPr>
                      <a:r>
                        <a:t/>
                      </a:r>
                      <a:endParaRPr b="1" i="0" sz="2200" u="none" cap="none" strike="noStrike">
                        <a:solidFill>
                          <a:srgbClr val="FFFFFF"/>
                        </a:solidFill>
                        <a:latin typeface="Century Gothic"/>
                        <a:ea typeface="Century Gothic"/>
                        <a:cs typeface="Century Gothic"/>
                        <a:sym typeface="Century Gothic"/>
                      </a:endParaRPr>
                    </a:p>
                  </a:txBody>
                  <a:tcPr marT="45725" marB="45725" marR="91450" marL="91450" anchor="ct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r h="407325">
                <a:tc>
                  <a:txBody>
                    <a:bodyPr/>
                    <a:lstStyle/>
                    <a:p>
                      <a:pPr indent="0" lvl="0" marL="0" marR="0" rtl="0" algn="ctr">
                        <a:lnSpc>
                          <a:spcPct val="100000"/>
                        </a:lnSpc>
                        <a:spcBef>
                          <a:spcPts val="0"/>
                        </a:spcBef>
                        <a:spcAft>
                          <a:spcPts val="0"/>
                        </a:spcAft>
                        <a:buClr>
                          <a:schemeClr val="dk1"/>
                        </a:buClr>
                        <a:buSzPts val="2200"/>
                        <a:buFont typeface="Calibri"/>
                        <a:buNone/>
                      </a:pPr>
                      <a:r>
                        <a:t/>
                      </a:r>
                      <a:endParaRPr b="1" i="0" sz="2200" u="none" cap="none" strike="noStrike">
                        <a:solidFill>
                          <a:srgbClr val="FFFFFF"/>
                        </a:solidFill>
                        <a:latin typeface="Century Gothic"/>
                        <a:ea typeface="Century Gothic"/>
                        <a:cs typeface="Century Gothic"/>
                        <a:sym typeface="Century Gothic"/>
                      </a:endParaRPr>
                    </a:p>
                  </a:txBody>
                  <a:tcPr marT="45725" marB="45725" marR="91450" marL="91450" anchor="ct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r h="407325">
                <a:tc>
                  <a:txBody>
                    <a:bodyPr/>
                    <a:lstStyle/>
                    <a:p>
                      <a:pPr indent="0" lvl="0" marL="0" marR="0" rtl="0" algn="ctr">
                        <a:lnSpc>
                          <a:spcPct val="100000"/>
                        </a:lnSpc>
                        <a:spcBef>
                          <a:spcPts val="0"/>
                        </a:spcBef>
                        <a:spcAft>
                          <a:spcPts val="0"/>
                        </a:spcAft>
                        <a:buClr>
                          <a:schemeClr val="dk1"/>
                        </a:buClr>
                        <a:buSzPts val="2200"/>
                        <a:buFont typeface="Calibri"/>
                        <a:buNone/>
                      </a:pPr>
                      <a:r>
                        <a:t/>
                      </a:r>
                      <a:endParaRPr b="1" i="0" sz="2200" u="none" cap="none" strike="noStrike">
                        <a:solidFill>
                          <a:srgbClr val="FFFFFF"/>
                        </a:solidFill>
                        <a:latin typeface="Century Gothic"/>
                        <a:ea typeface="Century Gothic"/>
                        <a:cs typeface="Century Gothic"/>
                        <a:sym typeface="Century Gothic"/>
                      </a:endParaRPr>
                    </a:p>
                  </a:txBody>
                  <a:tcPr marT="45725" marB="45725" marR="91450" marL="91450" anchor="ct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r h="407325">
                <a:tc>
                  <a:txBody>
                    <a:bodyPr/>
                    <a:lstStyle/>
                    <a:p>
                      <a:pPr indent="0" lvl="0" marL="0" marR="0" rtl="0" algn="ctr">
                        <a:lnSpc>
                          <a:spcPct val="100000"/>
                        </a:lnSpc>
                        <a:spcBef>
                          <a:spcPts val="0"/>
                        </a:spcBef>
                        <a:spcAft>
                          <a:spcPts val="0"/>
                        </a:spcAft>
                        <a:buClr>
                          <a:schemeClr val="dk1"/>
                        </a:buClr>
                        <a:buSzPts val="2200"/>
                        <a:buFont typeface="Calibri"/>
                        <a:buNone/>
                      </a:pPr>
                      <a:r>
                        <a:t/>
                      </a:r>
                      <a:endParaRPr b="1" i="0" sz="2200" u="none" cap="none" strike="noStrike">
                        <a:solidFill>
                          <a:srgbClr val="FFFFFF"/>
                        </a:solidFill>
                        <a:latin typeface="Century Gothic"/>
                        <a:ea typeface="Century Gothic"/>
                        <a:cs typeface="Century Gothic"/>
                        <a:sym typeface="Century Gothic"/>
                      </a:endParaRPr>
                    </a:p>
                  </a:txBody>
                  <a:tcPr marT="45725" marB="45725" marR="91450" marL="91450" anchor="ct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r h="407325">
                <a:tc>
                  <a:txBody>
                    <a:bodyPr/>
                    <a:lstStyle/>
                    <a:p>
                      <a:pPr indent="0" lvl="0" marL="0" marR="0" rtl="0" algn="ctr">
                        <a:lnSpc>
                          <a:spcPct val="100000"/>
                        </a:lnSpc>
                        <a:spcBef>
                          <a:spcPts val="0"/>
                        </a:spcBef>
                        <a:spcAft>
                          <a:spcPts val="0"/>
                        </a:spcAft>
                        <a:buClr>
                          <a:schemeClr val="dk1"/>
                        </a:buClr>
                        <a:buSzPts val="2200"/>
                        <a:buFont typeface="Calibri"/>
                        <a:buNone/>
                      </a:pPr>
                      <a:r>
                        <a:t/>
                      </a:r>
                      <a:endParaRPr b="1" i="0" sz="2200" u="none" cap="none" strike="noStrike">
                        <a:solidFill>
                          <a:srgbClr val="FFFFFF"/>
                        </a:solidFill>
                        <a:latin typeface="Century Gothic"/>
                        <a:ea typeface="Century Gothic"/>
                        <a:cs typeface="Century Gothic"/>
                        <a:sym typeface="Century Gothic"/>
                      </a:endParaRPr>
                    </a:p>
                  </a:txBody>
                  <a:tcPr marT="45725" marB="45725" marR="91450" marL="91450" anchor="ct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r h="407325">
                <a:tc>
                  <a:txBody>
                    <a:bodyPr/>
                    <a:lstStyle/>
                    <a:p>
                      <a:pPr indent="0" lvl="0" marL="0" marR="0" rtl="0" algn="ctr">
                        <a:lnSpc>
                          <a:spcPct val="100000"/>
                        </a:lnSpc>
                        <a:spcBef>
                          <a:spcPts val="0"/>
                        </a:spcBef>
                        <a:spcAft>
                          <a:spcPts val="0"/>
                        </a:spcAft>
                        <a:buClr>
                          <a:schemeClr val="dk1"/>
                        </a:buClr>
                        <a:buSzPts val="2200"/>
                        <a:buFont typeface="Calibri"/>
                        <a:buNone/>
                      </a:pPr>
                      <a:r>
                        <a:t/>
                      </a:r>
                      <a:endParaRPr b="1" i="0" sz="2200" u="none" cap="none" strike="noStrike">
                        <a:solidFill>
                          <a:srgbClr val="FFFFFF"/>
                        </a:solidFill>
                        <a:latin typeface="Century Gothic"/>
                        <a:ea typeface="Century Gothic"/>
                        <a:cs typeface="Century Gothic"/>
                        <a:sym typeface="Century Gothic"/>
                      </a:endParaRPr>
                    </a:p>
                  </a:txBody>
                  <a:tcPr marT="45725" marB="45725" marR="91450" marL="91450" anchor="ct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r h="407325">
                <a:tc>
                  <a:txBody>
                    <a:bodyPr/>
                    <a:lstStyle/>
                    <a:p>
                      <a:pPr indent="0" lvl="0" marL="0" marR="0" rtl="0" algn="ctr">
                        <a:lnSpc>
                          <a:spcPct val="100000"/>
                        </a:lnSpc>
                        <a:spcBef>
                          <a:spcPts val="0"/>
                        </a:spcBef>
                        <a:spcAft>
                          <a:spcPts val="0"/>
                        </a:spcAft>
                        <a:buClr>
                          <a:schemeClr val="dk1"/>
                        </a:buClr>
                        <a:buSzPts val="2200"/>
                        <a:buFont typeface="Calibri"/>
                        <a:buNone/>
                      </a:pPr>
                      <a:r>
                        <a:t/>
                      </a:r>
                      <a:endParaRPr b="1" i="0" sz="2200" u="none" cap="none" strike="noStrike">
                        <a:solidFill>
                          <a:srgbClr val="FFFFFF"/>
                        </a:solidFill>
                        <a:latin typeface="Century Gothic"/>
                        <a:ea typeface="Century Gothic"/>
                        <a:cs typeface="Century Gothic"/>
                        <a:sym typeface="Century Gothic"/>
                      </a:endParaRPr>
                    </a:p>
                  </a:txBody>
                  <a:tcPr marT="45725" marB="45725" marR="91450" marL="91450" anchor="ct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bl>
          </a:graphicData>
        </a:graphic>
      </p:graphicFrame>
      <p:sp>
        <p:nvSpPr>
          <p:cNvPr id="1608" name="Google Shape;1608;p102"/>
          <p:cNvSpPr txBox="1"/>
          <p:nvPr/>
        </p:nvSpPr>
        <p:spPr>
          <a:xfrm>
            <a:off x="1426951" y="566950"/>
            <a:ext cx="933809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800">
                <a:solidFill>
                  <a:schemeClr val="dk1"/>
                </a:solidFill>
                <a:latin typeface="Century Gothic"/>
                <a:ea typeface="Century Gothic"/>
                <a:cs typeface="Century Gothic"/>
                <a:sym typeface="Century Gothic"/>
              </a:rPr>
              <a:t>MINE SELVKRITISKE TANKER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08"/>
                                        </p:tgtEl>
                                        <p:attrNameLst>
                                          <p:attrName>style.visibility</p:attrName>
                                        </p:attrNameLst>
                                      </p:cBhvr>
                                      <p:to>
                                        <p:strVal val="visible"/>
                                      </p:to>
                                    </p:set>
                                    <p:animEffect filter="fade" transition="in">
                                      <p:cBhvr>
                                        <p:cTn dur="500"/>
                                        <p:tgtEl>
                                          <p:spTgt spid="16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3" name="Shape 1613"/>
        <p:cNvGrpSpPr/>
        <p:nvPr/>
      </p:nvGrpSpPr>
      <p:grpSpPr>
        <a:xfrm>
          <a:off x="0" y="0"/>
          <a:ext cx="0" cy="0"/>
          <a:chOff x="0" y="0"/>
          <a:chExt cx="0" cy="0"/>
        </a:xfrm>
      </p:grpSpPr>
      <p:sp>
        <p:nvSpPr>
          <p:cNvPr id="1614" name="Google Shape;1614;p103"/>
          <p:cNvSpPr txBox="1"/>
          <p:nvPr/>
        </p:nvSpPr>
        <p:spPr>
          <a:xfrm>
            <a:off x="2862107" y="3429000"/>
            <a:ext cx="4429125"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4800">
                <a:solidFill>
                  <a:srgbClr val="263369"/>
                </a:solidFill>
                <a:latin typeface="Bad Script"/>
                <a:ea typeface="Bad Script"/>
                <a:cs typeface="Bad Script"/>
                <a:sym typeface="Bad Script"/>
              </a:rPr>
              <a:t>Aha – här kommer…</a:t>
            </a:r>
            <a:endParaRPr/>
          </a:p>
          <a:p>
            <a:pPr indent="0" lvl="0" marL="0" marR="0" rtl="0" algn="l">
              <a:spcBef>
                <a:spcPts val="0"/>
              </a:spcBef>
              <a:spcAft>
                <a:spcPts val="0"/>
              </a:spcAft>
              <a:buNone/>
            </a:pPr>
            <a:r>
              <a:rPr lang="sv-SE" sz="4800">
                <a:solidFill>
                  <a:srgbClr val="263369"/>
                </a:solidFill>
                <a:latin typeface="Bad Script"/>
                <a:ea typeface="Bad Script"/>
                <a:cs typeface="Bad Script"/>
                <a:sym typeface="Bad Script"/>
              </a:rPr>
              <a:t>”Historien om…</a:t>
            </a:r>
            <a:endParaRPr/>
          </a:p>
        </p:txBody>
      </p:sp>
      <p:sp>
        <p:nvSpPr>
          <p:cNvPr id="1615" name="Google Shape;1615;p103"/>
          <p:cNvSpPr txBox="1"/>
          <p:nvPr/>
        </p:nvSpPr>
        <p:spPr>
          <a:xfrm>
            <a:off x="6940434" y="5495845"/>
            <a:ext cx="20955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4800">
                <a:solidFill>
                  <a:srgbClr val="263369"/>
                </a:solidFill>
                <a:latin typeface="Bad Script"/>
                <a:ea typeface="Bad Script"/>
                <a:cs typeface="Bad Script"/>
                <a:sym typeface="Bad Script"/>
              </a:rPr>
              <a:t>…igen”</a:t>
            </a:r>
            <a:endParaRPr/>
          </a:p>
        </p:txBody>
      </p:sp>
      <p:sp>
        <p:nvSpPr>
          <p:cNvPr id="1616" name="Google Shape;1616;p103"/>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chemeClr val="lt1"/>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617" name="Google Shape;1617;p103"/>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8" name="Shape 208"/>
        <p:cNvGrpSpPr/>
        <p:nvPr/>
      </p:nvGrpSpPr>
      <p:grpSpPr>
        <a:xfrm>
          <a:off x="0" y="0"/>
          <a:ext cx="0" cy="0"/>
          <a:chOff x="0" y="0"/>
          <a:chExt cx="0" cy="0"/>
        </a:xfrm>
      </p:grpSpPr>
      <p:pic>
        <p:nvPicPr>
          <p:cNvPr descr="En bild som visar utomhus, träd, himmel, gräs&#10;&#10;Automatiskt genererad beskrivning" id="209" name="Google Shape;209;p11"/>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210" name="Google Shape;210;p11"/>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11" name="Google Shape;211;p11"/>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212" name="Google Shape;212;p11"/>
          <p:cNvSpPr txBox="1"/>
          <p:nvPr/>
        </p:nvSpPr>
        <p:spPr>
          <a:xfrm>
            <a:off x="2987603" y="513504"/>
            <a:ext cx="57513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800">
                <a:solidFill>
                  <a:schemeClr val="dk1"/>
                </a:solidFill>
                <a:latin typeface="Century Gothic"/>
                <a:ea typeface="Century Gothic"/>
                <a:cs typeface="Century Gothic"/>
                <a:sym typeface="Century Gothic"/>
              </a:rPr>
              <a:t>SAMLING</a:t>
            </a:r>
            <a:r>
              <a:rPr b="1" lang="sv-SE" sz="2800">
                <a:solidFill>
                  <a:schemeClr val="dk1"/>
                </a:solidFill>
                <a:latin typeface="Century Gothic"/>
                <a:ea typeface="Century Gothic"/>
                <a:cs typeface="Century Gothic"/>
                <a:sym typeface="Century Gothic"/>
              </a:rPr>
              <a:t> 3: </a:t>
            </a:r>
            <a:r>
              <a:rPr b="1" lang="sv-SE" sz="2800">
                <a:solidFill>
                  <a:schemeClr val="dk1"/>
                </a:solidFill>
                <a:latin typeface="Century Gothic"/>
                <a:ea typeface="Century Gothic"/>
                <a:cs typeface="Century Gothic"/>
                <a:sym typeface="Century Gothic"/>
              </a:rPr>
              <a:t>Å LEVE DET LIVET JEG VIL LEVE</a:t>
            </a:r>
            <a:endParaRPr b="1" sz="2800">
              <a:solidFill>
                <a:schemeClr val="dk1"/>
              </a:solidFill>
              <a:latin typeface="Century Gothic"/>
              <a:ea typeface="Century Gothic"/>
              <a:cs typeface="Century Gothic"/>
              <a:sym typeface="Century Gothic"/>
            </a:endParaRPr>
          </a:p>
        </p:txBody>
      </p:sp>
      <p:pic>
        <p:nvPicPr>
          <p:cNvPr id="213" name="Google Shape;213;p11"/>
          <p:cNvPicPr preferRelativeResize="0"/>
          <p:nvPr/>
        </p:nvPicPr>
        <p:blipFill rotWithShape="1">
          <a:blip r:embed="rId5">
            <a:alphaModFix/>
          </a:blip>
          <a:srcRect b="0" l="0" r="0" t="0"/>
          <a:stretch/>
        </p:blipFill>
        <p:spPr>
          <a:xfrm rot="-160272">
            <a:off x="2308660" y="1500075"/>
            <a:ext cx="7109245" cy="4084655"/>
          </a:xfrm>
          <a:prstGeom prst="rect">
            <a:avLst/>
          </a:prstGeom>
          <a:solidFill>
            <a:srgbClr val="ECECEC"/>
          </a:solidFill>
          <a:ln>
            <a:noFill/>
          </a:ln>
          <a:effectLst>
            <a:outerShdw blurRad="104049" rotWithShape="0" algn="tl" dir="2700000" dist="83232">
              <a:srgbClr val="000000">
                <a:alpha val="40000"/>
              </a:srgbClr>
            </a:outerShdw>
          </a:effectLst>
        </p:spPr>
      </p:pic>
      <p:sp>
        <p:nvSpPr>
          <p:cNvPr id="214" name="Google Shape;214;p11"/>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11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500"/>
                                        <p:tgtEl>
                                          <p:spTgt spid="212"/>
                                        </p:tgtEl>
                                      </p:cBhvr>
                                    </p:animEffect>
                                  </p:childTnLst>
                                </p:cTn>
                              </p:par>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 name="Shape 218"/>
        <p:cNvGrpSpPr/>
        <p:nvPr/>
      </p:nvGrpSpPr>
      <p:grpSpPr>
        <a:xfrm>
          <a:off x="0" y="0"/>
          <a:ext cx="0" cy="0"/>
          <a:chOff x="0" y="0"/>
          <a:chExt cx="0" cy="0"/>
        </a:xfrm>
      </p:grpSpPr>
      <p:pic>
        <p:nvPicPr>
          <p:cNvPr descr="En bild som visar utomhus, träd, himmel, gräs&#10;&#10;Automatiskt genererad beskrivning" id="219" name="Google Shape;219;p12"/>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220" name="Google Shape;220;p12"/>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21" name="Google Shape;221;p12"/>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cxnSp>
        <p:nvCxnSpPr>
          <p:cNvPr id="222" name="Google Shape;222;p12"/>
          <p:cNvCxnSpPr>
            <a:endCxn id="223" idx="1"/>
          </p:cNvCxnSpPr>
          <p:nvPr/>
        </p:nvCxnSpPr>
        <p:spPr>
          <a:xfrm>
            <a:off x="5795622" y="2392912"/>
            <a:ext cx="3033600" cy="657000"/>
          </a:xfrm>
          <a:prstGeom prst="straightConnector1">
            <a:avLst/>
          </a:prstGeom>
          <a:noFill/>
          <a:ln cap="flat" cmpd="sng" w="19050">
            <a:solidFill>
              <a:srgbClr val="263369"/>
            </a:solidFill>
            <a:prstDash val="dot"/>
            <a:round/>
            <a:headEnd len="sm" w="sm" type="none"/>
            <a:tailEnd len="sm" w="sm" type="none"/>
          </a:ln>
        </p:spPr>
      </p:cxnSp>
      <p:cxnSp>
        <p:nvCxnSpPr>
          <p:cNvPr id="224" name="Google Shape;224;p12"/>
          <p:cNvCxnSpPr/>
          <p:nvPr/>
        </p:nvCxnSpPr>
        <p:spPr>
          <a:xfrm flipH="1" rot="10800000">
            <a:off x="1080481" y="2438052"/>
            <a:ext cx="684524" cy="1119745"/>
          </a:xfrm>
          <a:prstGeom prst="straightConnector1">
            <a:avLst/>
          </a:prstGeom>
          <a:noFill/>
          <a:ln cap="flat" cmpd="sng" w="19050">
            <a:solidFill>
              <a:srgbClr val="263369"/>
            </a:solidFill>
            <a:prstDash val="dot"/>
            <a:round/>
            <a:headEnd len="sm" w="sm" type="none"/>
            <a:tailEnd len="sm" w="sm" type="none"/>
          </a:ln>
        </p:spPr>
      </p:cxnSp>
      <p:cxnSp>
        <p:nvCxnSpPr>
          <p:cNvPr id="225" name="Google Shape;225;p12"/>
          <p:cNvCxnSpPr>
            <a:endCxn id="226" idx="1"/>
          </p:cNvCxnSpPr>
          <p:nvPr/>
        </p:nvCxnSpPr>
        <p:spPr>
          <a:xfrm>
            <a:off x="2009533" y="2438135"/>
            <a:ext cx="938700" cy="838800"/>
          </a:xfrm>
          <a:prstGeom prst="straightConnector1">
            <a:avLst/>
          </a:prstGeom>
          <a:noFill/>
          <a:ln cap="flat" cmpd="sng" w="19050">
            <a:solidFill>
              <a:srgbClr val="263369"/>
            </a:solidFill>
            <a:prstDash val="dot"/>
            <a:round/>
            <a:headEnd len="sm" w="sm" type="none"/>
            <a:tailEnd len="sm" w="sm" type="none"/>
          </a:ln>
        </p:spPr>
      </p:cxnSp>
      <p:cxnSp>
        <p:nvCxnSpPr>
          <p:cNvPr id="227" name="Google Shape;227;p12"/>
          <p:cNvCxnSpPr>
            <a:stCxn id="226" idx="3"/>
          </p:cNvCxnSpPr>
          <p:nvPr/>
        </p:nvCxnSpPr>
        <p:spPr>
          <a:xfrm flipH="1" rot="10800000">
            <a:off x="3437183" y="2392835"/>
            <a:ext cx="1962900" cy="884100"/>
          </a:xfrm>
          <a:prstGeom prst="straightConnector1">
            <a:avLst/>
          </a:prstGeom>
          <a:noFill/>
          <a:ln cap="flat" cmpd="sng" w="19050">
            <a:solidFill>
              <a:srgbClr val="263369"/>
            </a:solidFill>
            <a:prstDash val="dot"/>
            <a:round/>
            <a:headEnd len="sm" w="sm" type="none"/>
            <a:tailEnd len="sm" w="sm" type="none"/>
          </a:ln>
        </p:spPr>
      </p:cxnSp>
      <p:sp>
        <p:nvSpPr>
          <p:cNvPr id="228" name="Google Shape;228;p12"/>
          <p:cNvSpPr txBox="1"/>
          <p:nvPr/>
        </p:nvSpPr>
        <p:spPr>
          <a:xfrm>
            <a:off x="2300535" y="548854"/>
            <a:ext cx="75909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SAMLING 3 </a:t>
            </a:r>
            <a:r>
              <a:rPr b="1" lang="sv-SE" sz="2800">
                <a:solidFill>
                  <a:schemeClr val="dk1"/>
                </a:solidFill>
                <a:latin typeface="Century Gothic"/>
                <a:ea typeface="Century Gothic"/>
                <a:cs typeface="Century Gothic"/>
                <a:sym typeface="Century Gothic"/>
              </a:rPr>
              <a:t>-</a:t>
            </a:r>
            <a:r>
              <a:rPr b="1" lang="sv-SE" sz="2800">
                <a:solidFill>
                  <a:schemeClr val="dk1"/>
                </a:solidFill>
                <a:latin typeface="Century Gothic"/>
                <a:ea typeface="Century Gothic"/>
                <a:cs typeface="Century Gothic"/>
                <a:sym typeface="Century Gothic"/>
              </a:rPr>
              <a:t> OVERSIKT</a:t>
            </a:r>
            <a:endParaRPr b="1" sz="2800">
              <a:solidFill>
                <a:schemeClr val="dk1"/>
              </a:solidFill>
              <a:latin typeface="Century Gothic"/>
              <a:ea typeface="Century Gothic"/>
              <a:cs typeface="Century Gothic"/>
              <a:sym typeface="Century Gothic"/>
            </a:endParaRPr>
          </a:p>
        </p:txBody>
      </p:sp>
      <p:sp>
        <p:nvSpPr>
          <p:cNvPr id="229" name="Google Shape;229;p12"/>
          <p:cNvSpPr txBox="1"/>
          <p:nvPr/>
        </p:nvSpPr>
        <p:spPr>
          <a:xfrm>
            <a:off x="166500" y="2526552"/>
            <a:ext cx="14028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a:solidFill>
                  <a:schemeClr val="dk1"/>
                </a:solidFill>
                <a:latin typeface="Century Gothic"/>
                <a:ea typeface="Century Gothic"/>
                <a:cs typeface="Century Gothic"/>
                <a:sym typeface="Century Gothic"/>
              </a:rPr>
              <a:t>Repetisjon av samling 1 og 2</a:t>
            </a:r>
            <a:endParaRPr/>
          </a:p>
          <a:p>
            <a:pPr indent="0" lvl="0" marL="0" marR="0" rtl="0" algn="ctr">
              <a:spcBef>
                <a:spcPts val="0"/>
              </a:spcBef>
              <a:spcAft>
                <a:spcPts val="0"/>
              </a:spcAft>
              <a:buNone/>
            </a:pPr>
            <a:r>
              <a:rPr b="1" i="1" lang="sv-SE" sz="1400">
                <a:solidFill>
                  <a:srgbClr val="0E3754"/>
                </a:solidFill>
                <a:latin typeface="Century Gothic"/>
                <a:ea typeface="Century Gothic"/>
                <a:cs typeface="Century Gothic"/>
                <a:sym typeface="Century Gothic"/>
              </a:rPr>
              <a:t>Klart!</a:t>
            </a:r>
            <a:endParaRPr/>
          </a:p>
        </p:txBody>
      </p:sp>
      <p:sp>
        <p:nvSpPr>
          <p:cNvPr id="230" name="Google Shape;230;p12"/>
          <p:cNvSpPr txBox="1"/>
          <p:nvPr/>
        </p:nvSpPr>
        <p:spPr>
          <a:xfrm>
            <a:off x="953699" y="1141600"/>
            <a:ext cx="1962900" cy="738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a:solidFill>
                  <a:schemeClr val="dk1"/>
                </a:solidFill>
                <a:latin typeface="Century Gothic"/>
                <a:ea typeface="Century Gothic"/>
                <a:cs typeface="Century Gothic"/>
                <a:sym typeface="Century Gothic"/>
              </a:rPr>
              <a:t>Gjennomgang av hjemmeoppgavene</a:t>
            </a:r>
            <a:br>
              <a:rPr b="1" i="1" lang="sv-SE" sz="1400">
                <a:solidFill>
                  <a:srgbClr val="0E3754"/>
                </a:solidFill>
                <a:latin typeface="Century Gothic"/>
                <a:ea typeface="Century Gothic"/>
                <a:cs typeface="Century Gothic"/>
                <a:sym typeface="Century Gothic"/>
              </a:rPr>
            </a:br>
            <a:r>
              <a:rPr b="1" i="1" lang="sv-SE" sz="1400">
                <a:solidFill>
                  <a:srgbClr val="0E3754"/>
                </a:solidFill>
                <a:latin typeface="Century Gothic"/>
                <a:ea typeface="Century Gothic"/>
                <a:cs typeface="Century Gothic"/>
                <a:sym typeface="Century Gothic"/>
              </a:rPr>
              <a:t>Klart!</a:t>
            </a:r>
            <a:endParaRPr b="1" sz="1400">
              <a:solidFill>
                <a:schemeClr val="dk1"/>
              </a:solidFill>
              <a:latin typeface="Century Gothic"/>
              <a:ea typeface="Century Gothic"/>
              <a:cs typeface="Century Gothic"/>
              <a:sym typeface="Century Gothic"/>
            </a:endParaRPr>
          </a:p>
        </p:txBody>
      </p:sp>
      <p:sp>
        <p:nvSpPr>
          <p:cNvPr id="231" name="Google Shape;231;p12"/>
          <p:cNvSpPr txBox="1"/>
          <p:nvPr/>
        </p:nvSpPr>
        <p:spPr>
          <a:xfrm>
            <a:off x="2381703" y="2436921"/>
            <a:ext cx="17283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a:solidFill>
                  <a:schemeClr val="dk1"/>
                </a:solidFill>
                <a:latin typeface="Century Gothic"/>
                <a:ea typeface="Century Gothic"/>
                <a:cs typeface="Century Gothic"/>
                <a:sym typeface="Century Gothic"/>
              </a:rPr>
              <a:t>Å leve i tråd med sitt Livskompass </a:t>
            </a:r>
            <a:endParaRPr b="1">
              <a:solidFill>
                <a:schemeClr val="dk1"/>
              </a:solidFill>
              <a:latin typeface="Century Gothic"/>
              <a:ea typeface="Century Gothic"/>
              <a:cs typeface="Century Gothic"/>
              <a:sym typeface="Century Gothic"/>
            </a:endParaRPr>
          </a:p>
        </p:txBody>
      </p:sp>
      <p:sp>
        <p:nvSpPr>
          <p:cNvPr id="232" name="Google Shape;232;p12"/>
          <p:cNvSpPr txBox="1"/>
          <p:nvPr/>
        </p:nvSpPr>
        <p:spPr>
          <a:xfrm>
            <a:off x="4418639" y="1465711"/>
            <a:ext cx="25734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a:solidFill>
                  <a:schemeClr val="dk1"/>
                </a:solidFill>
                <a:latin typeface="Century Gothic"/>
                <a:ea typeface="Century Gothic"/>
                <a:cs typeface="Century Gothic"/>
                <a:sym typeface="Century Gothic"/>
              </a:rPr>
              <a:t>Identifisere livsverdier med ”livsverdikort”</a:t>
            </a:r>
            <a:endParaRPr b="1">
              <a:solidFill>
                <a:schemeClr val="dk1"/>
              </a:solidFill>
              <a:latin typeface="Century Gothic"/>
              <a:ea typeface="Century Gothic"/>
              <a:cs typeface="Century Gothic"/>
              <a:sym typeface="Century Gothic"/>
            </a:endParaRPr>
          </a:p>
        </p:txBody>
      </p:sp>
      <p:sp>
        <p:nvSpPr>
          <p:cNvPr id="233" name="Google Shape;233;p12"/>
          <p:cNvSpPr txBox="1"/>
          <p:nvPr/>
        </p:nvSpPr>
        <p:spPr>
          <a:xfrm>
            <a:off x="8066003" y="2144725"/>
            <a:ext cx="25734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100"/>
              <a:buFont typeface="Arial"/>
              <a:buNone/>
            </a:pPr>
            <a:r>
              <a:rPr b="1" lang="sv-SE">
                <a:solidFill>
                  <a:schemeClr val="dk1"/>
                </a:solidFill>
                <a:latin typeface="Century Gothic"/>
                <a:ea typeface="Century Gothic"/>
                <a:cs typeface="Century Gothic"/>
                <a:sym typeface="Century Gothic"/>
              </a:rPr>
              <a:t>Hvordan vår tenkning kan skape lidelse &amp; stress </a:t>
            </a:r>
            <a:endParaRPr b="1">
              <a:solidFill>
                <a:schemeClr val="dk1"/>
              </a:solidFill>
              <a:latin typeface="Century Gothic"/>
              <a:ea typeface="Century Gothic"/>
              <a:cs typeface="Century Gothic"/>
              <a:sym typeface="Century Gothic"/>
            </a:endParaRPr>
          </a:p>
          <a:p>
            <a:pPr indent="0" lvl="0" marL="0" marR="0" rtl="0" algn="ctr">
              <a:spcBef>
                <a:spcPts val="0"/>
              </a:spcBef>
              <a:spcAft>
                <a:spcPts val="0"/>
              </a:spcAft>
              <a:buClr>
                <a:schemeClr val="dk1"/>
              </a:buClr>
              <a:buSzPts val="1100"/>
              <a:buFont typeface="Arial"/>
              <a:buNone/>
            </a:pPr>
            <a:r>
              <a:t/>
            </a:r>
            <a:endParaRPr b="1">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t/>
            </a:r>
            <a:endParaRPr b="1">
              <a:solidFill>
                <a:schemeClr val="dk1"/>
              </a:solidFill>
              <a:latin typeface="Century Gothic"/>
              <a:ea typeface="Century Gothic"/>
              <a:cs typeface="Century Gothic"/>
              <a:sym typeface="Century Gothic"/>
            </a:endParaRPr>
          </a:p>
        </p:txBody>
      </p:sp>
      <p:cxnSp>
        <p:nvCxnSpPr>
          <p:cNvPr id="234" name="Google Shape;234;p12"/>
          <p:cNvCxnSpPr>
            <a:stCxn id="223" idx="3"/>
          </p:cNvCxnSpPr>
          <p:nvPr/>
        </p:nvCxnSpPr>
        <p:spPr>
          <a:xfrm flipH="1" rot="10800000">
            <a:off x="9360375" y="2222212"/>
            <a:ext cx="1751100" cy="827700"/>
          </a:xfrm>
          <a:prstGeom prst="straightConnector1">
            <a:avLst/>
          </a:prstGeom>
          <a:noFill/>
          <a:ln cap="flat" cmpd="sng" w="19050">
            <a:solidFill>
              <a:srgbClr val="263369"/>
            </a:solidFill>
            <a:prstDash val="dot"/>
            <a:round/>
            <a:headEnd len="sm" w="sm" type="none"/>
            <a:tailEnd len="sm" w="sm" type="none"/>
          </a:ln>
        </p:spPr>
      </p:cxnSp>
      <p:sp>
        <p:nvSpPr>
          <p:cNvPr id="235" name="Google Shape;235;p12"/>
          <p:cNvSpPr txBox="1"/>
          <p:nvPr/>
        </p:nvSpPr>
        <p:spPr>
          <a:xfrm>
            <a:off x="10123401" y="1449400"/>
            <a:ext cx="19629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a:solidFill>
                  <a:schemeClr val="dk1"/>
                </a:solidFill>
                <a:latin typeface="Century Gothic"/>
                <a:ea typeface="Century Gothic"/>
                <a:cs typeface="Century Gothic"/>
                <a:sym typeface="Century Gothic"/>
              </a:rPr>
              <a:t>Hjemmeoppgave</a:t>
            </a:r>
            <a:endParaRPr/>
          </a:p>
        </p:txBody>
      </p:sp>
      <p:pic>
        <p:nvPicPr>
          <p:cNvPr id="236" name="Google Shape;236;p12"/>
          <p:cNvPicPr preferRelativeResize="0"/>
          <p:nvPr/>
        </p:nvPicPr>
        <p:blipFill rotWithShape="1">
          <a:blip r:embed="rId5">
            <a:alphaModFix/>
          </a:blip>
          <a:srcRect b="0" l="0" r="0" t="0"/>
          <a:stretch/>
        </p:blipFill>
        <p:spPr>
          <a:xfrm>
            <a:off x="621042" y="3508622"/>
            <a:ext cx="523220" cy="523220"/>
          </a:xfrm>
          <a:prstGeom prst="rect">
            <a:avLst/>
          </a:prstGeom>
          <a:noFill/>
          <a:ln>
            <a:noFill/>
          </a:ln>
        </p:spPr>
      </p:pic>
      <p:pic>
        <p:nvPicPr>
          <p:cNvPr id="237" name="Google Shape;237;p12"/>
          <p:cNvPicPr preferRelativeResize="0"/>
          <p:nvPr/>
        </p:nvPicPr>
        <p:blipFill rotWithShape="1">
          <a:blip r:embed="rId6">
            <a:alphaModFix/>
          </a:blip>
          <a:srcRect b="0" l="0" r="0" t="0"/>
          <a:stretch/>
        </p:blipFill>
        <p:spPr>
          <a:xfrm>
            <a:off x="1568976" y="1984981"/>
            <a:ext cx="584775" cy="584775"/>
          </a:xfrm>
          <a:prstGeom prst="rect">
            <a:avLst/>
          </a:prstGeom>
          <a:noFill/>
          <a:ln>
            <a:noFill/>
          </a:ln>
        </p:spPr>
      </p:pic>
      <p:pic>
        <p:nvPicPr>
          <p:cNvPr id="226" name="Google Shape;226;p12"/>
          <p:cNvPicPr preferRelativeResize="0"/>
          <p:nvPr/>
        </p:nvPicPr>
        <p:blipFill rotWithShape="1">
          <a:blip r:embed="rId7">
            <a:alphaModFix/>
          </a:blip>
          <a:srcRect b="0" l="0" r="0" t="0"/>
          <a:stretch/>
        </p:blipFill>
        <p:spPr>
          <a:xfrm>
            <a:off x="2948233" y="3032460"/>
            <a:ext cx="488950" cy="488950"/>
          </a:xfrm>
          <a:prstGeom prst="rect">
            <a:avLst/>
          </a:prstGeom>
          <a:noFill/>
          <a:ln>
            <a:noFill/>
          </a:ln>
        </p:spPr>
      </p:pic>
      <p:pic>
        <p:nvPicPr>
          <p:cNvPr id="238" name="Google Shape;238;p12"/>
          <p:cNvPicPr preferRelativeResize="0"/>
          <p:nvPr/>
        </p:nvPicPr>
        <p:blipFill rotWithShape="1">
          <a:blip r:embed="rId8">
            <a:alphaModFix/>
          </a:blip>
          <a:srcRect b="0" l="0" r="0" t="0"/>
          <a:stretch/>
        </p:blipFill>
        <p:spPr>
          <a:xfrm>
            <a:off x="5302581" y="2010999"/>
            <a:ext cx="558757" cy="558757"/>
          </a:xfrm>
          <a:prstGeom prst="rect">
            <a:avLst/>
          </a:prstGeom>
          <a:noFill/>
          <a:ln>
            <a:noFill/>
          </a:ln>
        </p:spPr>
      </p:pic>
      <p:pic>
        <p:nvPicPr>
          <p:cNvPr id="223" name="Google Shape;223;p12"/>
          <p:cNvPicPr preferRelativeResize="0"/>
          <p:nvPr/>
        </p:nvPicPr>
        <p:blipFill rotWithShape="1">
          <a:blip r:embed="rId9">
            <a:alphaModFix/>
          </a:blip>
          <a:srcRect b="0" l="0" r="0" t="0"/>
          <a:stretch/>
        </p:blipFill>
        <p:spPr>
          <a:xfrm>
            <a:off x="8829222" y="2784336"/>
            <a:ext cx="531153" cy="531153"/>
          </a:xfrm>
          <a:prstGeom prst="rect">
            <a:avLst/>
          </a:prstGeom>
          <a:noFill/>
          <a:ln>
            <a:noFill/>
          </a:ln>
        </p:spPr>
      </p:pic>
      <p:pic>
        <p:nvPicPr>
          <p:cNvPr id="239" name="Google Shape;239;p12"/>
          <p:cNvPicPr preferRelativeResize="0"/>
          <p:nvPr/>
        </p:nvPicPr>
        <p:blipFill rotWithShape="1">
          <a:blip r:embed="rId10">
            <a:alphaModFix/>
          </a:blip>
          <a:srcRect b="0" l="0" r="0" t="0"/>
          <a:stretch/>
        </p:blipFill>
        <p:spPr>
          <a:xfrm>
            <a:off x="11043945" y="1836176"/>
            <a:ext cx="528817" cy="528817"/>
          </a:xfrm>
          <a:prstGeom prst="rect">
            <a:avLst/>
          </a:prstGeom>
          <a:noFill/>
          <a:ln>
            <a:noFill/>
          </a:ln>
        </p:spPr>
      </p:pic>
      <p:sp>
        <p:nvSpPr>
          <p:cNvPr id="240" name="Google Shape;240;p12"/>
          <p:cNvSpPr/>
          <p:nvPr/>
        </p:nvSpPr>
        <p:spPr>
          <a:xfrm>
            <a:off x="2179999" y="3557797"/>
            <a:ext cx="2494760" cy="1025788"/>
          </a:xfrm>
          <a:prstGeom prst="roundRect">
            <a:avLst>
              <a:gd fmla="val 3393" name="adj"/>
            </a:avLst>
          </a:prstGeom>
          <a:noFill/>
          <a:ln>
            <a:noFill/>
          </a:ln>
        </p:spPr>
        <p:txBody>
          <a:bodyPr anchorCtr="0" anchor="t" bIns="45700" lIns="0" spcFirstLastPara="1" rIns="91425" wrap="square" tIns="45700">
            <a:noAutofit/>
          </a:bodyPr>
          <a:lstStyle/>
          <a:p>
            <a:pPr indent="-108000" lvl="0" marL="180000" marR="0" rtl="0" algn="l">
              <a:spcBef>
                <a:spcPts val="0"/>
              </a:spcBef>
              <a:spcAft>
                <a:spcPts val="0"/>
              </a:spcAft>
              <a:buClr>
                <a:srgbClr val="263369"/>
              </a:buClr>
              <a:buSzPts val="1400"/>
              <a:buFont typeface="Arial"/>
              <a:buChar char="•"/>
            </a:pPr>
            <a:r>
              <a:rPr b="1" lang="sv-SE">
                <a:solidFill>
                  <a:srgbClr val="263369"/>
                </a:solidFill>
                <a:latin typeface="Century Gothic"/>
                <a:ea typeface="Century Gothic"/>
                <a:cs typeface="Century Gothic"/>
                <a:sym typeface="Century Gothic"/>
              </a:rPr>
              <a:t>Sjekke Livskompasset sitt (vurdering)</a:t>
            </a:r>
            <a:endParaRPr/>
          </a:p>
          <a:p>
            <a:pPr indent="-108000" lvl="0" marL="180000" marR="0" rtl="0" algn="l">
              <a:spcBef>
                <a:spcPts val="600"/>
              </a:spcBef>
              <a:spcAft>
                <a:spcPts val="0"/>
              </a:spcAft>
              <a:buClr>
                <a:srgbClr val="263369"/>
              </a:buClr>
              <a:buSzPts val="1400"/>
              <a:buFont typeface="Arial"/>
              <a:buChar char="•"/>
            </a:pPr>
            <a:r>
              <a:rPr b="1" lang="sv-SE">
                <a:solidFill>
                  <a:srgbClr val="263369"/>
                </a:solidFill>
                <a:latin typeface="Century Gothic"/>
                <a:ea typeface="Century Gothic"/>
                <a:cs typeface="Century Gothic"/>
                <a:sym typeface="Century Gothic"/>
              </a:rPr>
              <a:t>Hva er viktigst, målet eller veien dit? </a:t>
            </a:r>
            <a:endParaRPr/>
          </a:p>
        </p:txBody>
      </p:sp>
      <p:sp>
        <p:nvSpPr>
          <p:cNvPr id="241" name="Google Shape;241;p12"/>
          <p:cNvSpPr/>
          <p:nvPr/>
        </p:nvSpPr>
        <p:spPr>
          <a:xfrm>
            <a:off x="4538575" y="2667952"/>
            <a:ext cx="3829500" cy="2067300"/>
          </a:xfrm>
          <a:prstGeom prst="roundRect">
            <a:avLst>
              <a:gd fmla="val 3393" name="adj"/>
            </a:avLst>
          </a:prstGeom>
          <a:noFill/>
          <a:ln>
            <a:noFill/>
          </a:ln>
        </p:spPr>
        <p:txBody>
          <a:bodyPr anchorCtr="0" anchor="ctr" bIns="45700" lIns="91425" spcFirstLastPara="1" rIns="91425" wrap="square" tIns="45700">
            <a:noAutofit/>
          </a:bodyPr>
          <a:lstStyle/>
          <a:p>
            <a:pPr indent="-107999" lvl="0" marL="179999" marR="0" rtl="0" algn="l">
              <a:spcBef>
                <a:spcPts val="400"/>
              </a:spcBef>
              <a:spcAft>
                <a:spcPts val="0"/>
              </a:spcAft>
              <a:buClr>
                <a:srgbClr val="263369"/>
              </a:buClr>
              <a:buSzPts val="1400"/>
              <a:buChar char="•"/>
            </a:pPr>
            <a:r>
              <a:rPr b="1" lang="sv-SE">
                <a:solidFill>
                  <a:srgbClr val="263369"/>
                </a:solidFill>
                <a:latin typeface="Century Gothic"/>
                <a:ea typeface="Century Gothic"/>
                <a:cs typeface="Century Gothic"/>
                <a:sym typeface="Century Gothic"/>
              </a:rPr>
              <a:t> </a:t>
            </a:r>
            <a:r>
              <a:rPr b="1" lang="sv-SE">
                <a:solidFill>
                  <a:srgbClr val="263369"/>
                </a:solidFill>
                <a:latin typeface="Century Gothic"/>
                <a:ea typeface="Century Gothic"/>
                <a:cs typeface="Century Gothic"/>
                <a:sym typeface="Century Gothic"/>
              </a:rPr>
              <a:t>Velge kort man liker </a:t>
            </a:r>
            <a:endParaRPr b="1">
              <a:solidFill>
                <a:srgbClr val="263369"/>
              </a:solidFill>
              <a:latin typeface="Century Gothic"/>
              <a:ea typeface="Century Gothic"/>
              <a:cs typeface="Century Gothic"/>
              <a:sym typeface="Century Gothic"/>
            </a:endParaRPr>
          </a:p>
          <a:p>
            <a:pPr indent="-107999" lvl="0" marL="179999" marR="0" rtl="0" algn="l">
              <a:spcBef>
                <a:spcPts val="400"/>
              </a:spcBef>
              <a:spcAft>
                <a:spcPts val="0"/>
              </a:spcAft>
              <a:buClr>
                <a:srgbClr val="263369"/>
              </a:buClr>
              <a:buSzPts val="1400"/>
              <a:buChar char="•"/>
            </a:pPr>
            <a:r>
              <a:rPr b="1" lang="sv-SE">
                <a:solidFill>
                  <a:srgbClr val="263369"/>
                </a:solidFill>
                <a:latin typeface="Century Gothic"/>
                <a:ea typeface="Century Gothic"/>
                <a:cs typeface="Century Gothic"/>
                <a:sym typeface="Century Gothic"/>
              </a:rPr>
              <a:t>‘Identifisere hva man vil ha mer av i livet </a:t>
            </a:r>
            <a:endParaRPr b="1">
              <a:solidFill>
                <a:srgbClr val="263369"/>
              </a:solidFill>
              <a:latin typeface="Century Gothic"/>
              <a:ea typeface="Century Gothic"/>
              <a:cs typeface="Century Gothic"/>
              <a:sym typeface="Century Gothic"/>
            </a:endParaRPr>
          </a:p>
          <a:p>
            <a:pPr indent="-107999" lvl="0" marL="179999" marR="0" rtl="0" algn="l">
              <a:spcBef>
                <a:spcPts val="400"/>
              </a:spcBef>
              <a:spcAft>
                <a:spcPts val="0"/>
              </a:spcAft>
              <a:buClr>
                <a:srgbClr val="263369"/>
              </a:buClr>
              <a:buSzPts val="1400"/>
              <a:buChar char="•"/>
            </a:pPr>
            <a:r>
              <a:rPr b="1" lang="sv-SE">
                <a:solidFill>
                  <a:srgbClr val="263369"/>
                </a:solidFill>
                <a:latin typeface="Century Gothic"/>
                <a:ea typeface="Century Gothic"/>
                <a:cs typeface="Century Gothic"/>
                <a:sym typeface="Century Gothic"/>
              </a:rPr>
              <a:t>Undersøke hva konkret man må/kan gjøre for å ta steg mot hva som er viktigt i ens liv. </a:t>
            </a:r>
            <a:endParaRPr b="1">
              <a:solidFill>
                <a:srgbClr val="263369"/>
              </a:solidFill>
              <a:latin typeface="Century Gothic"/>
              <a:ea typeface="Century Gothic"/>
              <a:cs typeface="Century Gothic"/>
              <a:sym typeface="Century Gothic"/>
            </a:endParaRPr>
          </a:p>
          <a:p>
            <a:pPr indent="-107999" lvl="0" marL="179999" marR="0" rtl="0" algn="l">
              <a:spcBef>
                <a:spcPts val="400"/>
              </a:spcBef>
              <a:spcAft>
                <a:spcPts val="0"/>
              </a:spcAft>
              <a:buClr>
                <a:srgbClr val="263369"/>
              </a:buClr>
              <a:buSzPts val="1400"/>
              <a:buChar char="•"/>
            </a:pPr>
            <a:r>
              <a:rPr b="1" lang="sv-SE">
                <a:solidFill>
                  <a:srgbClr val="263369"/>
                </a:solidFill>
                <a:latin typeface="Century Gothic"/>
                <a:ea typeface="Century Gothic"/>
                <a:cs typeface="Century Gothic"/>
                <a:sym typeface="Century Gothic"/>
              </a:rPr>
              <a:t>Kartlegge hindringer og finne strategier for å håndtere dem </a:t>
            </a:r>
            <a:endParaRPr b="1">
              <a:solidFill>
                <a:srgbClr val="263369"/>
              </a:solidFill>
              <a:latin typeface="Century Gothic"/>
              <a:ea typeface="Century Gothic"/>
              <a:cs typeface="Century Gothic"/>
              <a:sym typeface="Century Gothic"/>
            </a:endParaRPr>
          </a:p>
          <a:p>
            <a:pPr indent="0" lvl="0" marL="0" marR="0" rtl="0" algn="l">
              <a:spcBef>
                <a:spcPts val="400"/>
              </a:spcBef>
              <a:spcAft>
                <a:spcPts val="0"/>
              </a:spcAft>
              <a:buNone/>
            </a:pPr>
            <a:r>
              <a:t/>
            </a:r>
            <a:endParaRPr b="1">
              <a:solidFill>
                <a:srgbClr val="263369"/>
              </a:solidFill>
              <a:latin typeface="Century Gothic"/>
              <a:ea typeface="Century Gothic"/>
              <a:cs typeface="Century Gothic"/>
              <a:sym typeface="Century Gothic"/>
            </a:endParaRPr>
          </a:p>
        </p:txBody>
      </p:sp>
      <p:sp>
        <p:nvSpPr>
          <p:cNvPr id="242" name="Google Shape;242;p12"/>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12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6"/>
                                        </p:tgtEl>
                                        <p:attrNameLst>
                                          <p:attrName>style.visibility</p:attrName>
                                        </p:attrNameLst>
                                      </p:cBhvr>
                                      <p:to>
                                        <p:strVal val="visible"/>
                                      </p:to>
                                    </p:set>
                                    <p:anim calcmode="lin" valueType="num">
                                      <p:cBhvr additive="base">
                                        <p:cTn dur="500"/>
                                        <p:tgtEl>
                                          <p:spTgt spid="236"/>
                                        </p:tgtEl>
                                        <p:attrNameLst>
                                          <p:attrName>ppt_w</p:attrName>
                                        </p:attrNameLst>
                                      </p:cBhvr>
                                      <p:tavLst>
                                        <p:tav fmla="" tm="0">
                                          <p:val>
                                            <p:strVal val="0"/>
                                          </p:val>
                                        </p:tav>
                                        <p:tav fmla="" tm="100000">
                                          <p:val>
                                            <p:strVal val="#ppt_w"/>
                                          </p:val>
                                        </p:tav>
                                      </p:tavLst>
                                    </p:anim>
                                    <p:anim calcmode="lin" valueType="num">
                                      <p:cBhvr additive="base">
                                        <p:cTn dur="500"/>
                                        <p:tgtEl>
                                          <p:spTgt spid="236"/>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500"/>
                                        <p:tgtEl>
                                          <p:spTgt spid="237"/>
                                        </p:tgtEl>
                                        <p:attrNameLst>
                                          <p:attrName>ppt_w</p:attrName>
                                        </p:attrNameLst>
                                      </p:cBhvr>
                                      <p:tavLst>
                                        <p:tav fmla="" tm="0">
                                          <p:val>
                                            <p:strVal val="0"/>
                                          </p:val>
                                        </p:tav>
                                        <p:tav fmla="" tm="100000">
                                          <p:val>
                                            <p:strVal val="#ppt_w"/>
                                          </p:val>
                                        </p:tav>
                                      </p:tavLst>
                                    </p:anim>
                                    <p:anim calcmode="lin" valueType="num">
                                      <p:cBhvr additive="base">
                                        <p:cTn dur="500"/>
                                        <p:tgtEl>
                                          <p:spTgt spid="237"/>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5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26"/>
                                        </p:tgtEl>
                                        <p:attrNameLst>
                                          <p:attrName>style.visibility</p:attrName>
                                        </p:attrNameLst>
                                      </p:cBhvr>
                                      <p:to>
                                        <p:strVal val="visible"/>
                                      </p:to>
                                    </p:set>
                                    <p:anim calcmode="lin" valueType="num">
                                      <p:cBhvr additive="base">
                                        <p:cTn dur="500"/>
                                        <p:tgtEl>
                                          <p:spTgt spid="226"/>
                                        </p:tgtEl>
                                        <p:attrNameLst>
                                          <p:attrName>ppt_w</p:attrName>
                                        </p:attrNameLst>
                                      </p:cBhvr>
                                      <p:tavLst>
                                        <p:tav fmla="" tm="0">
                                          <p:val>
                                            <p:strVal val="0"/>
                                          </p:val>
                                        </p:tav>
                                        <p:tav fmla="" tm="100000">
                                          <p:val>
                                            <p:strVal val="#ppt_w"/>
                                          </p:val>
                                        </p:tav>
                                      </p:tavLst>
                                    </p:anim>
                                    <p:anim calcmode="lin" valueType="num">
                                      <p:cBhvr additive="base">
                                        <p:cTn dur="500"/>
                                        <p:tgtEl>
                                          <p:spTgt spid="226"/>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500"/>
                                        <p:tgtEl>
                                          <p:spTgt spid="238"/>
                                        </p:tgtEl>
                                        <p:attrNameLst>
                                          <p:attrName>ppt_w</p:attrName>
                                        </p:attrNameLst>
                                      </p:cBhvr>
                                      <p:tavLst>
                                        <p:tav fmla="" tm="0">
                                          <p:val>
                                            <p:strVal val="0"/>
                                          </p:val>
                                        </p:tav>
                                        <p:tav fmla="" tm="100000">
                                          <p:val>
                                            <p:strVal val="#ppt_w"/>
                                          </p:val>
                                        </p:tav>
                                      </p:tavLst>
                                    </p:anim>
                                    <p:anim calcmode="lin" valueType="num">
                                      <p:cBhvr additive="base">
                                        <p:cTn dur="500"/>
                                        <p:tgtEl>
                                          <p:spTgt spid="238"/>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25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500"/>
                                        <p:tgtEl>
                                          <p:spTgt spid="223"/>
                                        </p:tgtEl>
                                        <p:attrNameLst>
                                          <p:attrName>ppt_w</p:attrName>
                                        </p:attrNameLst>
                                      </p:cBhvr>
                                      <p:tavLst>
                                        <p:tav fmla="" tm="0">
                                          <p:val>
                                            <p:strVal val="0"/>
                                          </p:val>
                                        </p:tav>
                                        <p:tav fmla="" tm="100000">
                                          <p:val>
                                            <p:strVal val="#ppt_w"/>
                                          </p:val>
                                        </p:tav>
                                      </p:tavLst>
                                    </p:anim>
                                    <p:anim calcmode="lin" valueType="num">
                                      <p:cBhvr additive="base">
                                        <p:cTn dur="500"/>
                                        <p:tgtEl>
                                          <p:spTgt spid="223"/>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39"/>
                                        </p:tgtEl>
                                        <p:attrNameLst>
                                          <p:attrName>style.visibility</p:attrName>
                                        </p:attrNameLst>
                                      </p:cBhvr>
                                      <p:to>
                                        <p:strVal val="visible"/>
                                      </p:to>
                                    </p:set>
                                    <p:anim calcmode="lin" valueType="num">
                                      <p:cBhvr additive="base">
                                        <p:cTn dur="500"/>
                                        <p:tgtEl>
                                          <p:spTgt spid="239"/>
                                        </p:tgtEl>
                                        <p:attrNameLst>
                                          <p:attrName>ppt_w</p:attrName>
                                        </p:attrNameLst>
                                      </p:cBhvr>
                                      <p:tavLst>
                                        <p:tav fmla="" tm="0">
                                          <p:val>
                                            <p:strVal val="0"/>
                                          </p:val>
                                        </p:tav>
                                        <p:tav fmla="" tm="100000">
                                          <p:val>
                                            <p:strVal val="#ppt_w"/>
                                          </p:val>
                                        </p:tav>
                                      </p:tavLst>
                                    </p:anim>
                                    <p:anim calcmode="lin" valueType="num">
                                      <p:cBhvr additive="base">
                                        <p:cTn dur="500"/>
                                        <p:tgtEl>
                                          <p:spTgt spid="239"/>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6" name="Shape 246"/>
        <p:cNvGrpSpPr/>
        <p:nvPr/>
      </p:nvGrpSpPr>
      <p:grpSpPr>
        <a:xfrm>
          <a:off x="0" y="0"/>
          <a:ext cx="0" cy="0"/>
          <a:chOff x="0" y="0"/>
          <a:chExt cx="0" cy="0"/>
        </a:xfrm>
      </p:grpSpPr>
      <p:sp>
        <p:nvSpPr>
          <p:cNvPr id="247" name="Google Shape;247;p13"/>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378498"/>
                </a:solidFill>
                <a:latin typeface="Century Gothic"/>
                <a:ea typeface="Century Gothic"/>
                <a:cs typeface="Century Gothic"/>
                <a:sym typeface="Century Gothic"/>
              </a:rPr>
              <a:t>13</a:t>
            </a:r>
            <a:endParaRPr/>
          </a:p>
        </p:txBody>
      </p:sp>
      <p:pic>
        <p:nvPicPr>
          <p:cNvPr id="248" name="Google Shape;248;p13"/>
          <p:cNvPicPr preferRelativeResize="0"/>
          <p:nvPr/>
        </p:nvPicPr>
        <p:blipFill rotWithShape="1">
          <a:blip r:embed="rId3">
            <a:alphaModFix/>
          </a:blip>
          <a:srcRect b="0" l="0" r="0" t="0"/>
          <a:stretch/>
        </p:blipFill>
        <p:spPr>
          <a:xfrm>
            <a:off x="0" y="-190312"/>
            <a:ext cx="12192000" cy="6858000"/>
          </a:xfrm>
          <a:prstGeom prst="rect">
            <a:avLst/>
          </a:prstGeom>
          <a:noFill/>
          <a:ln>
            <a:noFill/>
          </a:ln>
        </p:spPr>
      </p:pic>
      <p:sp>
        <p:nvSpPr>
          <p:cNvPr id="249" name="Google Shape;249;p13"/>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50" name="Google Shape;250;p13"/>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grpSp>
        <p:nvGrpSpPr>
          <p:cNvPr id="251" name="Google Shape;251;p13"/>
          <p:cNvGrpSpPr/>
          <p:nvPr/>
        </p:nvGrpSpPr>
        <p:grpSpPr>
          <a:xfrm>
            <a:off x="4901467" y="1901511"/>
            <a:ext cx="3448214" cy="3450190"/>
            <a:chOff x="2874330" y="1901511"/>
            <a:chExt cx="3448214" cy="3450190"/>
          </a:xfrm>
        </p:grpSpPr>
        <p:grpSp>
          <p:nvGrpSpPr>
            <p:cNvPr id="252" name="Google Shape;252;p13"/>
            <p:cNvGrpSpPr/>
            <p:nvPr/>
          </p:nvGrpSpPr>
          <p:grpSpPr>
            <a:xfrm>
              <a:off x="2879155" y="1911606"/>
              <a:ext cx="3432900" cy="3432900"/>
              <a:chOff x="6425236" y="1911606"/>
              <a:chExt cx="3432900" cy="3432900"/>
            </a:xfrm>
          </p:grpSpPr>
          <p:sp>
            <p:nvSpPr>
              <p:cNvPr id="253" name="Google Shape;253;p13"/>
              <p:cNvSpPr/>
              <p:nvPr/>
            </p:nvSpPr>
            <p:spPr>
              <a:xfrm>
                <a:off x="6425236" y="1911606"/>
                <a:ext cx="3432900" cy="3432900"/>
              </a:xfrm>
              <a:prstGeom prst="pie">
                <a:avLst>
                  <a:gd fmla="val 13447687" name="adj1"/>
                  <a:gd fmla="val 18840531" name="adj2"/>
                </a:avLst>
              </a:prstGeom>
              <a:solidFill>
                <a:srgbClr val="FABAC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54" name="Google Shape;254;p13"/>
              <p:cNvSpPr/>
              <p:nvPr/>
            </p:nvSpPr>
            <p:spPr>
              <a:xfrm>
                <a:off x="6748455" y="2234825"/>
                <a:ext cx="2786400" cy="2786400"/>
              </a:xfrm>
              <a:prstGeom prst="pie">
                <a:avLst>
                  <a:gd fmla="val 13447687" name="adj1"/>
                  <a:gd fmla="val 18840531" name="adj2"/>
                </a:avLst>
              </a:prstGeom>
              <a:solidFill>
                <a:srgbClr val="FBC9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55" name="Google Shape;255;p13"/>
              <p:cNvSpPr/>
              <p:nvPr/>
            </p:nvSpPr>
            <p:spPr>
              <a:xfrm>
                <a:off x="7071291" y="2549825"/>
                <a:ext cx="2156400" cy="2156400"/>
              </a:xfrm>
              <a:prstGeom prst="pie">
                <a:avLst>
                  <a:gd fmla="val 13447687" name="adj1"/>
                  <a:gd fmla="val 18840531" name="adj2"/>
                </a:avLst>
              </a:prstGeom>
              <a:solidFill>
                <a:srgbClr val="FCD7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56" name="Google Shape;256;p13"/>
              <p:cNvSpPr/>
              <p:nvPr/>
            </p:nvSpPr>
            <p:spPr>
              <a:xfrm>
                <a:off x="7389891" y="2868425"/>
                <a:ext cx="1519200" cy="1519200"/>
              </a:xfrm>
              <a:prstGeom prst="pie">
                <a:avLst>
                  <a:gd fmla="val 13447687" name="adj1"/>
                  <a:gd fmla="val 18840531" name="adj2"/>
                </a:avLst>
              </a:prstGeom>
              <a:solidFill>
                <a:srgbClr val="FDE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57" name="Google Shape;257;p13"/>
              <p:cNvSpPr/>
              <p:nvPr/>
            </p:nvSpPr>
            <p:spPr>
              <a:xfrm>
                <a:off x="7704105" y="3179825"/>
                <a:ext cx="896400" cy="896400"/>
              </a:xfrm>
              <a:prstGeom prst="pie">
                <a:avLst>
                  <a:gd fmla="val 13447687" name="adj1"/>
                  <a:gd fmla="val 18840531" name="adj2"/>
                </a:avLst>
              </a:prstGeom>
              <a:solidFill>
                <a:srgbClr val="E7D3C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grpSp>
        <p:grpSp>
          <p:nvGrpSpPr>
            <p:cNvPr id="258" name="Google Shape;258;p13"/>
            <p:cNvGrpSpPr/>
            <p:nvPr/>
          </p:nvGrpSpPr>
          <p:grpSpPr>
            <a:xfrm rot="5400000">
              <a:off x="2874330" y="1901573"/>
              <a:ext cx="3432900" cy="3432900"/>
              <a:chOff x="4876702" y="1911606"/>
              <a:chExt cx="3432900" cy="3432900"/>
            </a:xfrm>
          </p:grpSpPr>
          <p:sp>
            <p:nvSpPr>
              <p:cNvPr id="259" name="Google Shape;259;p13"/>
              <p:cNvSpPr/>
              <p:nvPr/>
            </p:nvSpPr>
            <p:spPr>
              <a:xfrm>
                <a:off x="4876702" y="1911606"/>
                <a:ext cx="3432900" cy="3432900"/>
              </a:xfrm>
              <a:prstGeom prst="pie">
                <a:avLst>
                  <a:gd fmla="val 13447687" name="adj1"/>
                  <a:gd fmla="val 18840531" name="adj2"/>
                </a:avLst>
              </a:prstGeom>
              <a:solidFill>
                <a:srgbClr val="BDAAD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60" name="Google Shape;260;p13"/>
              <p:cNvSpPr/>
              <p:nvPr/>
            </p:nvSpPr>
            <p:spPr>
              <a:xfrm>
                <a:off x="5199921" y="2234825"/>
                <a:ext cx="2786400" cy="2786400"/>
              </a:xfrm>
              <a:prstGeom prst="pie">
                <a:avLst>
                  <a:gd fmla="val 13447687" name="adj1"/>
                  <a:gd fmla="val 18840531" name="adj2"/>
                </a:avLst>
              </a:prstGeom>
              <a:solidFill>
                <a:srgbClr val="CDBD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61" name="Google Shape;261;p13"/>
              <p:cNvSpPr/>
              <p:nvPr/>
            </p:nvSpPr>
            <p:spPr>
              <a:xfrm>
                <a:off x="5522757" y="2549825"/>
                <a:ext cx="2156400" cy="2156400"/>
              </a:xfrm>
              <a:prstGeom prst="pie">
                <a:avLst>
                  <a:gd fmla="val 13447687" name="adj1"/>
                  <a:gd fmla="val 18840531" name="adj2"/>
                </a:avLst>
              </a:prstGeom>
              <a:solidFill>
                <a:srgbClr val="DECF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62" name="Google Shape;262;p13"/>
              <p:cNvSpPr/>
              <p:nvPr/>
            </p:nvSpPr>
            <p:spPr>
              <a:xfrm>
                <a:off x="5841357" y="2868425"/>
                <a:ext cx="1519200" cy="1519200"/>
              </a:xfrm>
              <a:prstGeom prst="pie">
                <a:avLst>
                  <a:gd fmla="val 13447687" name="adj1"/>
                  <a:gd fmla="val 18840531" name="adj2"/>
                </a:avLst>
              </a:prstGeom>
              <a:solidFill>
                <a:srgbClr val="EADF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63" name="Google Shape;263;p13"/>
              <p:cNvSpPr/>
              <p:nvPr/>
            </p:nvSpPr>
            <p:spPr>
              <a:xfrm>
                <a:off x="6155571" y="3179825"/>
                <a:ext cx="896400" cy="896400"/>
              </a:xfrm>
              <a:prstGeom prst="pie">
                <a:avLst>
                  <a:gd fmla="val 13447687" name="adj1"/>
                  <a:gd fmla="val 18840531" name="adj2"/>
                </a:avLst>
              </a:prstGeom>
              <a:solidFill>
                <a:srgbClr val="D8CCC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grpSp>
        <p:grpSp>
          <p:nvGrpSpPr>
            <p:cNvPr id="264" name="Google Shape;264;p13"/>
            <p:cNvGrpSpPr/>
            <p:nvPr/>
          </p:nvGrpSpPr>
          <p:grpSpPr>
            <a:xfrm>
              <a:off x="2889644" y="1901511"/>
              <a:ext cx="3432900" cy="3432900"/>
              <a:chOff x="2875130" y="1901511"/>
              <a:chExt cx="3432900" cy="3432900"/>
            </a:xfrm>
          </p:grpSpPr>
          <p:sp>
            <p:nvSpPr>
              <p:cNvPr id="265" name="Google Shape;265;p13"/>
              <p:cNvSpPr/>
              <p:nvPr/>
            </p:nvSpPr>
            <p:spPr>
              <a:xfrm rot="10800000">
                <a:off x="2875130" y="1901511"/>
                <a:ext cx="3432900" cy="3432900"/>
              </a:xfrm>
              <a:prstGeom prst="pie">
                <a:avLst>
                  <a:gd fmla="val 13447687" name="adj1"/>
                  <a:gd fmla="val 18840531" name="adj2"/>
                </a:avLst>
              </a:prstGeom>
              <a:solidFill>
                <a:srgbClr val="94CB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66" name="Google Shape;266;p13"/>
              <p:cNvSpPr/>
              <p:nvPr/>
            </p:nvSpPr>
            <p:spPr>
              <a:xfrm rot="10800000">
                <a:off x="3198411" y="2224792"/>
                <a:ext cx="2786400" cy="2786400"/>
              </a:xfrm>
              <a:prstGeom prst="pie">
                <a:avLst>
                  <a:gd fmla="val 13447687" name="adj1"/>
                  <a:gd fmla="val 18840531" name="adj2"/>
                </a:avLst>
              </a:prstGeom>
              <a:solidFill>
                <a:srgbClr val="ADD6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67" name="Google Shape;267;p13"/>
              <p:cNvSpPr/>
              <p:nvPr/>
            </p:nvSpPr>
            <p:spPr>
              <a:xfrm rot="10800000">
                <a:off x="3505575" y="2539792"/>
                <a:ext cx="2156400" cy="2156400"/>
              </a:xfrm>
              <a:prstGeom prst="pie">
                <a:avLst>
                  <a:gd fmla="val 13447687" name="adj1"/>
                  <a:gd fmla="val 18840531" name="adj2"/>
                </a:avLst>
              </a:prstGeom>
              <a:solidFill>
                <a:srgbClr val="CAE0E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68" name="Google Shape;268;p13"/>
              <p:cNvSpPr/>
              <p:nvPr/>
            </p:nvSpPr>
            <p:spPr>
              <a:xfrm rot="10800000">
                <a:off x="3824175" y="2858392"/>
                <a:ext cx="1519200" cy="1519200"/>
              </a:xfrm>
              <a:prstGeom prst="pie">
                <a:avLst>
                  <a:gd fmla="val 13447687" name="adj1"/>
                  <a:gd fmla="val 18840531" name="adj2"/>
                </a:avLst>
              </a:prstGeom>
              <a:solidFill>
                <a:srgbClr val="DCEA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69" name="Google Shape;269;p13"/>
              <p:cNvSpPr/>
              <p:nvPr/>
            </p:nvSpPr>
            <p:spPr>
              <a:xfrm rot="10800000">
                <a:off x="4132761" y="3169792"/>
                <a:ext cx="896400" cy="896400"/>
              </a:xfrm>
              <a:prstGeom prst="pie">
                <a:avLst>
                  <a:gd fmla="val 13447687" name="adj1"/>
                  <a:gd fmla="val 18840531" name="adj2"/>
                </a:avLst>
              </a:prstGeom>
              <a:solidFill>
                <a:srgbClr val="CED2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grpSp>
        <p:grpSp>
          <p:nvGrpSpPr>
            <p:cNvPr id="270" name="Google Shape;270;p13"/>
            <p:cNvGrpSpPr/>
            <p:nvPr/>
          </p:nvGrpSpPr>
          <p:grpSpPr>
            <a:xfrm>
              <a:off x="2887212" y="1918801"/>
              <a:ext cx="3432900" cy="3432900"/>
              <a:chOff x="2879955" y="1911544"/>
              <a:chExt cx="3432900" cy="3432900"/>
            </a:xfrm>
          </p:grpSpPr>
          <p:sp>
            <p:nvSpPr>
              <p:cNvPr id="271" name="Google Shape;271;p13"/>
              <p:cNvSpPr/>
              <p:nvPr/>
            </p:nvSpPr>
            <p:spPr>
              <a:xfrm rot="-5400000">
                <a:off x="2879955" y="1911544"/>
                <a:ext cx="3432900" cy="3432900"/>
              </a:xfrm>
              <a:prstGeom prst="pie">
                <a:avLst>
                  <a:gd fmla="val 13447687" name="adj1"/>
                  <a:gd fmla="val 18840531" name="adj2"/>
                </a:avLst>
              </a:prstGeom>
              <a:solidFill>
                <a:srgbClr val="C3DFA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72" name="Google Shape;272;p13"/>
              <p:cNvSpPr/>
              <p:nvPr/>
            </p:nvSpPr>
            <p:spPr>
              <a:xfrm rot="-5400000">
                <a:off x="3203174" y="2234825"/>
                <a:ext cx="2786400" cy="2786400"/>
              </a:xfrm>
              <a:prstGeom prst="pie">
                <a:avLst>
                  <a:gd fmla="val 13447687" name="adj1"/>
                  <a:gd fmla="val 18840531" name="adj2"/>
                </a:avLst>
              </a:prstGeom>
              <a:solidFill>
                <a:srgbClr val="D0E6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73" name="Google Shape;273;p13"/>
              <p:cNvSpPr/>
              <p:nvPr/>
            </p:nvSpPr>
            <p:spPr>
              <a:xfrm rot="-5400000">
                <a:off x="3518174" y="2541989"/>
                <a:ext cx="2156400" cy="2156400"/>
              </a:xfrm>
              <a:prstGeom prst="pie">
                <a:avLst>
                  <a:gd fmla="val 13447687" name="adj1"/>
                  <a:gd fmla="val 18840531" name="adj2"/>
                </a:avLst>
              </a:prstGeom>
              <a:solidFill>
                <a:srgbClr val="E0EAC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74" name="Google Shape;274;p13"/>
              <p:cNvSpPr/>
              <p:nvPr/>
            </p:nvSpPr>
            <p:spPr>
              <a:xfrm rot="-5400000">
                <a:off x="3836774" y="2860589"/>
                <a:ext cx="1519200" cy="1519200"/>
              </a:xfrm>
              <a:prstGeom prst="pie">
                <a:avLst>
                  <a:gd fmla="val 13447687" name="adj1"/>
                  <a:gd fmla="val 18840531" name="adj2"/>
                </a:avLst>
              </a:prstGeom>
              <a:solidFill>
                <a:srgbClr val="EBEF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275" name="Google Shape;275;p13"/>
              <p:cNvSpPr/>
              <p:nvPr/>
            </p:nvSpPr>
            <p:spPr>
              <a:xfrm rot="-5400000">
                <a:off x="4148174" y="3169175"/>
                <a:ext cx="896400" cy="896400"/>
              </a:xfrm>
              <a:prstGeom prst="pie">
                <a:avLst>
                  <a:gd fmla="val 13447687" name="adj1"/>
                  <a:gd fmla="val 18840531" name="adj2"/>
                </a:avLst>
              </a:prstGeom>
              <a:solidFill>
                <a:srgbClr val="D8D7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grpSp>
      </p:grpSp>
      <p:cxnSp>
        <p:nvCxnSpPr>
          <p:cNvPr id="276" name="Google Shape;276;p13"/>
          <p:cNvCxnSpPr/>
          <p:nvPr/>
        </p:nvCxnSpPr>
        <p:spPr>
          <a:xfrm rot="10800000">
            <a:off x="6610160" y="1916689"/>
            <a:ext cx="10500" cy="1713000"/>
          </a:xfrm>
          <a:prstGeom prst="straightConnector1">
            <a:avLst/>
          </a:prstGeom>
          <a:noFill/>
          <a:ln cap="rnd" cmpd="sng" w="25400">
            <a:solidFill>
              <a:srgbClr val="ED0372"/>
            </a:solidFill>
            <a:prstDash val="solid"/>
            <a:miter lim="800000"/>
            <a:headEnd len="sm" w="sm" type="none"/>
            <a:tailEnd len="med" w="med" type="stealth"/>
          </a:ln>
        </p:spPr>
      </p:cxnSp>
      <p:cxnSp>
        <p:nvCxnSpPr>
          <p:cNvPr id="277" name="Google Shape;277;p13"/>
          <p:cNvCxnSpPr/>
          <p:nvPr/>
        </p:nvCxnSpPr>
        <p:spPr>
          <a:xfrm rot="10800000">
            <a:off x="6622762" y="3613432"/>
            <a:ext cx="10500" cy="1713000"/>
          </a:xfrm>
          <a:prstGeom prst="straightConnector1">
            <a:avLst/>
          </a:prstGeom>
          <a:noFill/>
          <a:ln cap="rnd" cmpd="sng" w="25400">
            <a:solidFill>
              <a:srgbClr val="00529E"/>
            </a:solidFill>
            <a:prstDash val="solid"/>
            <a:miter lim="800000"/>
            <a:headEnd len="med" w="med" type="stealth"/>
            <a:tailEnd len="sm" w="sm" type="none"/>
          </a:ln>
        </p:spPr>
      </p:cxnSp>
      <p:cxnSp>
        <p:nvCxnSpPr>
          <p:cNvPr id="278" name="Google Shape;278;p13"/>
          <p:cNvCxnSpPr/>
          <p:nvPr/>
        </p:nvCxnSpPr>
        <p:spPr>
          <a:xfrm rot="-5400000">
            <a:off x="5768416" y="2761987"/>
            <a:ext cx="10500" cy="1713000"/>
          </a:xfrm>
          <a:prstGeom prst="straightConnector1">
            <a:avLst/>
          </a:prstGeom>
          <a:noFill/>
          <a:ln cap="rnd" cmpd="sng" w="25400">
            <a:solidFill>
              <a:srgbClr val="04AF79"/>
            </a:solidFill>
            <a:prstDash val="solid"/>
            <a:miter lim="800000"/>
            <a:headEnd len="med" w="med" type="stealth"/>
            <a:tailEnd len="sm" w="sm" type="none"/>
          </a:ln>
        </p:spPr>
      </p:cxnSp>
      <p:cxnSp>
        <p:nvCxnSpPr>
          <p:cNvPr id="279" name="Google Shape;279;p13"/>
          <p:cNvCxnSpPr/>
          <p:nvPr/>
        </p:nvCxnSpPr>
        <p:spPr>
          <a:xfrm rot="1857825">
            <a:off x="6612347" y="1911648"/>
            <a:ext cx="10496" cy="3422909"/>
          </a:xfrm>
          <a:prstGeom prst="straightConnector1">
            <a:avLst/>
          </a:prstGeom>
          <a:noFill/>
          <a:ln cap="rnd" cmpd="sng" w="9525">
            <a:solidFill>
              <a:srgbClr val="595959"/>
            </a:solidFill>
            <a:prstDash val="solid"/>
            <a:round/>
            <a:headEnd len="med" w="med" type="stealth"/>
            <a:tailEnd len="med" w="med" type="stealth"/>
          </a:ln>
        </p:spPr>
      </p:cxnSp>
      <p:cxnSp>
        <p:nvCxnSpPr>
          <p:cNvPr id="280" name="Google Shape;280;p13"/>
          <p:cNvCxnSpPr/>
          <p:nvPr/>
        </p:nvCxnSpPr>
        <p:spPr>
          <a:xfrm rot="3542175">
            <a:off x="6614975" y="1904602"/>
            <a:ext cx="10496" cy="3422909"/>
          </a:xfrm>
          <a:prstGeom prst="straightConnector1">
            <a:avLst/>
          </a:prstGeom>
          <a:noFill/>
          <a:ln cap="rnd" cmpd="sng" w="9525">
            <a:solidFill>
              <a:srgbClr val="595959"/>
            </a:solidFill>
            <a:prstDash val="solid"/>
            <a:round/>
            <a:headEnd len="med" w="med" type="stealth"/>
            <a:tailEnd len="med" w="med" type="stealth"/>
          </a:ln>
        </p:spPr>
      </p:cxnSp>
      <p:cxnSp>
        <p:nvCxnSpPr>
          <p:cNvPr id="281" name="Google Shape;281;p13"/>
          <p:cNvCxnSpPr/>
          <p:nvPr/>
        </p:nvCxnSpPr>
        <p:spPr>
          <a:xfrm rot="-3542175">
            <a:off x="6625054" y="1911671"/>
            <a:ext cx="10496" cy="3422909"/>
          </a:xfrm>
          <a:prstGeom prst="straightConnector1">
            <a:avLst/>
          </a:prstGeom>
          <a:noFill/>
          <a:ln cap="rnd" cmpd="sng" w="9525">
            <a:solidFill>
              <a:srgbClr val="595959"/>
            </a:solidFill>
            <a:prstDash val="solid"/>
            <a:round/>
            <a:headEnd len="med" w="med" type="stealth"/>
            <a:tailEnd len="med" w="med" type="stealth"/>
          </a:ln>
        </p:spPr>
      </p:cxnSp>
      <p:cxnSp>
        <p:nvCxnSpPr>
          <p:cNvPr id="282" name="Google Shape;282;p13"/>
          <p:cNvCxnSpPr/>
          <p:nvPr/>
        </p:nvCxnSpPr>
        <p:spPr>
          <a:xfrm rot="-1857825">
            <a:off x="6627420" y="1904592"/>
            <a:ext cx="10496" cy="3422909"/>
          </a:xfrm>
          <a:prstGeom prst="straightConnector1">
            <a:avLst/>
          </a:prstGeom>
          <a:noFill/>
          <a:ln cap="rnd" cmpd="sng" w="9525">
            <a:solidFill>
              <a:srgbClr val="595959"/>
            </a:solidFill>
            <a:prstDash val="solid"/>
            <a:round/>
            <a:headEnd len="med" w="med" type="stealth"/>
            <a:tailEnd len="med" w="med" type="stealth"/>
          </a:ln>
        </p:spPr>
      </p:cxnSp>
      <p:cxnSp>
        <p:nvCxnSpPr>
          <p:cNvPr id="283" name="Google Shape;283;p13"/>
          <p:cNvCxnSpPr/>
          <p:nvPr/>
        </p:nvCxnSpPr>
        <p:spPr>
          <a:xfrm rot="-5400000">
            <a:off x="7476673" y="2756241"/>
            <a:ext cx="10500" cy="1713000"/>
          </a:xfrm>
          <a:prstGeom prst="straightConnector1">
            <a:avLst/>
          </a:prstGeom>
          <a:noFill/>
          <a:ln cap="rnd" cmpd="sng" w="25400">
            <a:solidFill>
              <a:srgbClr val="671879"/>
            </a:solidFill>
            <a:prstDash val="solid"/>
            <a:miter lim="800000"/>
            <a:headEnd len="sm" w="sm" type="none"/>
            <a:tailEnd len="med" w="med" type="stealth"/>
          </a:ln>
        </p:spPr>
      </p:cxnSp>
      <p:pic>
        <p:nvPicPr>
          <p:cNvPr id="284" name="Google Shape;284;p13"/>
          <p:cNvPicPr preferRelativeResize="0"/>
          <p:nvPr/>
        </p:nvPicPr>
        <p:blipFill rotWithShape="1">
          <a:blip r:embed="rId5">
            <a:alphaModFix/>
          </a:blip>
          <a:srcRect b="0" l="0" r="0" t="0"/>
          <a:stretch/>
        </p:blipFill>
        <p:spPr>
          <a:xfrm>
            <a:off x="6501678" y="3249317"/>
            <a:ext cx="257253" cy="724983"/>
          </a:xfrm>
          <a:prstGeom prst="rect">
            <a:avLst/>
          </a:prstGeom>
          <a:noFill/>
          <a:ln>
            <a:noFill/>
          </a:ln>
          <a:effectLst>
            <a:outerShdw blurRad="215900" kx="-1200090" rotWithShape="0" algn="bl" sy="23000">
              <a:srgbClr val="000000">
                <a:alpha val="62750"/>
              </a:srgbClr>
            </a:outerShdw>
          </a:effectLst>
        </p:spPr>
      </p:pic>
      <p:sp>
        <p:nvSpPr>
          <p:cNvPr id="285" name="Google Shape;285;p13"/>
          <p:cNvSpPr txBox="1"/>
          <p:nvPr/>
        </p:nvSpPr>
        <p:spPr>
          <a:xfrm>
            <a:off x="5501328" y="1267517"/>
            <a:ext cx="2224500" cy="4884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Skaffe en nær relasjon </a:t>
            </a:r>
            <a:endParaRPr sz="1300">
              <a:latin typeface="Century Gothic"/>
              <a:ea typeface="Century Gothic"/>
              <a:cs typeface="Century Gothic"/>
              <a:sym typeface="Century Gothic"/>
            </a:endParaRPr>
          </a:p>
          <a:p>
            <a:pPr indent="0" lvl="0" marL="0" marR="0" rtl="0" algn="l">
              <a:lnSpc>
                <a:spcPct val="120000"/>
              </a:lnSpc>
              <a:spcBef>
                <a:spcPts val="0"/>
              </a:spcBef>
              <a:spcAft>
                <a:spcPts val="0"/>
              </a:spcAft>
              <a:buClr>
                <a:srgbClr val="404040"/>
              </a:buClr>
              <a:buSzPts val="1300"/>
              <a:buFont typeface="Merriweather Sans"/>
              <a:buNone/>
            </a:pPr>
            <a:r>
              <a:t/>
            </a:r>
            <a:endParaRPr sz="1300">
              <a:solidFill>
                <a:srgbClr val="000000"/>
              </a:solidFill>
              <a:latin typeface="Century Gothic"/>
              <a:ea typeface="Century Gothic"/>
              <a:cs typeface="Century Gothic"/>
              <a:sym typeface="Century Gothic"/>
            </a:endParaRPr>
          </a:p>
        </p:txBody>
      </p:sp>
      <p:sp>
        <p:nvSpPr>
          <p:cNvPr id="286" name="Google Shape;286;p13"/>
          <p:cNvSpPr txBox="1"/>
          <p:nvPr/>
        </p:nvSpPr>
        <p:spPr>
          <a:xfrm>
            <a:off x="7245140" y="1610502"/>
            <a:ext cx="2483400" cy="6936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Skape samhold</a:t>
            </a:r>
            <a:endParaRPr sz="1300">
              <a:latin typeface="Century Gothic"/>
              <a:ea typeface="Century Gothic"/>
              <a:cs typeface="Century Gothic"/>
              <a:sym typeface="Century Gothic"/>
            </a:endParaRPr>
          </a:p>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i familien</a:t>
            </a:r>
            <a:endParaRPr sz="1300">
              <a:latin typeface="Century Gothic"/>
              <a:ea typeface="Century Gothic"/>
              <a:cs typeface="Century Gothic"/>
              <a:sym typeface="Century Gothic"/>
            </a:endParaRPr>
          </a:p>
          <a:p>
            <a:pPr indent="0" lvl="0" marL="0" marR="0" rtl="0" algn="ctr">
              <a:lnSpc>
                <a:spcPct val="120000"/>
              </a:lnSpc>
              <a:spcBef>
                <a:spcPts val="0"/>
              </a:spcBef>
              <a:spcAft>
                <a:spcPts val="0"/>
              </a:spcAft>
              <a:buClr>
                <a:srgbClr val="000000"/>
              </a:buClr>
              <a:buSzPts val="1100"/>
              <a:buFont typeface="Arial"/>
              <a:buNone/>
            </a:pPr>
            <a:r>
              <a:t/>
            </a:r>
            <a:endParaRPr sz="1300">
              <a:latin typeface="Century Gothic"/>
              <a:ea typeface="Century Gothic"/>
              <a:cs typeface="Century Gothic"/>
              <a:sym typeface="Century Gothic"/>
            </a:endParaRPr>
          </a:p>
          <a:p>
            <a:pPr indent="0" lvl="0" marL="0" marR="0" rtl="0" algn="ctr">
              <a:lnSpc>
                <a:spcPct val="120000"/>
              </a:lnSpc>
              <a:spcBef>
                <a:spcPts val="0"/>
              </a:spcBef>
              <a:spcAft>
                <a:spcPts val="0"/>
              </a:spcAft>
              <a:buClr>
                <a:srgbClr val="000000"/>
              </a:buClr>
              <a:buSzPts val="1300"/>
              <a:buFont typeface="Merriweather Sans"/>
              <a:buNone/>
            </a:pPr>
            <a:r>
              <a:t/>
            </a:r>
            <a:endParaRPr sz="1300">
              <a:latin typeface="Century Gothic"/>
              <a:ea typeface="Century Gothic"/>
              <a:cs typeface="Century Gothic"/>
              <a:sym typeface="Century Gothic"/>
            </a:endParaRPr>
          </a:p>
        </p:txBody>
      </p:sp>
      <p:sp>
        <p:nvSpPr>
          <p:cNvPr id="287" name="Google Shape;287;p13"/>
          <p:cNvSpPr txBox="1"/>
          <p:nvPr/>
        </p:nvSpPr>
        <p:spPr>
          <a:xfrm>
            <a:off x="8228398" y="2365955"/>
            <a:ext cx="1387800" cy="4878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Hele tiden lære mer</a:t>
            </a:r>
            <a:endParaRPr sz="1300">
              <a:latin typeface="Century Gothic"/>
              <a:ea typeface="Century Gothic"/>
              <a:cs typeface="Century Gothic"/>
              <a:sym typeface="Century Gothic"/>
            </a:endParaRPr>
          </a:p>
        </p:txBody>
      </p:sp>
      <p:sp>
        <p:nvSpPr>
          <p:cNvPr id="288" name="Google Shape;288;p13"/>
          <p:cNvSpPr txBox="1"/>
          <p:nvPr/>
        </p:nvSpPr>
        <p:spPr>
          <a:xfrm>
            <a:off x="8762691" y="3806639"/>
            <a:ext cx="2239200" cy="2832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Bidra til noe viktig</a:t>
            </a:r>
            <a:endParaRPr sz="1300">
              <a:latin typeface="Century Gothic"/>
              <a:ea typeface="Century Gothic"/>
              <a:cs typeface="Century Gothic"/>
              <a:sym typeface="Century Gothic"/>
            </a:endParaRPr>
          </a:p>
          <a:p>
            <a:pPr indent="0" lvl="0" marL="0" marR="0" rtl="0" algn="ctr">
              <a:lnSpc>
                <a:spcPct val="120000"/>
              </a:lnSpc>
              <a:spcBef>
                <a:spcPts val="0"/>
              </a:spcBef>
              <a:spcAft>
                <a:spcPts val="0"/>
              </a:spcAft>
              <a:buClr>
                <a:srgbClr val="000000"/>
              </a:buClr>
              <a:buSzPts val="1100"/>
              <a:buFont typeface="Arial"/>
              <a:buNone/>
            </a:pPr>
            <a:r>
              <a:t/>
            </a:r>
            <a:endParaRPr sz="1300">
              <a:latin typeface="Century Gothic"/>
              <a:ea typeface="Century Gothic"/>
              <a:cs typeface="Century Gothic"/>
              <a:sym typeface="Century Gothic"/>
            </a:endParaRPr>
          </a:p>
          <a:p>
            <a:pPr indent="0" lvl="0" marL="0" marR="0" rtl="0" algn="ctr">
              <a:lnSpc>
                <a:spcPct val="120000"/>
              </a:lnSpc>
              <a:spcBef>
                <a:spcPts val="0"/>
              </a:spcBef>
              <a:spcAft>
                <a:spcPts val="0"/>
              </a:spcAft>
              <a:buClr>
                <a:srgbClr val="000000"/>
              </a:buClr>
              <a:buSzPts val="1300"/>
              <a:buFont typeface="Merriweather Sans"/>
              <a:buNone/>
            </a:pPr>
            <a:r>
              <a:t/>
            </a:r>
            <a:endParaRPr sz="1300">
              <a:latin typeface="Century Gothic"/>
              <a:ea typeface="Century Gothic"/>
              <a:cs typeface="Century Gothic"/>
              <a:sym typeface="Century Gothic"/>
            </a:endParaRPr>
          </a:p>
        </p:txBody>
      </p:sp>
      <p:sp>
        <p:nvSpPr>
          <p:cNvPr id="289" name="Google Shape;289;p13"/>
          <p:cNvSpPr txBox="1"/>
          <p:nvPr/>
        </p:nvSpPr>
        <p:spPr>
          <a:xfrm>
            <a:off x="8141176" y="4398663"/>
            <a:ext cx="2071800" cy="4878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Sørge for å trives på jobben</a:t>
            </a:r>
            <a:endParaRPr sz="1300">
              <a:latin typeface="Century Gothic"/>
              <a:ea typeface="Century Gothic"/>
              <a:cs typeface="Century Gothic"/>
              <a:sym typeface="Century Gothic"/>
            </a:endParaRPr>
          </a:p>
        </p:txBody>
      </p:sp>
      <p:sp>
        <p:nvSpPr>
          <p:cNvPr id="290" name="Google Shape;290;p13"/>
          <p:cNvSpPr txBox="1"/>
          <p:nvPr/>
        </p:nvSpPr>
        <p:spPr>
          <a:xfrm>
            <a:off x="7574025" y="5135952"/>
            <a:ext cx="2071800" cy="4878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Regelmessig trening</a:t>
            </a:r>
            <a:endParaRPr sz="1300">
              <a:latin typeface="Century Gothic"/>
              <a:ea typeface="Century Gothic"/>
              <a:cs typeface="Century Gothic"/>
              <a:sym typeface="Century Gothic"/>
            </a:endParaRPr>
          </a:p>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Sunn og variert mat</a:t>
            </a:r>
            <a:endParaRPr sz="1300">
              <a:latin typeface="Century Gothic"/>
              <a:ea typeface="Century Gothic"/>
              <a:cs typeface="Century Gothic"/>
              <a:sym typeface="Century Gothic"/>
            </a:endParaRPr>
          </a:p>
        </p:txBody>
      </p:sp>
      <p:sp>
        <p:nvSpPr>
          <p:cNvPr id="291" name="Google Shape;291;p13"/>
          <p:cNvSpPr txBox="1"/>
          <p:nvPr/>
        </p:nvSpPr>
        <p:spPr>
          <a:xfrm>
            <a:off x="5539747" y="6047569"/>
            <a:ext cx="2215500" cy="2832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Nok søvn</a:t>
            </a:r>
            <a:endParaRPr sz="1300">
              <a:latin typeface="Century Gothic"/>
              <a:ea typeface="Century Gothic"/>
              <a:cs typeface="Century Gothic"/>
              <a:sym typeface="Century Gothic"/>
            </a:endParaRPr>
          </a:p>
        </p:txBody>
      </p:sp>
      <p:sp>
        <p:nvSpPr>
          <p:cNvPr id="292" name="Google Shape;292;p13"/>
          <p:cNvSpPr txBox="1"/>
          <p:nvPr/>
        </p:nvSpPr>
        <p:spPr>
          <a:xfrm>
            <a:off x="4003516" y="5181329"/>
            <a:ext cx="1819200" cy="2832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Regelmessig sex</a:t>
            </a:r>
            <a:endParaRPr sz="1300">
              <a:latin typeface="Century Gothic"/>
              <a:ea typeface="Century Gothic"/>
              <a:cs typeface="Century Gothic"/>
              <a:sym typeface="Century Gothic"/>
            </a:endParaRPr>
          </a:p>
        </p:txBody>
      </p:sp>
      <p:sp>
        <p:nvSpPr>
          <p:cNvPr id="293" name="Google Shape;293;p13"/>
          <p:cNvSpPr txBox="1"/>
          <p:nvPr/>
        </p:nvSpPr>
        <p:spPr>
          <a:xfrm>
            <a:off x="3221079" y="4467256"/>
            <a:ext cx="2148600" cy="2832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Et hjem å trives i</a:t>
            </a:r>
            <a:endParaRPr sz="1300">
              <a:latin typeface="Century Gothic"/>
              <a:ea typeface="Century Gothic"/>
              <a:cs typeface="Century Gothic"/>
              <a:sym typeface="Century Gothic"/>
            </a:endParaRPr>
          </a:p>
        </p:txBody>
      </p:sp>
      <p:sp>
        <p:nvSpPr>
          <p:cNvPr id="294" name="Google Shape;294;p13"/>
          <p:cNvSpPr txBox="1"/>
          <p:nvPr/>
        </p:nvSpPr>
        <p:spPr>
          <a:xfrm>
            <a:off x="2331941" y="3837259"/>
            <a:ext cx="2190900" cy="2832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Leve fullt ut, f.eks bade</a:t>
            </a:r>
            <a:endParaRPr sz="1300">
              <a:latin typeface="Century Gothic"/>
              <a:ea typeface="Century Gothic"/>
              <a:cs typeface="Century Gothic"/>
              <a:sym typeface="Century Gothic"/>
            </a:endParaRPr>
          </a:p>
        </p:txBody>
      </p:sp>
      <p:sp>
        <p:nvSpPr>
          <p:cNvPr id="295" name="Google Shape;295;p13"/>
          <p:cNvSpPr txBox="1"/>
          <p:nvPr/>
        </p:nvSpPr>
        <p:spPr>
          <a:xfrm>
            <a:off x="3493416" y="2561753"/>
            <a:ext cx="1543200" cy="2826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Være i naturen</a:t>
            </a:r>
            <a:endParaRPr sz="1300">
              <a:latin typeface="Century Gothic"/>
              <a:ea typeface="Century Gothic"/>
              <a:cs typeface="Century Gothic"/>
              <a:sym typeface="Century Gothic"/>
            </a:endParaRPr>
          </a:p>
        </p:txBody>
      </p:sp>
      <p:sp>
        <p:nvSpPr>
          <p:cNvPr id="296" name="Google Shape;296;p13"/>
          <p:cNvSpPr txBox="1"/>
          <p:nvPr/>
        </p:nvSpPr>
        <p:spPr>
          <a:xfrm>
            <a:off x="3796379" y="1708861"/>
            <a:ext cx="2071800" cy="4878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Ha det moro sammen med venner</a:t>
            </a:r>
            <a:endParaRPr sz="1300">
              <a:latin typeface="Century Gothic"/>
              <a:ea typeface="Century Gothic"/>
              <a:cs typeface="Century Gothic"/>
              <a:sym typeface="Century Gothic"/>
            </a:endParaRPr>
          </a:p>
        </p:txBody>
      </p:sp>
      <p:sp>
        <p:nvSpPr>
          <p:cNvPr id="297" name="Google Shape;297;p13"/>
          <p:cNvSpPr/>
          <p:nvPr/>
        </p:nvSpPr>
        <p:spPr>
          <a:xfrm>
            <a:off x="5501328" y="881168"/>
            <a:ext cx="2224500" cy="301200"/>
          </a:xfrm>
          <a:prstGeom prst="roundRect">
            <a:avLst>
              <a:gd fmla="val 16667" name="adj"/>
            </a:avLst>
          </a:prstGeom>
          <a:solidFill>
            <a:srgbClr val="ED0D7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rgbClr val="FFFFFF"/>
                </a:solidFill>
                <a:latin typeface="Century Gothic"/>
                <a:ea typeface="Century Gothic"/>
                <a:cs typeface="Century Gothic"/>
                <a:sym typeface="Century Gothic"/>
              </a:rPr>
              <a:t>RELASJONER</a:t>
            </a:r>
            <a:endParaRPr/>
          </a:p>
        </p:txBody>
      </p:sp>
      <p:sp>
        <p:nvSpPr>
          <p:cNvPr id="298" name="Google Shape;298;p13"/>
          <p:cNvSpPr/>
          <p:nvPr/>
        </p:nvSpPr>
        <p:spPr>
          <a:xfrm>
            <a:off x="2298076" y="3469632"/>
            <a:ext cx="2224800" cy="302400"/>
          </a:xfrm>
          <a:prstGeom prst="roundRect">
            <a:avLst>
              <a:gd fmla="val 16667" name="adj"/>
            </a:avLst>
          </a:prstGeom>
          <a:solidFill>
            <a:srgbClr val="0AB1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rgbClr val="FFFFFF"/>
                </a:solidFill>
                <a:latin typeface="Century Gothic"/>
                <a:ea typeface="Century Gothic"/>
                <a:cs typeface="Century Gothic"/>
                <a:sym typeface="Century Gothic"/>
              </a:rPr>
              <a:t>FRITID</a:t>
            </a:r>
            <a:endParaRPr/>
          </a:p>
        </p:txBody>
      </p:sp>
      <p:sp>
        <p:nvSpPr>
          <p:cNvPr id="299" name="Google Shape;299;p13"/>
          <p:cNvSpPr/>
          <p:nvPr/>
        </p:nvSpPr>
        <p:spPr>
          <a:xfrm>
            <a:off x="8728330" y="3461202"/>
            <a:ext cx="2225100" cy="301200"/>
          </a:xfrm>
          <a:prstGeom prst="roundRect">
            <a:avLst>
              <a:gd fmla="val 16667" name="adj"/>
            </a:avLst>
          </a:prstGeom>
          <a:solidFill>
            <a:srgbClr val="6B1E7C"/>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100"/>
              <a:buFont typeface="Arial"/>
              <a:buNone/>
            </a:pPr>
            <a:r>
              <a:rPr b="1" lang="sv-SE" sz="1600">
                <a:solidFill>
                  <a:srgbClr val="FFFFFF"/>
                </a:solidFill>
                <a:latin typeface="Century Gothic"/>
                <a:ea typeface="Century Gothic"/>
                <a:cs typeface="Century Gothic"/>
                <a:sym typeface="Century Gothic"/>
              </a:rPr>
              <a:t>ARBEID/UTDANNING</a:t>
            </a:r>
            <a:endParaRPr b="1" sz="1600">
              <a:solidFill>
                <a:srgbClr val="FFFFFF"/>
              </a:solidFill>
              <a:latin typeface="Century Gothic"/>
              <a:ea typeface="Century Gothic"/>
              <a:cs typeface="Century Gothic"/>
              <a:sym typeface="Century Gothic"/>
            </a:endParaRPr>
          </a:p>
          <a:p>
            <a:pPr indent="0" lvl="0" marL="0" marR="0" rtl="0" algn="ctr">
              <a:spcBef>
                <a:spcPts val="0"/>
              </a:spcBef>
              <a:spcAft>
                <a:spcPts val="0"/>
              </a:spcAft>
              <a:buClr>
                <a:srgbClr val="000000"/>
              </a:buClr>
              <a:buSzPts val="1100"/>
              <a:buFont typeface="Arial"/>
              <a:buNone/>
            </a:pPr>
            <a:r>
              <a:t/>
            </a:r>
            <a:endParaRPr b="1" sz="1600">
              <a:solidFill>
                <a:srgbClr val="FFFFFF"/>
              </a:solidFill>
              <a:latin typeface="Century Gothic"/>
              <a:ea typeface="Century Gothic"/>
              <a:cs typeface="Century Gothic"/>
              <a:sym typeface="Century Gothic"/>
            </a:endParaRPr>
          </a:p>
          <a:p>
            <a:pPr indent="0" lvl="0" marL="0" marR="0" rtl="0" algn="ctr">
              <a:spcBef>
                <a:spcPts val="0"/>
              </a:spcBef>
              <a:spcAft>
                <a:spcPts val="0"/>
              </a:spcAft>
              <a:buClr>
                <a:srgbClr val="000000"/>
              </a:buClr>
              <a:buSzPts val="1100"/>
              <a:buFont typeface="Arial"/>
              <a:buNone/>
            </a:pPr>
            <a:r>
              <a:rPr b="1" lang="sv-SE" sz="1600">
                <a:solidFill>
                  <a:srgbClr val="FFFFFF"/>
                </a:solidFill>
                <a:latin typeface="Century Gothic"/>
                <a:ea typeface="Century Gothic"/>
                <a:cs typeface="Century Gothic"/>
                <a:sym typeface="Century Gothic"/>
              </a:rPr>
              <a:t>ARBEID/UTDANNING</a:t>
            </a:r>
            <a:endParaRPr b="1" sz="1600">
              <a:solidFill>
                <a:srgbClr val="FFFFFF"/>
              </a:solidFill>
              <a:latin typeface="Century Gothic"/>
              <a:ea typeface="Century Gothic"/>
              <a:cs typeface="Century Gothic"/>
              <a:sym typeface="Century Gothic"/>
            </a:endParaRPr>
          </a:p>
          <a:p>
            <a:pPr indent="0" lvl="0" marL="0" marR="0" rtl="0" algn="ctr">
              <a:spcBef>
                <a:spcPts val="0"/>
              </a:spcBef>
              <a:spcAft>
                <a:spcPts val="0"/>
              </a:spcAft>
              <a:buClr>
                <a:srgbClr val="000000"/>
              </a:buClr>
              <a:buSzPts val="1100"/>
              <a:buFont typeface="Arial"/>
              <a:buNone/>
            </a:pPr>
            <a:r>
              <a:t/>
            </a:r>
            <a:endParaRPr b="1" sz="1600">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t/>
            </a:r>
            <a:endParaRPr b="1" sz="1600">
              <a:solidFill>
                <a:srgbClr val="FFFFFF"/>
              </a:solidFill>
              <a:latin typeface="Century Gothic"/>
              <a:ea typeface="Century Gothic"/>
              <a:cs typeface="Century Gothic"/>
              <a:sym typeface="Century Gothic"/>
            </a:endParaRPr>
          </a:p>
        </p:txBody>
      </p:sp>
      <p:sp>
        <p:nvSpPr>
          <p:cNvPr id="300" name="Google Shape;300;p13"/>
          <p:cNvSpPr/>
          <p:nvPr/>
        </p:nvSpPr>
        <p:spPr>
          <a:xfrm>
            <a:off x="5530842" y="5655499"/>
            <a:ext cx="2224500" cy="301200"/>
          </a:xfrm>
          <a:prstGeom prst="roundRect">
            <a:avLst>
              <a:gd fmla="val 16667" name="adj"/>
            </a:avLst>
          </a:prstGeom>
          <a:solidFill>
            <a:srgbClr val="0359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rgbClr val="FFFFFF"/>
                </a:solidFill>
                <a:latin typeface="Century Gothic"/>
                <a:ea typeface="Century Gothic"/>
                <a:cs typeface="Century Gothic"/>
                <a:sym typeface="Century Gothic"/>
              </a:rPr>
              <a:t>HELSE</a:t>
            </a:r>
            <a:endParaRPr/>
          </a:p>
        </p:txBody>
      </p:sp>
      <p:cxnSp>
        <p:nvCxnSpPr>
          <p:cNvPr id="301" name="Google Shape;301;p13"/>
          <p:cNvCxnSpPr/>
          <p:nvPr/>
        </p:nvCxnSpPr>
        <p:spPr>
          <a:xfrm>
            <a:off x="6971921" y="3346495"/>
            <a:ext cx="62100" cy="97200"/>
          </a:xfrm>
          <a:prstGeom prst="straightConnector1">
            <a:avLst/>
          </a:prstGeom>
          <a:noFill/>
          <a:ln cap="rnd" cmpd="sng" w="19050">
            <a:solidFill>
              <a:srgbClr val="595959"/>
            </a:solidFill>
            <a:prstDash val="solid"/>
            <a:miter lim="800000"/>
            <a:headEnd len="sm" w="sm" type="none"/>
            <a:tailEnd len="sm" w="sm" type="none"/>
          </a:ln>
        </p:spPr>
      </p:cxnSp>
      <p:cxnSp>
        <p:nvCxnSpPr>
          <p:cNvPr id="302" name="Google Shape;302;p13"/>
          <p:cNvCxnSpPr/>
          <p:nvPr/>
        </p:nvCxnSpPr>
        <p:spPr>
          <a:xfrm>
            <a:off x="7511671" y="3025820"/>
            <a:ext cx="62100" cy="97200"/>
          </a:xfrm>
          <a:prstGeom prst="straightConnector1">
            <a:avLst/>
          </a:prstGeom>
          <a:noFill/>
          <a:ln cap="rnd" cmpd="sng" w="19050">
            <a:solidFill>
              <a:srgbClr val="595959"/>
            </a:solidFill>
            <a:prstDash val="solid"/>
            <a:miter lim="800000"/>
            <a:headEnd len="sm" w="sm" type="none"/>
            <a:tailEnd len="sm" w="sm" type="none"/>
          </a:ln>
        </p:spPr>
      </p:cxnSp>
      <p:cxnSp>
        <p:nvCxnSpPr>
          <p:cNvPr id="303" name="Google Shape;303;p13"/>
          <p:cNvCxnSpPr/>
          <p:nvPr/>
        </p:nvCxnSpPr>
        <p:spPr>
          <a:xfrm>
            <a:off x="8064132" y="2689712"/>
            <a:ext cx="75300" cy="128100"/>
          </a:xfrm>
          <a:prstGeom prst="straightConnector1">
            <a:avLst/>
          </a:prstGeom>
          <a:noFill/>
          <a:ln cap="rnd" cmpd="sng" w="19050">
            <a:solidFill>
              <a:srgbClr val="595959"/>
            </a:solidFill>
            <a:prstDash val="solid"/>
            <a:miter lim="800000"/>
            <a:headEnd len="sm" w="sm" type="none"/>
            <a:tailEnd len="sm" w="sm" type="none"/>
          </a:ln>
        </p:spPr>
      </p:cxnSp>
      <p:sp>
        <p:nvSpPr>
          <p:cNvPr id="304" name="Google Shape;304;p13"/>
          <p:cNvSpPr/>
          <p:nvPr/>
        </p:nvSpPr>
        <p:spPr>
          <a:xfrm>
            <a:off x="6948355" y="3386331"/>
            <a:ext cx="2103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sv-SE" sz="1000">
                <a:solidFill>
                  <a:srgbClr val="595959"/>
                </a:solidFill>
                <a:latin typeface="Century Gothic"/>
                <a:ea typeface="Century Gothic"/>
                <a:cs typeface="Century Gothic"/>
                <a:sym typeface="Century Gothic"/>
              </a:rPr>
              <a:t>0</a:t>
            </a:r>
            <a:endParaRPr b="1" i="1" sz="1000">
              <a:solidFill>
                <a:srgbClr val="595959"/>
              </a:solidFill>
              <a:latin typeface="Calibri"/>
              <a:ea typeface="Calibri"/>
              <a:cs typeface="Calibri"/>
              <a:sym typeface="Calibri"/>
            </a:endParaRPr>
          </a:p>
        </p:txBody>
      </p:sp>
      <p:sp>
        <p:nvSpPr>
          <p:cNvPr id="305" name="Google Shape;305;p13"/>
          <p:cNvSpPr/>
          <p:nvPr/>
        </p:nvSpPr>
        <p:spPr>
          <a:xfrm>
            <a:off x="7486931" y="3076659"/>
            <a:ext cx="2103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sv-SE" sz="1000">
                <a:solidFill>
                  <a:srgbClr val="595959"/>
                </a:solidFill>
                <a:latin typeface="Century Gothic"/>
                <a:ea typeface="Century Gothic"/>
                <a:cs typeface="Century Gothic"/>
                <a:sym typeface="Century Gothic"/>
              </a:rPr>
              <a:t>5</a:t>
            </a:r>
            <a:endParaRPr b="1" i="1" sz="1000">
              <a:solidFill>
                <a:srgbClr val="595959"/>
              </a:solidFill>
              <a:latin typeface="Calibri"/>
              <a:ea typeface="Calibri"/>
              <a:cs typeface="Calibri"/>
              <a:sym typeface="Calibri"/>
            </a:endParaRPr>
          </a:p>
        </p:txBody>
      </p:sp>
      <p:sp>
        <p:nvSpPr>
          <p:cNvPr id="306" name="Google Shape;306;p13"/>
          <p:cNvSpPr/>
          <p:nvPr/>
        </p:nvSpPr>
        <p:spPr>
          <a:xfrm>
            <a:off x="7922733" y="2806778"/>
            <a:ext cx="3222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sv-SE" sz="1000">
                <a:solidFill>
                  <a:srgbClr val="595959"/>
                </a:solidFill>
                <a:latin typeface="Century Gothic"/>
                <a:ea typeface="Century Gothic"/>
                <a:cs typeface="Century Gothic"/>
                <a:sym typeface="Century Gothic"/>
              </a:rPr>
              <a:t>10</a:t>
            </a:r>
            <a:endParaRPr b="1" i="1" sz="1000">
              <a:solidFill>
                <a:srgbClr val="595959"/>
              </a:solidFill>
              <a:latin typeface="Calibri"/>
              <a:ea typeface="Calibri"/>
              <a:cs typeface="Calibri"/>
              <a:sym typeface="Calibri"/>
            </a:endParaRPr>
          </a:p>
        </p:txBody>
      </p:sp>
      <p:sp>
        <p:nvSpPr>
          <p:cNvPr id="307" name="Google Shape;307;p13"/>
          <p:cNvSpPr/>
          <p:nvPr/>
        </p:nvSpPr>
        <p:spPr>
          <a:xfrm>
            <a:off x="7226190" y="3202705"/>
            <a:ext cx="72000" cy="720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08" name="Google Shape;308;p13"/>
          <p:cNvSpPr/>
          <p:nvPr/>
        </p:nvSpPr>
        <p:spPr>
          <a:xfrm>
            <a:off x="6869620" y="3088328"/>
            <a:ext cx="72000" cy="720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09" name="Google Shape;309;p13"/>
          <p:cNvSpPr/>
          <p:nvPr/>
        </p:nvSpPr>
        <p:spPr>
          <a:xfrm>
            <a:off x="6581584" y="3038413"/>
            <a:ext cx="72000" cy="720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10" name="Google Shape;310;p13"/>
          <p:cNvSpPr/>
          <p:nvPr/>
        </p:nvSpPr>
        <p:spPr>
          <a:xfrm>
            <a:off x="6327441" y="3111470"/>
            <a:ext cx="72000" cy="720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11" name="Google Shape;311;p13"/>
          <p:cNvSpPr/>
          <p:nvPr/>
        </p:nvSpPr>
        <p:spPr>
          <a:xfrm>
            <a:off x="6048561" y="3270022"/>
            <a:ext cx="72000" cy="720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12" name="Google Shape;312;p13"/>
          <p:cNvSpPr/>
          <p:nvPr/>
        </p:nvSpPr>
        <p:spPr>
          <a:xfrm>
            <a:off x="5824396" y="3575807"/>
            <a:ext cx="72000" cy="720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13" name="Google Shape;313;p13"/>
          <p:cNvSpPr/>
          <p:nvPr/>
        </p:nvSpPr>
        <p:spPr>
          <a:xfrm>
            <a:off x="5924980" y="3955283"/>
            <a:ext cx="72000" cy="720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14" name="Google Shape;314;p13"/>
          <p:cNvSpPr/>
          <p:nvPr/>
        </p:nvSpPr>
        <p:spPr>
          <a:xfrm>
            <a:off x="6267880" y="4142735"/>
            <a:ext cx="72000" cy="720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15" name="Google Shape;315;p13"/>
          <p:cNvSpPr/>
          <p:nvPr/>
        </p:nvSpPr>
        <p:spPr>
          <a:xfrm>
            <a:off x="6587982" y="4164850"/>
            <a:ext cx="72000" cy="720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16" name="Google Shape;316;p13"/>
          <p:cNvSpPr/>
          <p:nvPr/>
        </p:nvSpPr>
        <p:spPr>
          <a:xfrm>
            <a:off x="6821092" y="3973571"/>
            <a:ext cx="72000" cy="720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17" name="Google Shape;317;p13"/>
          <p:cNvSpPr/>
          <p:nvPr/>
        </p:nvSpPr>
        <p:spPr>
          <a:xfrm>
            <a:off x="7250860" y="3955283"/>
            <a:ext cx="72000" cy="720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18" name="Google Shape;318;p13"/>
          <p:cNvSpPr/>
          <p:nvPr/>
        </p:nvSpPr>
        <p:spPr>
          <a:xfrm>
            <a:off x="8297848" y="3575807"/>
            <a:ext cx="72000" cy="720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19" name="Google Shape;319;p13"/>
          <p:cNvSpPr/>
          <p:nvPr/>
        </p:nvSpPr>
        <p:spPr>
          <a:xfrm>
            <a:off x="5845736" y="3087739"/>
            <a:ext cx="2519786" cy="1126085"/>
          </a:xfrm>
          <a:custGeom>
            <a:rect b="b" l="l" r="r" t="t"/>
            <a:pathLst>
              <a:path extrusionOk="0" h="1126085" w="2519786">
                <a:moveTo>
                  <a:pt x="243649" y="224693"/>
                </a:moveTo>
                <a:cubicBezTo>
                  <a:pt x="270389" y="45020"/>
                  <a:pt x="435950" y="157221"/>
                  <a:pt x="511813" y="58742"/>
                </a:cubicBezTo>
                <a:cubicBezTo>
                  <a:pt x="745539" y="-20313"/>
                  <a:pt x="763604" y="-10067"/>
                  <a:pt x="1057730" y="33739"/>
                </a:cubicBezTo>
                <a:cubicBezTo>
                  <a:pt x="1223874" y="89668"/>
                  <a:pt x="1201860" y="83729"/>
                  <a:pt x="1413084" y="159945"/>
                </a:cubicBezTo>
                <a:cubicBezTo>
                  <a:pt x="1755220" y="296609"/>
                  <a:pt x="2297010" y="260195"/>
                  <a:pt x="2519786" y="519515"/>
                </a:cubicBezTo>
                <a:cubicBezTo>
                  <a:pt x="2435622" y="714874"/>
                  <a:pt x="1800006" y="742921"/>
                  <a:pt x="1451025" y="902285"/>
                </a:cubicBezTo>
                <a:cubicBezTo>
                  <a:pt x="1194742" y="977710"/>
                  <a:pt x="1177388" y="895870"/>
                  <a:pt x="1018827" y="914908"/>
                </a:cubicBezTo>
                <a:cubicBezTo>
                  <a:pt x="896515" y="980115"/>
                  <a:pt x="935001" y="1122672"/>
                  <a:pt x="767155" y="1125648"/>
                </a:cubicBezTo>
                <a:cubicBezTo>
                  <a:pt x="540670" y="1099144"/>
                  <a:pt x="652684" y="1162188"/>
                  <a:pt x="458235" y="1089930"/>
                </a:cubicBezTo>
                <a:cubicBezTo>
                  <a:pt x="331980" y="1016551"/>
                  <a:pt x="175377" y="1164773"/>
                  <a:pt x="110026" y="904193"/>
                </a:cubicBezTo>
                <a:cubicBezTo>
                  <a:pt x="123708" y="675075"/>
                  <a:pt x="-60396" y="691426"/>
                  <a:pt x="20729" y="532700"/>
                </a:cubicBezTo>
                <a:cubicBezTo>
                  <a:pt x="140057" y="354450"/>
                  <a:pt x="186679" y="364111"/>
                  <a:pt x="243649" y="224693"/>
                </a:cubicBezTo>
                <a:close/>
              </a:path>
            </a:pathLst>
          </a:custGeom>
          <a:noFill/>
          <a:ln cap="rnd" cmpd="sng" w="25400">
            <a:solidFill>
              <a:srgbClr val="BF9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20" name="Google Shape;320;p13"/>
          <p:cNvSpPr txBox="1"/>
          <p:nvPr/>
        </p:nvSpPr>
        <p:spPr>
          <a:xfrm>
            <a:off x="684097" y="833883"/>
            <a:ext cx="37872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b="1" lang="sv-SE" sz="2800">
                <a:solidFill>
                  <a:srgbClr val="000000"/>
                </a:solidFill>
                <a:latin typeface="Century Gothic"/>
                <a:ea typeface="Century Gothic"/>
                <a:cs typeface="Century Gothic"/>
                <a:sym typeface="Century Gothic"/>
              </a:rPr>
              <a:t>DITT LIVSKOMPASS SISTE UKE: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5" name="Shape 325"/>
        <p:cNvGrpSpPr/>
        <p:nvPr/>
      </p:nvGrpSpPr>
      <p:grpSpPr>
        <a:xfrm>
          <a:off x="0" y="0"/>
          <a:ext cx="0" cy="0"/>
          <a:chOff x="0" y="0"/>
          <a:chExt cx="0" cy="0"/>
        </a:xfrm>
      </p:grpSpPr>
      <p:pic>
        <p:nvPicPr>
          <p:cNvPr id="326" name="Google Shape;326;p1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27" name="Google Shape;327;p14"/>
          <p:cNvSpPr/>
          <p:nvPr/>
        </p:nvSpPr>
        <p:spPr>
          <a:xfrm>
            <a:off x="354596" y="257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328" name="Google Shape;328;p14"/>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329" name="Google Shape;329;p14"/>
          <p:cNvSpPr txBox="1"/>
          <p:nvPr/>
        </p:nvSpPr>
        <p:spPr>
          <a:xfrm>
            <a:off x="1544849" y="514609"/>
            <a:ext cx="91023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HVORDAN HAR DITT LIV SETT UT DEN SISTE UKA?</a:t>
            </a:r>
            <a:endParaRPr b="1" sz="2800">
              <a:solidFill>
                <a:schemeClr val="dk1"/>
              </a:solidFill>
              <a:latin typeface="Century Gothic"/>
              <a:ea typeface="Century Gothic"/>
              <a:cs typeface="Century Gothic"/>
              <a:sym typeface="Century Gothic"/>
            </a:endParaRPr>
          </a:p>
        </p:txBody>
      </p:sp>
      <p:sp>
        <p:nvSpPr>
          <p:cNvPr id="330" name="Google Shape;330;p14"/>
          <p:cNvSpPr/>
          <p:nvPr/>
        </p:nvSpPr>
        <p:spPr>
          <a:xfrm>
            <a:off x="894451" y="1348300"/>
            <a:ext cx="2490900" cy="1599000"/>
          </a:xfrm>
          <a:prstGeom prst="rect">
            <a:avLst/>
          </a:prstGeom>
          <a:noFill/>
          <a:ln>
            <a:noFill/>
          </a:ln>
        </p:spPr>
        <p:txBody>
          <a:bodyPr anchorCtr="0" anchor="t" bIns="45700" lIns="91425" spcFirstLastPara="1" rIns="91425" wrap="square" tIns="45700">
            <a:spAutoFit/>
          </a:bodyPr>
          <a:lstStyle/>
          <a:p>
            <a:pPr indent="0" lvl="0" marL="0" marR="0" rtl="0" algn="l">
              <a:lnSpc>
                <a:spcPct val="147500"/>
              </a:lnSpc>
              <a:spcBef>
                <a:spcPts val="0"/>
              </a:spcBef>
              <a:spcAft>
                <a:spcPts val="0"/>
              </a:spcAft>
              <a:buNone/>
            </a:pPr>
            <a:r>
              <a:rPr b="1" lang="sv-SE" sz="1600">
                <a:solidFill>
                  <a:schemeClr val="dk1"/>
                </a:solidFill>
                <a:latin typeface="Century Gothic"/>
                <a:ea typeface="Century Gothic"/>
                <a:cs typeface="Century Gothic"/>
                <a:sym typeface="Century Gothic"/>
              </a:rPr>
              <a:t>Beregn inn både</a:t>
            </a:r>
            <a:r>
              <a:rPr b="1" lang="sv-SE" sz="1600">
                <a:solidFill>
                  <a:schemeClr val="dk1"/>
                </a:solidFill>
                <a:latin typeface="Century Gothic"/>
                <a:ea typeface="Century Gothic"/>
                <a:cs typeface="Century Gothic"/>
                <a:sym typeface="Century Gothic"/>
              </a:rPr>
              <a:t>: </a:t>
            </a:r>
            <a:endParaRPr/>
          </a:p>
          <a:p>
            <a:pPr indent="0" lvl="0" marL="0" marR="0" rtl="0" algn="l">
              <a:lnSpc>
                <a:spcPct val="147500"/>
              </a:lnSpc>
              <a:spcBef>
                <a:spcPts val="0"/>
              </a:spcBef>
              <a:spcAft>
                <a:spcPts val="0"/>
              </a:spcAft>
              <a:buNone/>
            </a:pPr>
            <a:r>
              <a:rPr b="1" lang="sv-SE" sz="1600">
                <a:solidFill>
                  <a:srgbClr val="2B6982"/>
                </a:solidFill>
                <a:latin typeface="Century Gothic"/>
                <a:ea typeface="Century Gothic"/>
                <a:cs typeface="Century Gothic"/>
                <a:sym typeface="Century Gothic"/>
              </a:rPr>
              <a:t>KVANTITET</a:t>
            </a:r>
            <a:r>
              <a:rPr b="1" lang="sv-SE" sz="1600">
                <a:solidFill>
                  <a:schemeClr val="dk1"/>
                </a:solidFill>
                <a:latin typeface="Century Gothic"/>
                <a:ea typeface="Century Gothic"/>
                <a:cs typeface="Century Gothic"/>
                <a:sym typeface="Century Gothic"/>
              </a:rPr>
              <a:t> </a:t>
            </a:r>
            <a:br>
              <a:rPr b="1" lang="sv-SE" sz="1600">
                <a:solidFill>
                  <a:schemeClr val="dk1"/>
                </a:solidFill>
                <a:latin typeface="Century Gothic"/>
                <a:ea typeface="Century Gothic"/>
                <a:cs typeface="Century Gothic"/>
                <a:sym typeface="Century Gothic"/>
              </a:rPr>
            </a:br>
            <a:r>
              <a:rPr b="1" lang="sv-SE" sz="1600">
                <a:solidFill>
                  <a:schemeClr val="dk1"/>
                </a:solidFill>
                <a:latin typeface="Century Gothic"/>
                <a:ea typeface="Century Gothic"/>
                <a:cs typeface="Century Gothic"/>
                <a:sym typeface="Century Gothic"/>
              </a:rPr>
              <a:t>(</a:t>
            </a:r>
            <a:r>
              <a:rPr b="1" lang="sv-SE" sz="1600">
                <a:solidFill>
                  <a:schemeClr val="dk1"/>
                </a:solidFill>
                <a:latin typeface="Century Gothic"/>
                <a:ea typeface="Century Gothic"/>
                <a:cs typeface="Century Gothic"/>
                <a:sym typeface="Century Gothic"/>
              </a:rPr>
              <a:t>hvor mye/mengde</a:t>
            </a:r>
            <a:r>
              <a:rPr b="1" lang="sv-SE" sz="1600">
                <a:solidFill>
                  <a:schemeClr val="dk1"/>
                </a:solidFill>
                <a:latin typeface="Century Gothic"/>
                <a:ea typeface="Century Gothic"/>
                <a:cs typeface="Century Gothic"/>
                <a:sym typeface="Century Gothic"/>
              </a:rPr>
              <a:t>) OG </a:t>
            </a:r>
            <a:endParaRPr b="1" sz="1600">
              <a:solidFill>
                <a:srgbClr val="2B6982"/>
              </a:solidFill>
              <a:latin typeface="Century Gothic"/>
              <a:ea typeface="Century Gothic"/>
              <a:cs typeface="Century Gothic"/>
              <a:sym typeface="Century Gothic"/>
            </a:endParaRPr>
          </a:p>
          <a:p>
            <a:pPr indent="0" lvl="0" marL="0" marR="0" rtl="0" algn="l">
              <a:lnSpc>
                <a:spcPct val="147500"/>
              </a:lnSpc>
              <a:spcBef>
                <a:spcPts val="0"/>
              </a:spcBef>
              <a:spcAft>
                <a:spcPts val="0"/>
              </a:spcAft>
              <a:buNone/>
            </a:pPr>
            <a:r>
              <a:rPr b="1" lang="sv-SE" sz="1600">
                <a:solidFill>
                  <a:srgbClr val="2B6982"/>
                </a:solidFill>
                <a:latin typeface="Century Gothic"/>
                <a:ea typeface="Century Gothic"/>
                <a:cs typeface="Century Gothic"/>
                <a:sym typeface="Century Gothic"/>
              </a:rPr>
              <a:t>KVALITET</a:t>
            </a:r>
            <a:endParaRPr b="1" sz="1600">
              <a:solidFill>
                <a:schemeClr val="dk1"/>
              </a:solidFill>
              <a:latin typeface="Century Gothic"/>
              <a:ea typeface="Century Gothic"/>
              <a:cs typeface="Century Gothic"/>
              <a:sym typeface="Century Gothic"/>
            </a:endParaRPr>
          </a:p>
          <a:p>
            <a:pPr indent="0" lvl="0" marL="0" marR="0" rtl="0" algn="l">
              <a:lnSpc>
                <a:spcPct val="147500"/>
              </a:lnSpc>
              <a:spcBef>
                <a:spcPts val="0"/>
              </a:spcBef>
              <a:spcAft>
                <a:spcPts val="0"/>
              </a:spcAft>
              <a:buNone/>
            </a:pPr>
            <a:r>
              <a:rPr b="1" lang="sv-SE" sz="1600">
                <a:solidFill>
                  <a:schemeClr val="dk1"/>
                </a:solidFill>
                <a:latin typeface="Century Gothic"/>
                <a:ea typeface="Century Gothic"/>
                <a:cs typeface="Century Gothic"/>
                <a:sym typeface="Century Gothic"/>
              </a:rPr>
              <a:t>(</a:t>
            </a:r>
            <a:r>
              <a:rPr b="1" lang="sv-SE" sz="1600">
                <a:solidFill>
                  <a:schemeClr val="dk1"/>
                </a:solidFill>
                <a:latin typeface="Century Gothic"/>
                <a:ea typeface="Century Gothic"/>
                <a:cs typeface="Century Gothic"/>
                <a:sym typeface="Century Gothic"/>
              </a:rPr>
              <a:t>hvor vitalt/sterkt</a:t>
            </a:r>
            <a:r>
              <a:rPr b="1" lang="sv-SE" sz="1600">
                <a:solidFill>
                  <a:schemeClr val="dk1"/>
                </a:solidFill>
                <a:latin typeface="Century Gothic"/>
                <a:ea typeface="Century Gothic"/>
                <a:cs typeface="Century Gothic"/>
                <a:sym typeface="Century Gothic"/>
              </a:rPr>
              <a:t>)</a:t>
            </a:r>
            <a:endParaRPr/>
          </a:p>
        </p:txBody>
      </p:sp>
      <p:sp>
        <p:nvSpPr>
          <p:cNvPr id="331" name="Google Shape;331;p14"/>
          <p:cNvSpPr/>
          <p:nvPr/>
        </p:nvSpPr>
        <p:spPr>
          <a:xfrm>
            <a:off x="178904" y="1490144"/>
            <a:ext cx="636105" cy="1371483"/>
          </a:xfrm>
          <a:prstGeom prst="homePlate">
            <a:avLst>
              <a:gd fmla="val 50000" name="adj"/>
            </a:avLst>
          </a:prstGeom>
          <a:solidFill>
            <a:srgbClr val="D1685D">
              <a:alpha val="5568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2A667A"/>
              </a:solidFill>
              <a:latin typeface="Century Gothic"/>
              <a:ea typeface="Century Gothic"/>
              <a:cs typeface="Century Gothic"/>
              <a:sym typeface="Century Gothic"/>
            </a:endParaRPr>
          </a:p>
        </p:txBody>
      </p:sp>
      <p:sp>
        <p:nvSpPr>
          <p:cNvPr id="332" name="Google Shape;332;p14"/>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378498"/>
                </a:solidFill>
                <a:latin typeface="Century Gothic"/>
                <a:ea typeface="Century Gothic"/>
                <a:cs typeface="Century Gothic"/>
                <a:sym typeface="Century Gothic"/>
              </a:rPr>
              <a:t>14</a:t>
            </a:r>
            <a:endParaRPr/>
          </a:p>
        </p:txBody>
      </p:sp>
      <p:pic>
        <p:nvPicPr>
          <p:cNvPr id="333" name="Google Shape;333;p14"/>
          <p:cNvPicPr preferRelativeResize="0"/>
          <p:nvPr/>
        </p:nvPicPr>
        <p:blipFill rotWithShape="1">
          <a:blip r:embed="rId5">
            <a:alphaModFix/>
          </a:blip>
          <a:srcRect b="0" l="0" r="0" t="0"/>
          <a:stretch/>
        </p:blipFill>
        <p:spPr>
          <a:xfrm>
            <a:off x="4558175" y="1658500"/>
            <a:ext cx="7279226" cy="4941574"/>
          </a:xfrm>
          <a:prstGeom prst="rect">
            <a:avLst/>
          </a:prstGeom>
          <a:noFill/>
          <a:ln>
            <a:noFill/>
          </a:ln>
        </p:spPr>
      </p:pic>
      <p:sp>
        <p:nvSpPr>
          <p:cNvPr id="334" name="Google Shape;334;p14"/>
          <p:cNvSpPr/>
          <p:nvPr/>
        </p:nvSpPr>
        <p:spPr>
          <a:xfrm>
            <a:off x="3806279" y="1440667"/>
            <a:ext cx="7980050" cy="4941580"/>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335" name="Google Shape;335;p14"/>
          <p:cNvGrpSpPr/>
          <p:nvPr/>
        </p:nvGrpSpPr>
        <p:grpSpPr>
          <a:xfrm>
            <a:off x="7129958" y="2705039"/>
            <a:ext cx="2394095" cy="2786719"/>
            <a:chOff x="2874330" y="1901511"/>
            <a:chExt cx="3448214" cy="3450190"/>
          </a:xfrm>
        </p:grpSpPr>
        <p:grpSp>
          <p:nvGrpSpPr>
            <p:cNvPr id="336" name="Google Shape;336;p14"/>
            <p:cNvGrpSpPr/>
            <p:nvPr/>
          </p:nvGrpSpPr>
          <p:grpSpPr>
            <a:xfrm>
              <a:off x="2879155" y="1911606"/>
              <a:ext cx="3432900" cy="3432900"/>
              <a:chOff x="6425236" y="1911606"/>
              <a:chExt cx="3432900" cy="3432900"/>
            </a:xfrm>
          </p:grpSpPr>
          <p:sp>
            <p:nvSpPr>
              <p:cNvPr id="337" name="Google Shape;337;p14"/>
              <p:cNvSpPr/>
              <p:nvPr/>
            </p:nvSpPr>
            <p:spPr>
              <a:xfrm>
                <a:off x="6425236" y="1911606"/>
                <a:ext cx="3432900" cy="3432900"/>
              </a:xfrm>
              <a:prstGeom prst="pie">
                <a:avLst>
                  <a:gd fmla="val 13447687" name="adj1"/>
                  <a:gd fmla="val 18840531" name="adj2"/>
                </a:avLst>
              </a:prstGeom>
              <a:solidFill>
                <a:srgbClr val="FABAC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38" name="Google Shape;338;p14"/>
              <p:cNvSpPr/>
              <p:nvPr/>
            </p:nvSpPr>
            <p:spPr>
              <a:xfrm>
                <a:off x="6748455" y="2234825"/>
                <a:ext cx="2786400" cy="2786400"/>
              </a:xfrm>
              <a:prstGeom prst="pie">
                <a:avLst>
                  <a:gd fmla="val 13447687" name="adj1"/>
                  <a:gd fmla="val 18840531" name="adj2"/>
                </a:avLst>
              </a:prstGeom>
              <a:solidFill>
                <a:srgbClr val="FBC9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39" name="Google Shape;339;p14"/>
              <p:cNvSpPr/>
              <p:nvPr/>
            </p:nvSpPr>
            <p:spPr>
              <a:xfrm>
                <a:off x="7071291" y="2549825"/>
                <a:ext cx="2156400" cy="2156400"/>
              </a:xfrm>
              <a:prstGeom prst="pie">
                <a:avLst>
                  <a:gd fmla="val 13447687" name="adj1"/>
                  <a:gd fmla="val 18840531" name="adj2"/>
                </a:avLst>
              </a:prstGeom>
              <a:solidFill>
                <a:srgbClr val="FCD7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40" name="Google Shape;340;p14"/>
              <p:cNvSpPr/>
              <p:nvPr/>
            </p:nvSpPr>
            <p:spPr>
              <a:xfrm>
                <a:off x="7389891" y="2868425"/>
                <a:ext cx="1519200" cy="1519200"/>
              </a:xfrm>
              <a:prstGeom prst="pie">
                <a:avLst>
                  <a:gd fmla="val 13447687" name="adj1"/>
                  <a:gd fmla="val 18840531" name="adj2"/>
                </a:avLst>
              </a:prstGeom>
              <a:solidFill>
                <a:srgbClr val="FDE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41" name="Google Shape;341;p14"/>
              <p:cNvSpPr/>
              <p:nvPr/>
            </p:nvSpPr>
            <p:spPr>
              <a:xfrm>
                <a:off x="7704105" y="3179825"/>
                <a:ext cx="896400" cy="896400"/>
              </a:xfrm>
              <a:prstGeom prst="pie">
                <a:avLst>
                  <a:gd fmla="val 13447687" name="adj1"/>
                  <a:gd fmla="val 18840531" name="adj2"/>
                </a:avLst>
              </a:prstGeom>
              <a:solidFill>
                <a:srgbClr val="E7D3C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grpSp>
        <p:grpSp>
          <p:nvGrpSpPr>
            <p:cNvPr id="342" name="Google Shape;342;p14"/>
            <p:cNvGrpSpPr/>
            <p:nvPr/>
          </p:nvGrpSpPr>
          <p:grpSpPr>
            <a:xfrm rot="5400000">
              <a:off x="2874330" y="1901573"/>
              <a:ext cx="3432900" cy="3432900"/>
              <a:chOff x="4876702" y="1911606"/>
              <a:chExt cx="3432900" cy="3432900"/>
            </a:xfrm>
          </p:grpSpPr>
          <p:sp>
            <p:nvSpPr>
              <p:cNvPr id="343" name="Google Shape;343;p14"/>
              <p:cNvSpPr/>
              <p:nvPr/>
            </p:nvSpPr>
            <p:spPr>
              <a:xfrm>
                <a:off x="4876702" y="1911606"/>
                <a:ext cx="3432900" cy="3432900"/>
              </a:xfrm>
              <a:prstGeom prst="pie">
                <a:avLst>
                  <a:gd fmla="val 13447687" name="adj1"/>
                  <a:gd fmla="val 18840531" name="adj2"/>
                </a:avLst>
              </a:prstGeom>
              <a:solidFill>
                <a:srgbClr val="BDAAD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44" name="Google Shape;344;p14"/>
              <p:cNvSpPr/>
              <p:nvPr/>
            </p:nvSpPr>
            <p:spPr>
              <a:xfrm>
                <a:off x="5199921" y="2234825"/>
                <a:ext cx="2786400" cy="2786400"/>
              </a:xfrm>
              <a:prstGeom prst="pie">
                <a:avLst>
                  <a:gd fmla="val 13447687" name="adj1"/>
                  <a:gd fmla="val 18840531" name="adj2"/>
                </a:avLst>
              </a:prstGeom>
              <a:solidFill>
                <a:srgbClr val="CDBD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45" name="Google Shape;345;p14"/>
              <p:cNvSpPr/>
              <p:nvPr/>
            </p:nvSpPr>
            <p:spPr>
              <a:xfrm>
                <a:off x="5522757" y="2549825"/>
                <a:ext cx="2156400" cy="2156400"/>
              </a:xfrm>
              <a:prstGeom prst="pie">
                <a:avLst>
                  <a:gd fmla="val 13447687" name="adj1"/>
                  <a:gd fmla="val 18840531" name="adj2"/>
                </a:avLst>
              </a:prstGeom>
              <a:solidFill>
                <a:srgbClr val="DECF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46" name="Google Shape;346;p14"/>
              <p:cNvSpPr/>
              <p:nvPr/>
            </p:nvSpPr>
            <p:spPr>
              <a:xfrm>
                <a:off x="5841357" y="2868425"/>
                <a:ext cx="1519200" cy="1519200"/>
              </a:xfrm>
              <a:prstGeom prst="pie">
                <a:avLst>
                  <a:gd fmla="val 13447687" name="adj1"/>
                  <a:gd fmla="val 18840531" name="adj2"/>
                </a:avLst>
              </a:prstGeom>
              <a:solidFill>
                <a:srgbClr val="EADF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47" name="Google Shape;347;p14"/>
              <p:cNvSpPr/>
              <p:nvPr/>
            </p:nvSpPr>
            <p:spPr>
              <a:xfrm>
                <a:off x="6155571" y="3179825"/>
                <a:ext cx="896400" cy="896400"/>
              </a:xfrm>
              <a:prstGeom prst="pie">
                <a:avLst>
                  <a:gd fmla="val 13447687" name="adj1"/>
                  <a:gd fmla="val 18840531" name="adj2"/>
                </a:avLst>
              </a:prstGeom>
              <a:solidFill>
                <a:srgbClr val="D8CCC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grpSp>
        <p:grpSp>
          <p:nvGrpSpPr>
            <p:cNvPr id="348" name="Google Shape;348;p14"/>
            <p:cNvGrpSpPr/>
            <p:nvPr/>
          </p:nvGrpSpPr>
          <p:grpSpPr>
            <a:xfrm>
              <a:off x="2889644" y="1901511"/>
              <a:ext cx="3432900" cy="3432900"/>
              <a:chOff x="2875130" y="1901511"/>
              <a:chExt cx="3432900" cy="3432900"/>
            </a:xfrm>
          </p:grpSpPr>
          <p:sp>
            <p:nvSpPr>
              <p:cNvPr id="349" name="Google Shape;349;p14"/>
              <p:cNvSpPr/>
              <p:nvPr/>
            </p:nvSpPr>
            <p:spPr>
              <a:xfrm rot="10800000">
                <a:off x="2875130" y="1901511"/>
                <a:ext cx="3432900" cy="3432900"/>
              </a:xfrm>
              <a:prstGeom prst="pie">
                <a:avLst>
                  <a:gd fmla="val 13447687" name="adj1"/>
                  <a:gd fmla="val 18840531" name="adj2"/>
                </a:avLst>
              </a:prstGeom>
              <a:solidFill>
                <a:srgbClr val="94CB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50" name="Google Shape;350;p14"/>
              <p:cNvSpPr/>
              <p:nvPr/>
            </p:nvSpPr>
            <p:spPr>
              <a:xfrm rot="10800000">
                <a:off x="3198411" y="2224792"/>
                <a:ext cx="2786400" cy="2786400"/>
              </a:xfrm>
              <a:prstGeom prst="pie">
                <a:avLst>
                  <a:gd fmla="val 13447687" name="adj1"/>
                  <a:gd fmla="val 18840531" name="adj2"/>
                </a:avLst>
              </a:prstGeom>
              <a:solidFill>
                <a:srgbClr val="ADD6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51" name="Google Shape;351;p14"/>
              <p:cNvSpPr/>
              <p:nvPr/>
            </p:nvSpPr>
            <p:spPr>
              <a:xfrm rot="10800000">
                <a:off x="3505575" y="2539792"/>
                <a:ext cx="2156400" cy="2156400"/>
              </a:xfrm>
              <a:prstGeom prst="pie">
                <a:avLst>
                  <a:gd fmla="val 13447687" name="adj1"/>
                  <a:gd fmla="val 18840531" name="adj2"/>
                </a:avLst>
              </a:prstGeom>
              <a:solidFill>
                <a:srgbClr val="CAE0E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52" name="Google Shape;352;p14"/>
              <p:cNvSpPr/>
              <p:nvPr/>
            </p:nvSpPr>
            <p:spPr>
              <a:xfrm rot="10800000">
                <a:off x="3824175" y="2858392"/>
                <a:ext cx="1519200" cy="1519200"/>
              </a:xfrm>
              <a:prstGeom prst="pie">
                <a:avLst>
                  <a:gd fmla="val 13447687" name="adj1"/>
                  <a:gd fmla="val 18840531" name="adj2"/>
                </a:avLst>
              </a:prstGeom>
              <a:solidFill>
                <a:srgbClr val="DCEA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53" name="Google Shape;353;p14"/>
              <p:cNvSpPr/>
              <p:nvPr/>
            </p:nvSpPr>
            <p:spPr>
              <a:xfrm rot="10800000">
                <a:off x="4132761" y="3169792"/>
                <a:ext cx="896400" cy="896400"/>
              </a:xfrm>
              <a:prstGeom prst="pie">
                <a:avLst>
                  <a:gd fmla="val 13447687" name="adj1"/>
                  <a:gd fmla="val 18840531" name="adj2"/>
                </a:avLst>
              </a:prstGeom>
              <a:solidFill>
                <a:srgbClr val="CED2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grpSp>
        <p:grpSp>
          <p:nvGrpSpPr>
            <p:cNvPr id="354" name="Google Shape;354;p14"/>
            <p:cNvGrpSpPr/>
            <p:nvPr/>
          </p:nvGrpSpPr>
          <p:grpSpPr>
            <a:xfrm>
              <a:off x="2887212" y="1918801"/>
              <a:ext cx="3432900" cy="3432900"/>
              <a:chOff x="2879955" y="1911544"/>
              <a:chExt cx="3432900" cy="3432900"/>
            </a:xfrm>
          </p:grpSpPr>
          <p:sp>
            <p:nvSpPr>
              <p:cNvPr id="355" name="Google Shape;355;p14"/>
              <p:cNvSpPr/>
              <p:nvPr/>
            </p:nvSpPr>
            <p:spPr>
              <a:xfrm rot="-5400000">
                <a:off x="2879955" y="1911544"/>
                <a:ext cx="3432900" cy="3432900"/>
              </a:xfrm>
              <a:prstGeom prst="pie">
                <a:avLst>
                  <a:gd fmla="val 13447687" name="adj1"/>
                  <a:gd fmla="val 18840531" name="adj2"/>
                </a:avLst>
              </a:prstGeom>
              <a:solidFill>
                <a:srgbClr val="C3DFA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56" name="Google Shape;356;p14"/>
              <p:cNvSpPr/>
              <p:nvPr/>
            </p:nvSpPr>
            <p:spPr>
              <a:xfrm rot="-5400000">
                <a:off x="3203174" y="2234825"/>
                <a:ext cx="2786400" cy="2786400"/>
              </a:xfrm>
              <a:prstGeom prst="pie">
                <a:avLst>
                  <a:gd fmla="val 13447687" name="adj1"/>
                  <a:gd fmla="val 18840531" name="adj2"/>
                </a:avLst>
              </a:prstGeom>
              <a:solidFill>
                <a:srgbClr val="D0E6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57" name="Google Shape;357;p14"/>
              <p:cNvSpPr/>
              <p:nvPr/>
            </p:nvSpPr>
            <p:spPr>
              <a:xfrm rot="-5400000">
                <a:off x="3518174" y="2541989"/>
                <a:ext cx="2156400" cy="2156400"/>
              </a:xfrm>
              <a:prstGeom prst="pie">
                <a:avLst>
                  <a:gd fmla="val 13447687" name="adj1"/>
                  <a:gd fmla="val 18840531" name="adj2"/>
                </a:avLst>
              </a:prstGeom>
              <a:solidFill>
                <a:srgbClr val="E0EAC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58" name="Google Shape;358;p14"/>
              <p:cNvSpPr/>
              <p:nvPr/>
            </p:nvSpPr>
            <p:spPr>
              <a:xfrm rot="-5400000">
                <a:off x="3836774" y="2860589"/>
                <a:ext cx="1519200" cy="1519200"/>
              </a:xfrm>
              <a:prstGeom prst="pie">
                <a:avLst>
                  <a:gd fmla="val 13447687" name="adj1"/>
                  <a:gd fmla="val 18840531" name="adj2"/>
                </a:avLst>
              </a:prstGeom>
              <a:solidFill>
                <a:srgbClr val="EBEF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59" name="Google Shape;359;p14"/>
              <p:cNvSpPr/>
              <p:nvPr/>
            </p:nvSpPr>
            <p:spPr>
              <a:xfrm rot="-5400000">
                <a:off x="4148174" y="3169175"/>
                <a:ext cx="896400" cy="896400"/>
              </a:xfrm>
              <a:prstGeom prst="pie">
                <a:avLst>
                  <a:gd fmla="val 13447687" name="adj1"/>
                  <a:gd fmla="val 18840531" name="adj2"/>
                </a:avLst>
              </a:prstGeom>
              <a:solidFill>
                <a:srgbClr val="D8D7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grpSp>
      </p:grpSp>
      <p:cxnSp>
        <p:nvCxnSpPr>
          <p:cNvPr id="360" name="Google Shape;360;p14"/>
          <p:cNvCxnSpPr/>
          <p:nvPr/>
        </p:nvCxnSpPr>
        <p:spPr>
          <a:xfrm rot="10800000">
            <a:off x="8316496" y="2717298"/>
            <a:ext cx="7200" cy="1383600"/>
          </a:xfrm>
          <a:prstGeom prst="straightConnector1">
            <a:avLst/>
          </a:prstGeom>
          <a:noFill/>
          <a:ln cap="rnd" cmpd="sng" w="25400">
            <a:solidFill>
              <a:srgbClr val="ED0372"/>
            </a:solidFill>
            <a:prstDash val="solid"/>
            <a:miter lim="800000"/>
            <a:headEnd len="sm" w="sm" type="none"/>
            <a:tailEnd len="med" w="med" type="stealth"/>
          </a:ln>
        </p:spPr>
      </p:cxnSp>
      <p:cxnSp>
        <p:nvCxnSpPr>
          <p:cNvPr id="361" name="Google Shape;361;p14"/>
          <p:cNvCxnSpPr/>
          <p:nvPr/>
        </p:nvCxnSpPr>
        <p:spPr>
          <a:xfrm rot="10800000">
            <a:off x="8325245" y="4087762"/>
            <a:ext cx="7200" cy="1383600"/>
          </a:xfrm>
          <a:prstGeom prst="straightConnector1">
            <a:avLst/>
          </a:prstGeom>
          <a:noFill/>
          <a:ln cap="rnd" cmpd="sng" w="25400">
            <a:solidFill>
              <a:srgbClr val="00529E"/>
            </a:solidFill>
            <a:prstDash val="solid"/>
            <a:miter lim="800000"/>
            <a:headEnd len="med" w="med" type="stealth"/>
            <a:tailEnd len="sm" w="sm" type="none"/>
          </a:ln>
        </p:spPr>
      </p:cxnSp>
      <p:cxnSp>
        <p:nvCxnSpPr>
          <p:cNvPr id="362" name="Google Shape;362;p14"/>
          <p:cNvCxnSpPr/>
          <p:nvPr/>
        </p:nvCxnSpPr>
        <p:spPr>
          <a:xfrm rot="-5400000">
            <a:off x="7731472" y="3497141"/>
            <a:ext cx="8400" cy="1189500"/>
          </a:xfrm>
          <a:prstGeom prst="straightConnector1">
            <a:avLst/>
          </a:prstGeom>
          <a:noFill/>
          <a:ln cap="rnd" cmpd="sng" w="25400">
            <a:solidFill>
              <a:srgbClr val="04AF79"/>
            </a:solidFill>
            <a:prstDash val="solid"/>
            <a:miter lim="800000"/>
            <a:headEnd len="med" w="med" type="stealth"/>
            <a:tailEnd len="sm" w="sm" type="none"/>
          </a:ln>
        </p:spPr>
      </p:cxnSp>
      <p:cxnSp>
        <p:nvCxnSpPr>
          <p:cNvPr id="363" name="Google Shape;363;p14"/>
          <p:cNvCxnSpPr/>
          <p:nvPr/>
        </p:nvCxnSpPr>
        <p:spPr>
          <a:xfrm rot="2132261">
            <a:off x="8317738" y="2759180"/>
            <a:ext cx="7742" cy="2672963"/>
          </a:xfrm>
          <a:prstGeom prst="straightConnector1">
            <a:avLst/>
          </a:prstGeom>
          <a:noFill/>
          <a:ln cap="rnd" cmpd="sng" w="9525">
            <a:solidFill>
              <a:srgbClr val="595959"/>
            </a:solidFill>
            <a:prstDash val="solid"/>
            <a:round/>
            <a:headEnd len="med" w="med" type="stealth"/>
            <a:tailEnd len="med" w="med" type="stealth"/>
          </a:ln>
        </p:spPr>
      </p:cxnSp>
      <p:cxnSp>
        <p:nvCxnSpPr>
          <p:cNvPr id="364" name="Google Shape;364;p14"/>
          <p:cNvCxnSpPr/>
          <p:nvPr/>
        </p:nvCxnSpPr>
        <p:spPr>
          <a:xfrm rot="3806097">
            <a:off x="8319232" y="2850140"/>
            <a:ext cx="8050" cy="2479441"/>
          </a:xfrm>
          <a:prstGeom prst="straightConnector1">
            <a:avLst/>
          </a:prstGeom>
          <a:noFill/>
          <a:ln cap="rnd" cmpd="sng" w="9525">
            <a:solidFill>
              <a:srgbClr val="595959"/>
            </a:solidFill>
            <a:prstDash val="solid"/>
            <a:round/>
            <a:headEnd len="med" w="med" type="stealth"/>
            <a:tailEnd len="med" w="med" type="stealth"/>
          </a:ln>
        </p:spPr>
      </p:cxnSp>
      <p:cxnSp>
        <p:nvCxnSpPr>
          <p:cNvPr id="365" name="Google Shape;365;p14"/>
          <p:cNvCxnSpPr/>
          <p:nvPr/>
        </p:nvCxnSpPr>
        <p:spPr>
          <a:xfrm rot="-3806097">
            <a:off x="8326351" y="2855920"/>
            <a:ext cx="8050" cy="2479441"/>
          </a:xfrm>
          <a:prstGeom prst="straightConnector1">
            <a:avLst/>
          </a:prstGeom>
          <a:noFill/>
          <a:ln cap="rnd" cmpd="sng" w="9525">
            <a:solidFill>
              <a:srgbClr val="595959"/>
            </a:solidFill>
            <a:prstDash val="solid"/>
            <a:round/>
            <a:headEnd len="med" w="med" type="stealth"/>
            <a:tailEnd len="med" w="med" type="stealth"/>
          </a:ln>
        </p:spPr>
      </p:cxnSp>
      <p:cxnSp>
        <p:nvCxnSpPr>
          <p:cNvPr id="366" name="Google Shape;366;p14"/>
          <p:cNvCxnSpPr/>
          <p:nvPr/>
        </p:nvCxnSpPr>
        <p:spPr>
          <a:xfrm rot="-2132261">
            <a:off x="8328171" y="2753342"/>
            <a:ext cx="7742" cy="2672963"/>
          </a:xfrm>
          <a:prstGeom prst="straightConnector1">
            <a:avLst/>
          </a:prstGeom>
          <a:noFill/>
          <a:ln cap="rnd" cmpd="sng" w="9525">
            <a:solidFill>
              <a:srgbClr val="595959"/>
            </a:solidFill>
            <a:prstDash val="solid"/>
            <a:round/>
            <a:headEnd len="med" w="med" type="stealth"/>
            <a:tailEnd len="med" w="med" type="stealth"/>
          </a:ln>
        </p:spPr>
      </p:cxnSp>
      <p:cxnSp>
        <p:nvCxnSpPr>
          <p:cNvPr id="367" name="Google Shape;367;p14"/>
          <p:cNvCxnSpPr/>
          <p:nvPr/>
        </p:nvCxnSpPr>
        <p:spPr>
          <a:xfrm rot="-5400000">
            <a:off x="8917553" y="3492500"/>
            <a:ext cx="8400" cy="1189500"/>
          </a:xfrm>
          <a:prstGeom prst="straightConnector1">
            <a:avLst/>
          </a:prstGeom>
          <a:noFill/>
          <a:ln cap="rnd" cmpd="sng" w="25400">
            <a:solidFill>
              <a:srgbClr val="671879"/>
            </a:solidFill>
            <a:prstDash val="solid"/>
            <a:miter lim="800000"/>
            <a:headEnd len="sm" w="sm" type="none"/>
            <a:tailEnd len="med" w="med" type="stealth"/>
          </a:ln>
        </p:spPr>
      </p:cxnSp>
      <p:pic>
        <p:nvPicPr>
          <p:cNvPr id="368" name="Google Shape;368;p14"/>
          <p:cNvPicPr preferRelativeResize="0"/>
          <p:nvPr/>
        </p:nvPicPr>
        <p:blipFill rotWithShape="1">
          <a:blip r:embed="rId6">
            <a:alphaModFix/>
          </a:blip>
          <a:srcRect b="0" l="0" r="0" t="0"/>
          <a:stretch/>
        </p:blipFill>
        <p:spPr>
          <a:xfrm>
            <a:off x="8241084" y="3793671"/>
            <a:ext cx="178616" cy="585572"/>
          </a:xfrm>
          <a:prstGeom prst="rect">
            <a:avLst/>
          </a:prstGeom>
          <a:noFill/>
          <a:ln>
            <a:noFill/>
          </a:ln>
          <a:effectLst>
            <a:outerShdw blurRad="215900" kx="-1200090" rotWithShape="0" algn="bl" sy="23000">
              <a:srgbClr val="000000">
                <a:alpha val="62750"/>
              </a:srgbClr>
            </a:outerShdw>
          </a:effectLst>
        </p:spPr>
      </p:pic>
      <p:sp>
        <p:nvSpPr>
          <p:cNvPr id="369" name="Google Shape;369;p14"/>
          <p:cNvSpPr txBox="1"/>
          <p:nvPr/>
        </p:nvSpPr>
        <p:spPr>
          <a:xfrm>
            <a:off x="7546519" y="2192965"/>
            <a:ext cx="1544400" cy="3945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Skaffe en nær relasjon </a:t>
            </a:r>
            <a:endParaRPr sz="1300">
              <a:latin typeface="Century Gothic"/>
              <a:ea typeface="Century Gothic"/>
              <a:cs typeface="Century Gothic"/>
              <a:sym typeface="Century Gothic"/>
            </a:endParaRPr>
          </a:p>
          <a:p>
            <a:pPr indent="0" lvl="0" marL="0" marR="0" rtl="0" algn="l">
              <a:lnSpc>
                <a:spcPct val="120000"/>
              </a:lnSpc>
              <a:spcBef>
                <a:spcPts val="0"/>
              </a:spcBef>
              <a:spcAft>
                <a:spcPts val="0"/>
              </a:spcAft>
              <a:buClr>
                <a:srgbClr val="404040"/>
              </a:buClr>
              <a:buSzPts val="1300"/>
              <a:buFont typeface="Merriweather Sans"/>
              <a:buNone/>
            </a:pPr>
            <a:r>
              <a:t/>
            </a:r>
            <a:endParaRPr sz="1300">
              <a:solidFill>
                <a:srgbClr val="000000"/>
              </a:solidFill>
              <a:latin typeface="Century Gothic"/>
              <a:ea typeface="Century Gothic"/>
              <a:cs typeface="Century Gothic"/>
              <a:sym typeface="Century Gothic"/>
            </a:endParaRPr>
          </a:p>
        </p:txBody>
      </p:sp>
      <p:sp>
        <p:nvSpPr>
          <p:cNvPr id="370" name="Google Shape;370;p14"/>
          <p:cNvSpPr txBox="1"/>
          <p:nvPr/>
        </p:nvSpPr>
        <p:spPr>
          <a:xfrm>
            <a:off x="8757286" y="2469995"/>
            <a:ext cx="1724400" cy="5601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Skape samhold</a:t>
            </a:r>
            <a:endParaRPr sz="1300">
              <a:latin typeface="Century Gothic"/>
              <a:ea typeface="Century Gothic"/>
              <a:cs typeface="Century Gothic"/>
              <a:sym typeface="Century Gothic"/>
            </a:endParaRPr>
          </a:p>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i familien</a:t>
            </a:r>
            <a:endParaRPr sz="1300">
              <a:latin typeface="Century Gothic"/>
              <a:ea typeface="Century Gothic"/>
              <a:cs typeface="Century Gothic"/>
              <a:sym typeface="Century Gothic"/>
            </a:endParaRPr>
          </a:p>
          <a:p>
            <a:pPr indent="0" lvl="0" marL="0" marR="0" rtl="0" algn="ctr">
              <a:lnSpc>
                <a:spcPct val="120000"/>
              </a:lnSpc>
              <a:spcBef>
                <a:spcPts val="0"/>
              </a:spcBef>
              <a:spcAft>
                <a:spcPts val="0"/>
              </a:spcAft>
              <a:buClr>
                <a:srgbClr val="000000"/>
              </a:buClr>
              <a:buSzPts val="1100"/>
              <a:buFont typeface="Arial"/>
              <a:buNone/>
            </a:pPr>
            <a:r>
              <a:t/>
            </a:r>
            <a:endParaRPr sz="1300">
              <a:latin typeface="Century Gothic"/>
              <a:ea typeface="Century Gothic"/>
              <a:cs typeface="Century Gothic"/>
              <a:sym typeface="Century Gothic"/>
            </a:endParaRPr>
          </a:p>
          <a:p>
            <a:pPr indent="0" lvl="0" marL="0" marR="0" rtl="0" algn="ctr">
              <a:lnSpc>
                <a:spcPct val="120000"/>
              </a:lnSpc>
              <a:spcBef>
                <a:spcPts val="0"/>
              </a:spcBef>
              <a:spcAft>
                <a:spcPts val="0"/>
              </a:spcAft>
              <a:buClr>
                <a:srgbClr val="000000"/>
              </a:buClr>
              <a:buSzPts val="1300"/>
              <a:buFont typeface="Merriweather Sans"/>
              <a:buNone/>
            </a:pPr>
            <a:r>
              <a:t/>
            </a:r>
            <a:endParaRPr sz="1300">
              <a:latin typeface="Century Gothic"/>
              <a:ea typeface="Century Gothic"/>
              <a:cs typeface="Century Gothic"/>
              <a:sym typeface="Century Gothic"/>
            </a:endParaRPr>
          </a:p>
        </p:txBody>
      </p:sp>
      <p:sp>
        <p:nvSpPr>
          <p:cNvPr id="371" name="Google Shape;371;p14"/>
          <p:cNvSpPr txBox="1"/>
          <p:nvPr/>
        </p:nvSpPr>
        <p:spPr>
          <a:xfrm>
            <a:off x="9439983" y="3080177"/>
            <a:ext cx="963600" cy="3939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Hele tiden lære mer</a:t>
            </a:r>
            <a:endParaRPr sz="1300">
              <a:latin typeface="Century Gothic"/>
              <a:ea typeface="Century Gothic"/>
              <a:cs typeface="Century Gothic"/>
              <a:sym typeface="Century Gothic"/>
            </a:endParaRPr>
          </a:p>
        </p:txBody>
      </p:sp>
      <p:sp>
        <p:nvSpPr>
          <p:cNvPr id="372" name="Google Shape;372;p14"/>
          <p:cNvSpPr txBox="1"/>
          <p:nvPr/>
        </p:nvSpPr>
        <p:spPr>
          <a:xfrm>
            <a:off x="9810955" y="4243821"/>
            <a:ext cx="1554600" cy="2286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Bidra til noe viktig</a:t>
            </a:r>
            <a:endParaRPr sz="1300">
              <a:latin typeface="Century Gothic"/>
              <a:ea typeface="Century Gothic"/>
              <a:cs typeface="Century Gothic"/>
              <a:sym typeface="Century Gothic"/>
            </a:endParaRPr>
          </a:p>
          <a:p>
            <a:pPr indent="0" lvl="0" marL="0" marR="0" rtl="0" algn="ctr">
              <a:lnSpc>
                <a:spcPct val="120000"/>
              </a:lnSpc>
              <a:spcBef>
                <a:spcPts val="0"/>
              </a:spcBef>
              <a:spcAft>
                <a:spcPts val="0"/>
              </a:spcAft>
              <a:buClr>
                <a:srgbClr val="000000"/>
              </a:buClr>
              <a:buSzPts val="1100"/>
              <a:buFont typeface="Arial"/>
              <a:buNone/>
            </a:pPr>
            <a:r>
              <a:t/>
            </a:r>
            <a:endParaRPr sz="1300">
              <a:latin typeface="Century Gothic"/>
              <a:ea typeface="Century Gothic"/>
              <a:cs typeface="Century Gothic"/>
              <a:sym typeface="Century Gothic"/>
            </a:endParaRPr>
          </a:p>
          <a:p>
            <a:pPr indent="0" lvl="0" marL="0" marR="0" rtl="0" algn="ctr">
              <a:lnSpc>
                <a:spcPct val="120000"/>
              </a:lnSpc>
              <a:spcBef>
                <a:spcPts val="0"/>
              </a:spcBef>
              <a:spcAft>
                <a:spcPts val="0"/>
              </a:spcAft>
              <a:buClr>
                <a:srgbClr val="000000"/>
              </a:buClr>
              <a:buSzPts val="1300"/>
              <a:buFont typeface="Merriweather Sans"/>
              <a:buNone/>
            </a:pPr>
            <a:r>
              <a:t/>
            </a:r>
            <a:endParaRPr sz="1300">
              <a:latin typeface="Century Gothic"/>
              <a:ea typeface="Century Gothic"/>
              <a:cs typeface="Century Gothic"/>
              <a:sym typeface="Century Gothic"/>
            </a:endParaRPr>
          </a:p>
        </p:txBody>
      </p:sp>
      <p:sp>
        <p:nvSpPr>
          <p:cNvPr id="373" name="Google Shape;373;p14"/>
          <p:cNvSpPr txBox="1"/>
          <p:nvPr/>
        </p:nvSpPr>
        <p:spPr>
          <a:xfrm>
            <a:off x="9379423" y="4722000"/>
            <a:ext cx="1438500" cy="3939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Sørge for å trives på jobben</a:t>
            </a:r>
            <a:endParaRPr sz="1300">
              <a:latin typeface="Century Gothic"/>
              <a:ea typeface="Century Gothic"/>
              <a:cs typeface="Century Gothic"/>
              <a:sym typeface="Century Gothic"/>
            </a:endParaRPr>
          </a:p>
        </p:txBody>
      </p:sp>
      <p:sp>
        <p:nvSpPr>
          <p:cNvPr id="374" name="Google Shape;374;p14"/>
          <p:cNvSpPr txBox="1"/>
          <p:nvPr/>
        </p:nvSpPr>
        <p:spPr>
          <a:xfrm>
            <a:off x="8985638" y="5317511"/>
            <a:ext cx="1438500" cy="3939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Regelmessig trening</a:t>
            </a:r>
            <a:endParaRPr sz="1300">
              <a:latin typeface="Century Gothic"/>
              <a:ea typeface="Century Gothic"/>
              <a:cs typeface="Century Gothic"/>
              <a:sym typeface="Century Gothic"/>
            </a:endParaRPr>
          </a:p>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Sunn og variert mat</a:t>
            </a:r>
            <a:endParaRPr sz="1300">
              <a:latin typeface="Century Gothic"/>
              <a:ea typeface="Century Gothic"/>
              <a:cs typeface="Century Gothic"/>
              <a:sym typeface="Century Gothic"/>
            </a:endParaRPr>
          </a:p>
        </p:txBody>
      </p:sp>
      <p:sp>
        <p:nvSpPr>
          <p:cNvPr id="375" name="Google Shape;375;p14"/>
          <p:cNvSpPr txBox="1"/>
          <p:nvPr/>
        </p:nvSpPr>
        <p:spPr>
          <a:xfrm>
            <a:off x="7573194" y="6053826"/>
            <a:ext cx="1538400" cy="2286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Nok søvn</a:t>
            </a:r>
            <a:endParaRPr sz="1300">
              <a:latin typeface="Century Gothic"/>
              <a:ea typeface="Century Gothic"/>
              <a:cs typeface="Century Gothic"/>
              <a:sym typeface="Century Gothic"/>
            </a:endParaRPr>
          </a:p>
        </p:txBody>
      </p:sp>
      <p:sp>
        <p:nvSpPr>
          <p:cNvPr id="376" name="Google Shape;376;p14"/>
          <p:cNvSpPr txBox="1"/>
          <p:nvPr/>
        </p:nvSpPr>
        <p:spPr>
          <a:xfrm>
            <a:off x="6506555" y="5354162"/>
            <a:ext cx="1263000" cy="2286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Regelmessig sex</a:t>
            </a:r>
            <a:endParaRPr sz="1300">
              <a:latin typeface="Century Gothic"/>
              <a:ea typeface="Century Gothic"/>
              <a:cs typeface="Century Gothic"/>
              <a:sym typeface="Century Gothic"/>
            </a:endParaRPr>
          </a:p>
        </p:txBody>
      </p:sp>
      <p:sp>
        <p:nvSpPr>
          <p:cNvPr id="377" name="Google Shape;377;p14"/>
          <p:cNvSpPr txBox="1"/>
          <p:nvPr/>
        </p:nvSpPr>
        <p:spPr>
          <a:xfrm>
            <a:off x="5963291" y="4777403"/>
            <a:ext cx="1491900" cy="2286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Et hjem å trives i</a:t>
            </a:r>
            <a:endParaRPr sz="1300">
              <a:latin typeface="Century Gothic"/>
              <a:ea typeface="Century Gothic"/>
              <a:cs typeface="Century Gothic"/>
              <a:sym typeface="Century Gothic"/>
            </a:endParaRPr>
          </a:p>
        </p:txBody>
      </p:sp>
      <p:sp>
        <p:nvSpPr>
          <p:cNvPr id="378" name="Google Shape;378;p14"/>
          <p:cNvSpPr txBox="1"/>
          <p:nvPr/>
        </p:nvSpPr>
        <p:spPr>
          <a:xfrm>
            <a:off x="5345943" y="4268553"/>
            <a:ext cx="1521300" cy="2286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Leve fullt ut, f.eks bade</a:t>
            </a:r>
            <a:endParaRPr sz="1300">
              <a:latin typeface="Century Gothic"/>
              <a:ea typeface="Century Gothic"/>
              <a:cs typeface="Century Gothic"/>
              <a:sym typeface="Century Gothic"/>
            </a:endParaRPr>
          </a:p>
        </p:txBody>
      </p:sp>
      <p:sp>
        <p:nvSpPr>
          <p:cNvPr id="379" name="Google Shape;379;p14"/>
          <p:cNvSpPr txBox="1"/>
          <p:nvPr/>
        </p:nvSpPr>
        <p:spPr>
          <a:xfrm>
            <a:off x="6152381" y="3238323"/>
            <a:ext cx="1071600" cy="2283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Være i naturen</a:t>
            </a:r>
            <a:endParaRPr sz="1300">
              <a:latin typeface="Century Gothic"/>
              <a:ea typeface="Century Gothic"/>
              <a:cs typeface="Century Gothic"/>
              <a:sym typeface="Century Gothic"/>
            </a:endParaRPr>
          </a:p>
        </p:txBody>
      </p:sp>
      <p:sp>
        <p:nvSpPr>
          <p:cNvPr id="380" name="Google Shape;380;p14"/>
          <p:cNvSpPr txBox="1"/>
          <p:nvPr/>
        </p:nvSpPr>
        <p:spPr>
          <a:xfrm>
            <a:off x="6362735" y="2549440"/>
            <a:ext cx="1438500" cy="3939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100"/>
              <a:buFont typeface="Arial"/>
              <a:buNone/>
            </a:pPr>
            <a:r>
              <a:rPr lang="sv-SE" sz="1300">
                <a:latin typeface="Century Gothic"/>
                <a:ea typeface="Century Gothic"/>
                <a:cs typeface="Century Gothic"/>
                <a:sym typeface="Century Gothic"/>
              </a:rPr>
              <a:t>Ha det moro sammen med venner</a:t>
            </a:r>
            <a:endParaRPr sz="1300">
              <a:latin typeface="Century Gothic"/>
              <a:ea typeface="Century Gothic"/>
              <a:cs typeface="Century Gothic"/>
              <a:sym typeface="Century Gothic"/>
            </a:endParaRPr>
          </a:p>
        </p:txBody>
      </p:sp>
      <p:sp>
        <p:nvSpPr>
          <p:cNvPr id="381" name="Google Shape;381;p14"/>
          <p:cNvSpPr/>
          <p:nvPr/>
        </p:nvSpPr>
        <p:spPr>
          <a:xfrm>
            <a:off x="7546519" y="1880910"/>
            <a:ext cx="1544400" cy="243300"/>
          </a:xfrm>
          <a:prstGeom prst="roundRect">
            <a:avLst>
              <a:gd fmla="val 16667" name="adj"/>
            </a:avLst>
          </a:prstGeom>
          <a:solidFill>
            <a:srgbClr val="ED0D7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rgbClr val="FFFFFF"/>
                </a:solidFill>
                <a:latin typeface="Century Gothic"/>
                <a:ea typeface="Century Gothic"/>
                <a:cs typeface="Century Gothic"/>
                <a:sym typeface="Century Gothic"/>
              </a:rPr>
              <a:t>RELASJONER</a:t>
            </a:r>
            <a:endParaRPr/>
          </a:p>
        </p:txBody>
      </p:sp>
      <p:sp>
        <p:nvSpPr>
          <p:cNvPr id="382" name="Google Shape;382;p14"/>
          <p:cNvSpPr/>
          <p:nvPr/>
        </p:nvSpPr>
        <p:spPr>
          <a:xfrm>
            <a:off x="5322430" y="3971620"/>
            <a:ext cx="1544700" cy="244200"/>
          </a:xfrm>
          <a:prstGeom prst="roundRect">
            <a:avLst>
              <a:gd fmla="val 16667" name="adj"/>
            </a:avLst>
          </a:prstGeom>
          <a:solidFill>
            <a:srgbClr val="0AB1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rgbClr val="FFFFFF"/>
                </a:solidFill>
                <a:latin typeface="Century Gothic"/>
                <a:ea typeface="Century Gothic"/>
                <a:cs typeface="Century Gothic"/>
                <a:sym typeface="Century Gothic"/>
              </a:rPr>
              <a:t>FRITID</a:t>
            </a:r>
            <a:endParaRPr/>
          </a:p>
        </p:txBody>
      </p:sp>
      <p:sp>
        <p:nvSpPr>
          <p:cNvPr id="383" name="Google Shape;383;p14"/>
          <p:cNvSpPr/>
          <p:nvPr/>
        </p:nvSpPr>
        <p:spPr>
          <a:xfrm>
            <a:off x="9787097" y="3964810"/>
            <a:ext cx="1545000" cy="243300"/>
          </a:xfrm>
          <a:prstGeom prst="roundRect">
            <a:avLst>
              <a:gd fmla="val 16667" name="adj"/>
            </a:avLst>
          </a:prstGeom>
          <a:solidFill>
            <a:srgbClr val="6B1E7C"/>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100"/>
              <a:buFont typeface="Arial"/>
              <a:buNone/>
            </a:pPr>
            <a:r>
              <a:rPr b="1" lang="sv-SE" sz="1600">
                <a:solidFill>
                  <a:srgbClr val="FFFFFF"/>
                </a:solidFill>
                <a:latin typeface="Century Gothic"/>
                <a:ea typeface="Century Gothic"/>
                <a:cs typeface="Century Gothic"/>
                <a:sym typeface="Century Gothic"/>
              </a:rPr>
              <a:t>ARBEID/UTDANNING</a:t>
            </a:r>
            <a:endParaRPr b="1" sz="1600">
              <a:solidFill>
                <a:srgbClr val="FFFFFF"/>
              </a:solidFill>
              <a:latin typeface="Century Gothic"/>
              <a:ea typeface="Century Gothic"/>
              <a:cs typeface="Century Gothic"/>
              <a:sym typeface="Century Gothic"/>
            </a:endParaRPr>
          </a:p>
          <a:p>
            <a:pPr indent="0" lvl="0" marL="0" marR="0" rtl="0" algn="ctr">
              <a:spcBef>
                <a:spcPts val="0"/>
              </a:spcBef>
              <a:spcAft>
                <a:spcPts val="0"/>
              </a:spcAft>
              <a:buClr>
                <a:srgbClr val="000000"/>
              </a:buClr>
              <a:buSzPts val="1100"/>
              <a:buFont typeface="Arial"/>
              <a:buNone/>
            </a:pPr>
            <a:r>
              <a:t/>
            </a:r>
            <a:endParaRPr b="1" sz="1600">
              <a:solidFill>
                <a:srgbClr val="FFFFFF"/>
              </a:solidFill>
              <a:latin typeface="Century Gothic"/>
              <a:ea typeface="Century Gothic"/>
              <a:cs typeface="Century Gothic"/>
              <a:sym typeface="Century Gothic"/>
            </a:endParaRPr>
          </a:p>
          <a:p>
            <a:pPr indent="0" lvl="0" marL="0" marR="0" rtl="0" algn="ctr">
              <a:spcBef>
                <a:spcPts val="0"/>
              </a:spcBef>
              <a:spcAft>
                <a:spcPts val="0"/>
              </a:spcAft>
              <a:buClr>
                <a:srgbClr val="000000"/>
              </a:buClr>
              <a:buSzPts val="1100"/>
              <a:buFont typeface="Arial"/>
              <a:buNone/>
            </a:pPr>
            <a:r>
              <a:rPr b="1" lang="sv-SE" sz="1600">
                <a:solidFill>
                  <a:srgbClr val="FFFFFF"/>
                </a:solidFill>
                <a:latin typeface="Century Gothic"/>
                <a:ea typeface="Century Gothic"/>
                <a:cs typeface="Century Gothic"/>
                <a:sym typeface="Century Gothic"/>
              </a:rPr>
              <a:t>ARBEID/UTDANNING</a:t>
            </a:r>
            <a:endParaRPr b="1" sz="1600">
              <a:solidFill>
                <a:srgbClr val="FFFFFF"/>
              </a:solidFill>
              <a:latin typeface="Century Gothic"/>
              <a:ea typeface="Century Gothic"/>
              <a:cs typeface="Century Gothic"/>
              <a:sym typeface="Century Gothic"/>
            </a:endParaRPr>
          </a:p>
          <a:p>
            <a:pPr indent="0" lvl="0" marL="0" marR="0" rtl="0" algn="ctr">
              <a:spcBef>
                <a:spcPts val="0"/>
              </a:spcBef>
              <a:spcAft>
                <a:spcPts val="0"/>
              </a:spcAft>
              <a:buClr>
                <a:srgbClr val="000000"/>
              </a:buClr>
              <a:buSzPts val="1100"/>
              <a:buFont typeface="Arial"/>
              <a:buNone/>
            </a:pPr>
            <a:r>
              <a:t/>
            </a:r>
            <a:endParaRPr b="1" sz="1600">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t/>
            </a:r>
            <a:endParaRPr b="1" sz="1600">
              <a:solidFill>
                <a:srgbClr val="FFFFFF"/>
              </a:solidFill>
              <a:latin typeface="Century Gothic"/>
              <a:ea typeface="Century Gothic"/>
              <a:cs typeface="Century Gothic"/>
              <a:sym typeface="Century Gothic"/>
            </a:endParaRPr>
          </a:p>
        </p:txBody>
      </p:sp>
      <p:sp>
        <p:nvSpPr>
          <p:cNvPr id="384" name="Google Shape;384;p14"/>
          <p:cNvSpPr/>
          <p:nvPr/>
        </p:nvSpPr>
        <p:spPr>
          <a:xfrm>
            <a:off x="7567011" y="5737150"/>
            <a:ext cx="1544400" cy="243300"/>
          </a:xfrm>
          <a:prstGeom prst="roundRect">
            <a:avLst>
              <a:gd fmla="val 16667" name="adj"/>
            </a:avLst>
          </a:prstGeom>
          <a:solidFill>
            <a:srgbClr val="0359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rgbClr val="FFFFFF"/>
                </a:solidFill>
                <a:latin typeface="Century Gothic"/>
                <a:ea typeface="Century Gothic"/>
                <a:cs typeface="Century Gothic"/>
                <a:sym typeface="Century Gothic"/>
              </a:rPr>
              <a:t>HELSE</a:t>
            </a:r>
            <a:endParaRPr/>
          </a:p>
        </p:txBody>
      </p:sp>
      <p:cxnSp>
        <p:nvCxnSpPr>
          <p:cNvPr id="385" name="Google Shape;385;p14"/>
          <p:cNvCxnSpPr/>
          <p:nvPr/>
        </p:nvCxnSpPr>
        <p:spPr>
          <a:xfrm>
            <a:off x="8567584" y="3872161"/>
            <a:ext cx="43200" cy="78600"/>
          </a:xfrm>
          <a:prstGeom prst="straightConnector1">
            <a:avLst/>
          </a:prstGeom>
          <a:noFill/>
          <a:ln cap="rnd" cmpd="sng" w="19050">
            <a:solidFill>
              <a:srgbClr val="595959"/>
            </a:solidFill>
            <a:prstDash val="solid"/>
            <a:miter lim="800000"/>
            <a:headEnd len="sm" w="sm" type="none"/>
            <a:tailEnd len="sm" w="sm" type="none"/>
          </a:ln>
        </p:spPr>
      </p:cxnSp>
      <p:cxnSp>
        <p:nvCxnSpPr>
          <p:cNvPr id="386" name="Google Shape;386;p14"/>
          <p:cNvCxnSpPr/>
          <p:nvPr/>
        </p:nvCxnSpPr>
        <p:spPr>
          <a:xfrm>
            <a:off x="8942344" y="3613151"/>
            <a:ext cx="43200" cy="78600"/>
          </a:xfrm>
          <a:prstGeom prst="straightConnector1">
            <a:avLst/>
          </a:prstGeom>
          <a:noFill/>
          <a:ln cap="rnd" cmpd="sng" w="19050">
            <a:solidFill>
              <a:srgbClr val="595959"/>
            </a:solidFill>
            <a:prstDash val="solid"/>
            <a:miter lim="800000"/>
            <a:headEnd len="sm" w="sm" type="none"/>
            <a:tailEnd len="sm" w="sm" type="none"/>
          </a:ln>
        </p:spPr>
      </p:cxnSp>
      <p:cxnSp>
        <p:nvCxnSpPr>
          <p:cNvPr id="387" name="Google Shape;387;p14"/>
          <p:cNvCxnSpPr/>
          <p:nvPr/>
        </p:nvCxnSpPr>
        <p:spPr>
          <a:xfrm>
            <a:off x="9325930" y="3341676"/>
            <a:ext cx="52200" cy="103500"/>
          </a:xfrm>
          <a:prstGeom prst="straightConnector1">
            <a:avLst/>
          </a:prstGeom>
          <a:noFill/>
          <a:ln cap="rnd" cmpd="sng" w="19050">
            <a:solidFill>
              <a:srgbClr val="595959"/>
            </a:solidFill>
            <a:prstDash val="solid"/>
            <a:miter lim="800000"/>
            <a:headEnd len="sm" w="sm" type="none"/>
            <a:tailEnd len="sm" w="sm" type="none"/>
          </a:ln>
        </p:spPr>
      </p:cxnSp>
      <p:sp>
        <p:nvSpPr>
          <p:cNvPr id="388" name="Google Shape;388;p14"/>
          <p:cNvSpPr/>
          <p:nvPr/>
        </p:nvSpPr>
        <p:spPr>
          <a:xfrm>
            <a:off x="8551221" y="3904337"/>
            <a:ext cx="146100" cy="198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sv-SE" sz="1000">
                <a:solidFill>
                  <a:srgbClr val="595959"/>
                </a:solidFill>
                <a:latin typeface="Century Gothic"/>
                <a:ea typeface="Century Gothic"/>
                <a:cs typeface="Century Gothic"/>
                <a:sym typeface="Century Gothic"/>
              </a:rPr>
              <a:t>0</a:t>
            </a:r>
            <a:endParaRPr b="1" i="1" sz="1000">
              <a:solidFill>
                <a:srgbClr val="595959"/>
              </a:solidFill>
              <a:latin typeface="Calibri"/>
              <a:ea typeface="Calibri"/>
              <a:cs typeface="Calibri"/>
              <a:sym typeface="Calibri"/>
            </a:endParaRPr>
          </a:p>
        </p:txBody>
      </p:sp>
      <p:sp>
        <p:nvSpPr>
          <p:cNvPr id="389" name="Google Shape;389;p14"/>
          <p:cNvSpPr/>
          <p:nvPr/>
        </p:nvSpPr>
        <p:spPr>
          <a:xfrm>
            <a:off x="8925167" y="3654214"/>
            <a:ext cx="146100" cy="198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sv-SE" sz="1000">
                <a:solidFill>
                  <a:srgbClr val="595959"/>
                </a:solidFill>
                <a:latin typeface="Century Gothic"/>
                <a:ea typeface="Century Gothic"/>
                <a:cs typeface="Century Gothic"/>
                <a:sym typeface="Century Gothic"/>
              </a:rPr>
              <a:t>5</a:t>
            </a:r>
            <a:endParaRPr b="1" i="1" sz="1000">
              <a:solidFill>
                <a:srgbClr val="595959"/>
              </a:solidFill>
              <a:latin typeface="Calibri"/>
              <a:ea typeface="Calibri"/>
              <a:cs typeface="Calibri"/>
              <a:sym typeface="Calibri"/>
            </a:endParaRPr>
          </a:p>
        </p:txBody>
      </p:sp>
      <p:sp>
        <p:nvSpPr>
          <p:cNvPr id="390" name="Google Shape;390;p14"/>
          <p:cNvSpPr/>
          <p:nvPr/>
        </p:nvSpPr>
        <p:spPr>
          <a:xfrm>
            <a:off x="9227753" y="3436231"/>
            <a:ext cx="223800" cy="198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sv-SE" sz="1000">
                <a:solidFill>
                  <a:srgbClr val="595959"/>
                </a:solidFill>
                <a:latin typeface="Century Gothic"/>
                <a:ea typeface="Century Gothic"/>
                <a:cs typeface="Century Gothic"/>
                <a:sym typeface="Century Gothic"/>
              </a:rPr>
              <a:t>10</a:t>
            </a:r>
            <a:endParaRPr b="1" i="1" sz="1000">
              <a:solidFill>
                <a:srgbClr val="595959"/>
              </a:solidFill>
              <a:latin typeface="Calibri"/>
              <a:ea typeface="Calibri"/>
              <a:cs typeface="Calibri"/>
              <a:sym typeface="Calibri"/>
            </a:endParaRPr>
          </a:p>
        </p:txBody>
      </p:sp>
      <p:sp>
        <p:nvSpPr>
          <p:cNvPr id="391" name="Google Shape;391;p14"/>
          <p:cNvSpPr/>
          <p:nvPr/>
        </p:nvSpPr>
        <p:spPr>
          <a:xfrm>
            <a:off x="8744128" y="3756022"/>
            <a:ext cx="50100" cy="582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92" name="Google Shape;392;p14"/>
          <p:cNvSpPr/>
          <p:nvPr/>
        </p:nvSpPr>
        <p:spPr>
          <a:xfrm>
            <a:off x="8496554" y="3663639"/>
            <a:ext cx="50100" cy="582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93" name="Google Shape;393;p14"/>
          <p:cNvSpPr/>
          <p:nvPr/>
        </p:nvSpPr>
        <p:spPr>
          <a:xfrm>
            <a:off x="8296564" y="3623323"/>
            <a:ext cx="50100" cy="582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94" name="Google Shape;394;p14"/>
          <p:cNvSpPr/>
          <p:nvPr/>
        </p:nvSpPr>
        <p:spPr>
          <a:xfrm>
            <a:off x="8120107" y="3682331"/>
            <a:ext cx="50100" cy="582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95" name="Google Shape;395;p14"/>
          <p:cNvSpPr/>
          <p:nvPr/>
        </p:nvSpPr>
        <p:spPr>
          <a:xfrm>
            <a:off x="7926475" y="3810394"/>
            <a:ext cx="50100" cy="582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96" name="Google Shape;396;p14"/>
          <p:cNvSpPr/>
          <p:nvPr/>
        </p:nvSpPr>
        <p:spPr>
          <a:xfrm>
            <a:off x="7770832" y="4057377"/>
            <a:ext cx="50100" cy="582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97" name="Google Shape;397;p14"/>
          <p:cNvSpPr/>
          <p:nvPr/>
        </p:nvSpPr>
        <p:spPr>
          <a:xfrm>
            <a:off x="7840670" y="4363881"/>
            <a:ext cx="50100" cy="582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98" name="Google Shape;398;p14"/>
          <p:cNvSpPr/>
          <p:nvPr/>
        </p:nvSpPr>
        <p:spPr>
          <a:xfrm>
            <a:off x="8078753" y="4515287"/>
            <a:ext cx="50100" cy="582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399" name="Google Shape;399;p14"/>
          <p:cNvSpPr/>
          <p:nvPr/>
        </p:nvSpPr>
        <p:spPr>
          <a:xfrm>
            <a:off x="8301006" y="4533149"/>
            <a:ext cx="50100" cy="582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400" name="Google Shape;400;p14"/>
          <p:cNvSpPr/>
          <p:nvPr/>
        </p:nvSpPr>
        <p:spPr>
          <a:xfrm>
            <a:off x="8462860" y="4378653"/>
            <a:ext cx="50100" cy="582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401" name="Google Shape;401;p14"/>
          <p:cNvSpPr/>
          <p:nvPr/>
        </p:nvSpPr>
        <p:spPr>
          <a:xfrm>
            <a:off x="8761257" y="4363881"/>
            <a:ext cx="50100" cy="582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402" name="Google Shape;402;p14"/>
          <p:cNvSpPr/>
          <p:nvPr/>
        </p:nvSpPr>
        <p:spPr>
          <a:xfrm>
            <a:off x="9488204" y="4057377"/>
            <a:ext cx="50100" cy="58200"/>
          </a:xfrm>
          <a:prstGeom prst="ellipse">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403" name="Google Shape;403;p14"/>
          <p:cNvSpPr/>
          <p:nvPr/>
        </p:nvSpPr>
        <p:spPr>
          <a:xfrm>
            <a:off x="7785649" y="3663164"/>
            <a:ext cx="1751251" cy="909314"/>
          </a:xfrm>
          <a:custGeom>
            <a:rect b="b" l="l" r="r" t="t"/>
            <a:pathLst>
              <a:path extrusionOk="0" h="1126085" w="2519786">
                <a:moveTo>
                  <a:pt x="243649" y="224693"/>
                </a:moveTo>
                <a:cubicBezTo>
                  <a:pt x="270389" y="45020"/>
                  <a:pt x="435950" y="157221"/>
                  <a:pt x="511813" y="58742"/>
                </a:cubicBezTo>
                <a:cubicBezTo>
                  <a:pt x="745539" y="-20313"/>
                  <a:pt x="763604" y="-10067"/>
                  <a:pt x="1057730" y="33739"/>
                </a:cubicBezTo>
                <a:cubicBezTo>
                  <a:pt x="1223874" y="89668"/>
                  <a:pt x="1201860" y="83729"/>
                  <a:pt x="1413084" y="159945"/>
                </a:cubicBezTo>
                <a:cubicBezTo>
                  <a:pt x="1755220" y="296609"/>
                  <a:pt x="2297010" y="260195"/>
                  <a:pt x="2519786" y="519515"/>
                </a:cubicBezTo>
                <a:cubicBezTo>
                  <a:pt x="2435622" y="714874"/>
                  <a:pt x="1800006" y="742921"/>
                  <a:pt x="1451025" y="902285"/>
                </a:cubicBezTo>
                <a:cubicBezTo>
                  <a:pt x="1194742" y="977710"/>
                  <a:pt x="1177388" y="895870"/>
                  <a:pt x="1018827" y="914908"/>
                </a:cubicBezTo>
                <a:cubicBezTo>
                  <a:pt x="896515" y="980115"/>
                  <a:pt x="935001" y="1122672"/>
                  <a:pt x="767155" y="1125648"/>
                </a:cubicBezTo>
                <a:cubicBezTo>
                  <a:pt x="540670" y="1099144"/>
                  <a:pt x="652684" y="1162188"/>
                  <a:pt x="458235" y="1089930"/>
                </a:cubicBezTo>
                <a:cubicBezTo>
                  <a:pt x="331980" y="1016551"/>
                  <a:pt x="175377" y="1164773"/>
                  <a:pt x="110026" y="904193"/>
                </a:cubicBezTo>
                <a:cubicBezTo>
                  <a:pt x="123708" y="675075"/>
                  <a:pt x="-60396" y="691426"/>
                  <a:pt x="20729" y="532700"/>
                </a:cubicBezTo>
                <a:cubicBezTo>
                  <a:pt x="140057" y="354450"/>
                  <a:pt x="186679" y="364111"/>
                  <a:pt x="243649" y="224693"/>
                </a:cubicBezTo>
                <a:close/>
              </a:path>
            </a:pathLst>
          </a:custGeom>
          <a:noFill/>
          <a:ln cap="rnd" cmpd="sng" w="25400">
            <a:solidFill>
              <a:srgbClr val="BF9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404" name="Google Shape;404;p14"/>
          <p:cNvSpPr txBox="1"/>
          <p:nvPr/>
        </p:nvSpPr>
        <p:spPr>
          <a:xfrm>
            <a:off x="4201809" y="1842718"/>
            <a:ext cx="2629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8" name="Shape 408"/>
        <p:cNvGrpSpPr/>
        <p:nvPr/>
      </p:nvGrpSpPr>
      <p:grpSpPr>
        <a:xfrm>
          <a:off x="0" y="0"/>
          <a:ext cx="0" cy="0"/>
          <a:chOff x="0" y="0"/>
          <a:chExt cx="0" cy="0"/>
        </a:xfrm>
      </p:grpSpPr>
      <p:pic>
        <p:nvPicPr>
          <p:cNvPr id="409" name="Google Shape;409;p15"/>
          <p:cNvPicPr preferRelativeResize="0"/>
          <p:nvPr/>
        </p:nvPicPr>
        <p:blipFill rotWithShape="1">
          <a:blip r:embed="rId3">
            <a:alphaModFix/>
          </a:blip>
          <a:srcRect b="0" l="0" r="0" t="0"/>
          <a:stretch/>
        </p:blipFill>
        <p:spPr>
          <a:xfrm>
            <a:off x="0" y="0"/>
            <a:ext cx="12191999" cy="6858000"/>
          </a:xfrm>
          <a:prstGeom prst="rect">
            <a:avLst/>
          </a:prstGeom>
          <a:blipFill rotWithShape="1">
            <a:blip r:embed="rId4">
              <a:alphaModFix/>
            </a:blip>
            <a:stretch>
              <a:fillRect b="0" l="0" r="0" t="0"/>
            </a:stretch>
          </a:blipFill>
          <a:ln>
            <a:noFill/>
          </a:ln>
        </p:spPr>
      </p:pic>
      <p:sp>
        <p:nvSpPr>
          <p:cNvPr id="410" name="Google Shape;410;p15"/>
          <p:cNvSpPr txBox="1"/>
          <p:nvPr/>
        </p:nvSpPr>
        <p:spPr>
          <a:xfrm>
            <a:off x="2994117" y="582784"/>
            <a:ext cx="6203700" cy="2076000"/>
          </a:xfrm>
          <a:prstGeom prst="rect">
            <a:avLst/>
          </a:prstGeom>
          <a:noFill/>
          <a:ln>
            <a:noFill/>
          </a:ln>
          <a:effectLst>
            <a:outerShdw blurRad="927100" sx="97000" rotWithShape="0" algn="ctr" dir="5400000" dist="584200" sy="97000">
              <a:srgbClr val="000000">
                <a:alpha val="69803"/>
              </a:srgbClr>
            </a:outerShdw>
          </a:effectLst>
        </p:spPr>
        <p:txBody>
          <a:bodyPr anchorCtr="0" anchor="ctr" bIns="540000" lIns="540000" spcFirstLastPara="1" rIns="540000" wrap="square" tIns="540000">
            <a:spAutoFit/>
          </a:bodyPr>
          <a:lstStyle/>
          <a:p>
            <a:pPr indent="0" lvl="0" marL="0" marR="0" rtl="0" algn="ctr">
              <a:spcBef>
                <a:spcPts val="0"/>
              </a:spcBef>
              <a:spcAft>
                <a:spcPts val="0"/>
              </a:spcAft>
              <a:buSzPts val="1100"/>
              <a:buNone/>
            </a:pPr>
            <a:r>
              <a:rPr b="1" i="1" lang="sv-SE" sz="3200">
                <a:solidFill>
                  <a:schemeClr val="lt1"/>
                </a:solidFill>
                <a:latin typeface="Century Gothic"/>
                <a:ea typeface="Century Gothic"/>
                <a:cs typeface="Century Gothic"/>
                <a:sym typeface="Century Gothic"/>
              </a:rPr>
              <a:t>Hva er viktigst? - Målet eller veien dit?</a:t>
            </a:r>
            <a:endParaRPr b="1" i="1" sz="3200">
              <a:solidFill>
                <a:schemeClr val="lt1"/>
              </a:solidFill>
              <a:latin typeface="Century Gothic"/>
              <a:ea typeface="Century Gothic"/>
              <a:cs typeface="Century Gothic"/>
              <a:sym typeface="Century Gothic"/>
            </a:endParaRPr>
          </a:p>
        </p:txBody>
      </p:sp>
      <p:sp>
        <p:nvSpPr>
          <p:cNvPr id="411" name="Google Shape;411;p15"/>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15</a:t>
            </a:r>
            <a:endParaRPr/>
          </a:p>
        </p:txBody>
      </p:sp>
      <p:sp>
        <p:nvSpPr>
          <p:cNvPr id="412" name="Google Shape;412;p15"/>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413" name="Google Shape;413;p15"/>
          <p:cNvPicPr preferRelativeResize="0"/>
          <p:nvPr/>
        </p:nvPicPr>
        <p:blipFill rotWithShape="1">
          <a:blip r:embed="rId5">
            <a:alphaModFix/>
          </a:blip>
          <a:srcRect b="0" l="0" r="0" t="0"/>
          <a:stretch/>
        </p:blipFill>
        <p:spPr>
          <a:xfrm>
            <a:off x="280123" y="6321612"/>
            <a:ext cx="2297552" cy="2526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8" name="Shape 418"/>
        <p:cNvGrpSpPr/>
        <p:nvPr/>
      </p:nvGrpSpPr>
      <p:grpSpPr>
        <a:xfrm>
          <a:off x="0" y="0"/>
          <a:ext cx="0" cy="0"/>
          <a:chOff x="0" y="0"/>
          <a:chExt cx="0" cy="0"/>
        </a:xfrm>
      </p:grpSpPr>
      <p:pic>
        <p:nvPicPr>
          <p:cNvPr id="419" name="Google Shape;419;p1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20" name="Google Shape;420;p16"/>
          <p:cNvSpPr txBox="1"/>
          <p:nvPr/>
        </p:nvSpPr>
        <p:spPr>
          <a:xfrm>
            <a:off x="2590373" y="2467152"/>
            <a:ext cx="7274700" cy="167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sv-SE" sz="2400">
                <a:solidFill>
                  <a:schemeClr val="dk1"/>
                </a:solidFill>
                <a:latin typeface="Century Gothic"/>
                <a:ea typeface="Century Gothic"/>
                <a:cs typeface="Century Gothic"/>
                <a:sym typeface="Century Gothic"/>
              </a:rPr>
              <a:t>”Bare jeg xxx …så xxx!”</a:t>
            </a:r>
            <a:endParaRPr/>
          </a:p>
          <a:p>
            <a:pPr indent="0" lvl="0" marL="0" marR="0" rtl="0" algn="ctr">
              <a:spcBef>
                <a:spcPts val="1000"/>
              </a:spcBef>
              <a:spcAft>
                <a:spcPts val="0"/>
              </a:spcAft>
              <a:buNone/>
            </a:pPr>
            <a:r>
              <a:t/>
            </a:r>
            <a:endParaRPr b="1" i="1" sz="1400">
              <a:solidFill>
                <a:schemeClr val="dk1"/>
              </a:solidFill>
              <a:latin typeface="Century Gothic"/>
              <a:ea typeface="Century Gothic"/>
              <a:cs typeface="Century Gothic"/>
              <a:sym typeface="Century Gothic"/>
            </a:endParaRPr>
          </a:p>
          <a:p>
            <a:pPr indent="0" lvl="0" marL="0" marR="0" rtl="0" algn="ctr">
              <a:spcBef>
                <a:spcPts val="1000"/>
              </a:spcBef>
              <a:spcAft>
                <a:spcPts val="0"/>
              </a:spcAft>
              <a:buNone/>
            </a:pPr>
            <a:r>
              <a:rPr b="1" i="1" lang="sv-SE" sz="2400">
                <a:solidFill>
                  <a:schemeClr val="dk1"/>
                </a:solidFill>
                <a:latin typeface="Century Gothic"/>
                <a:ea typeface="Century Gothic"/>
                <a:cs typeface="Century Gothic"/>
                <a:sym typeface="Century Gothic"/>
              </a:rPr>
              <a:t>Lösning:</a:t>
            </a:r>
            <a:br>
              <a:rPr b="1" i="1" lang="sv-SE" sz="2400">
                <a:solidFill>
                  <a:schemeClr val="dk1"/>
                </a:solidFill>
                <a:latin typeface="Century Gothic"/>
                <a:ea typeface="Century Gothic"/>
                <a:cs typeface="Century Gothic"/>
                <a:sym typeface="Century Gothic"/>
              </a:rPr>
            </a:br>
            <a:r>
              <a:rPr b="1" i="1" lang="sv-SE" sz="2400">
                <a:solidFill>
                  <a:schemeClr val="dk1"/>
                </a:solidFill>
                <a:latin typeface="Century Gothic"/>
                <a:ea typeface="Century Gothic"/>
                <a:cs typeface="Century Gothic"/>
                <a:sym typeface="Century Gothic"/>
              </a:rPr>
              <a:t>Løsning: Du er fremme! Nyt, dans og opplev … </a:t>
            </a:r>
            <a:endParaRPr/>
          </a:p>
        </p:txBody>
      </p:sp>
      <p:sp>
        <p:nvSpPr>
          <p:cNvPr id="421" name="Google Shape;421;p16"/>
          <p:cNvSpPr txBox="1"/>
          <p:nvPr/>
        </p:nvSpPr>
        <p:spPr>
          <a:xfrm>
            <a:off x="2237061" y="1103343"/>
            <a:ext cx="8052998"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sv-SE" sz="3200">
                <a:solidFill>
                  <a:schemeClr val="dk1"/>
                </a:solidFill>
                <a:latin typeface="Century Gothic"/>
                <a:ea typeface="Century Gothic"/>
                <a:cs typeface="Century Gothic"/>
                <a:sym typeface="Century Gothic"/>
              </a:rPr>
              <a:t>Pass på så du ikke går på en svindel som kan koste deg livet!</a:t>
            </a:r>
            <a:endParaRPr/>
          </a:p>
        </p:txBody>
      </p:sp>
      <p:sp>
        <p:nvSpPr>
          <p:cNvPr id="422" name="Google Shape;422;p16"/>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16</a:t>
            </a:r>
            <a:endParaRPr/>
          </a:p>
        </p:txBody>
      </p:sp>
      <p:sp>
        <p:nvSpPr>
          <p:cNvPr id="423" name="Google Shape;423;p16"/>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chemeClr val="lt1"/>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24" name="Google Shape;424;p16"/>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xEl>
                                              <p:pRg end="0" st="0"/>
                                            </p:txEl>
                                          </p:spTgt>
                                        </p:tgtEl>
                                        <p:attrNameLst>
                                          <p:attrName>style.visibility</p:attrName>
                                        </p:attrNameLst>
                                      </p:cBhvr>
                                      <p:to>
                                        <p:strVal val="visible"/>
                                      </p:to>
                                    </p:set>
                                    <p:animEffect filter="fade" transition="in">
                                      <p:cBhvr>
                                        <p:cTn dur="500"/>
                                        <p:tgtEl>
                                          <p:spTgt spid="4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xEl>
                                              <p:pRg end="1" st="1"/>
                                            </p:txEl>
                                          </p:spTgt>
                                        </p:tgtEl>
                                        <p:attrNameLst>
                                          <p:attrName>style.visibility</p:attrName>
                                        </p:attrNameLst>
                                      </p:cBhvr>
                                      <p:to>
                                        <p:strVal val="visible"/>
                                      </p:to>
                                    </p:set>
                                    <p:animEffect filter="fade" transition="in">
                                      <p:cBhvr>
                                        <p:cTn dur="500"/>
                                        <p:tgtEl>
                                          <p:spTgt spid="4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xEl>
                                              <p:pRg end="2" st="2"/>
                                            </p:txEl>
                                          </p:spTgt>
                                        </p:tgtEl>
                                        <p:attrNameLst>
                                          <p:attrName>style.visibility</p:attrName>
                                        </p:attrNameLst>
                                      </p:cBhvr>
                                      <p:to>
                                        <p:strVal val="visible"/>
                                      </p:to>
                                    </p:set>
                                    <p:animEffect filter="fade" transition="in">
                                      <p:cBhvr>
                                        <p:cTn dur="500"/>
                                        <p:tgtEl>
                                          <p:spTgt spid="42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9" name="Shape 429"/>
        <p:cNvGrpSpPr/>
        <p:nvPr/>
      </p:nvGrpSpPr>
      <p:grpSpPr>
        <a:xfrm>
          <a:off x="0" y="0"/>
          <a:ext cx="0" cy="0"/>
          <a:chOff x="0" y="0"/>
          <a:chExt cx="0" cy="0"/>
        </a:xfrm>
      </p:grpSpPr>
      <p:pic>
        <p:nvPicPr>
          <p:cNvPr descr="En bild som visar utomhus, träd, himmel, gräs&#10;&#10;Automatiskt genererad beskrivning" id="430" name="Google Shape;430;p17"/>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431" name="Google Shape;431;p17"/>
          <p:cNvSpPr txBox="1"/>
          <p:nvPr/>
        </p:nvSpPr>
        <p:spPr>
          <a:xfrm>
            <a:off x="2777438" y="829762"/>
            <a:ext cx="6637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ROCKY OM MÅLET ELLER VEIEN</a:t>
            </a:r>
            <a:endParaRPr b="1" sz="2800">
              <a:solidFill>
                <a:schemeClr val="dk1"/>
              </a:solidFill>
              <a:latin typeface="Century Gothic"/>
              <a:ea typeface="Century Gothic"/>
              <a:cs typeface="Century Gothic"/>
              <a:sym typeface="Century Gothic"/>
            </a:endParaRPr>
          </a:p>
        </p:txBody>
      </p:sp>
      <p:pic>
        <p:nvPicPr>
          <p:cNvPr descr="Rocky målet eller vägen 1.jpg" id="432" name="Google Shape;432;p17"/>
          <p:cNvPicPr preferRelativeResize="0"/>
          <p:nvPr/>
        </p:nvPicPr>
        <p:blipFill rotWithShape="1">
          <a:blip r:embed="rId4">
            <a:alphaModFix/>
          </a:blip>
          <a:srcRect b="0" l="0" r="0" t="0"/>
          <a:stretch/>
        </p:blipFill>
        <p:spPr>
          <a:xfrm>
            <a:off x="1595544" y="1785938"/>
            <a:ext cx="2363788" cy="3671887"/>
          </a:xfrm>
          <a:prstGeom prst="rect">
            <a:avLst/>
          </a:prstGeom>
          <a:noFill/>
          <a:ln>
            <a:noFill/>
          </a:ln>
          <a:effectLst>
            <a:outerShdw blurRad="25400" rotWithShape="0" algn="tl" dir="2700000" dist="12700">
              <a:srgbClr val="000000">
                <a:alpha val="55686"/>
              </a:srgbClr>
            </a:outerShdw>
          </a:effectLst>
        </p:spPr>
      </p:pic>
      <p:pic>
        <p:nvPicPr>
          <p:cNvPr descr="Rocky målet eller vägen 2.jpg" id="433" name="Google Shape;433;p17"/>
          <p:cNvPicPr preferRelativeResize="0"/>
          <p:nvPr/>
        </p:nvPicPr>
        <p:blipFill rotWithShape="1">
          <a:blip r:embed="rId5">
            <a:alphaModFix/>
          </a:blip>
          <a:srcRect b="0" l="0" r="0" t="0"/>
          <a:stretch/>
        </p:blipFill>
        <p:spPr>
          <a:xfrm>
            <a:off x="3930757" y="1785938"/>
            <a:ext cx="2232025" cy="3676650"/>
          </a:xfrm>
          <a:prstGeom prst="rect">
            <a:avLst/>
          </a:prstGeom>
          <a:noFill/>
          <a:ln>
            <a:noFill/>
          </a:ln>
          <a:effectLst>
            <a:outerShdw blurRad="25400" rotWithShape="0" algn="tl" dir="2700000" dist="12700">
              <a:srgbClr val="000000">
                <a:alpha val="55686"/>
              </a:srgbClr>
            </a:outerShdw>
          </a:effectLst>
        </p:spPr>
      </p:pic>
      <p:pic>
        <p:nvPicPr>
          <p:cNvPr descr="Rocky målet eller vägen 3.jpg" id="434" name="Google Shape;434;p17"/>
          <p:cNvPicPr preferRelativeResize="0"/>
          <p:nvPr/>
        </p:nvPicPr>
        <p:blipFill rotWithShape="1">
          <a:blip r:embed="rId6">
            <a:alphaModFix/>
          </a:blip>
          <a:srcRect b="0" l="0" r="0" t="0"/>
          <a:stretch/>
        </p:blipFill>
        <p:spPr>
          <a:xfrm>
            <a:off x="6091344" y="1785938"/>
            <a:ext cx="2147888" cy="3671887"/>
          </a:xfrm>
          <a:prstGeom prst="rect">
            <a:avLst/>
          </a:prstGeom>
          <a:noFill/>
          <a:ln>
            <a:noFill/>
          </a:ln>
          <a:effectLst>
            <a:outerShdw blurRad="25400" rotWithShape="0" algn="tl" dir="2700000" dist="12700">
              <a:srgbClr val="000000">
                <a:alpha val="55686"/>
              </a:srgbClr>
            </a:outerShdw>
          </a:effectLst>
        </p:spPr>
      </p:pic>
      <p:pic>
        <p:nvPicPr>
          <p:cNvPr descr="Rocky målet eller vägen 4.jpg" id="435" name="Google Shape;435;p17"/>
          <p:cNvPicPr preferRelativeResize="0"/>
          <p:nvPr/>
        </p:nvPicPr>
        <p:blipFill rotWithShape="1">
          <a:blip r:embed="rId7">
            <a:alphaModFix/>
          </a:blip>
          <a:srcRect b="0" l="0" r="0" t="0"/>
          <a:stretch/>
        </p:blipFill>
        <p:spPr>
          <a:xfrm>
            <a:off x="8178907" y="1785938"/>
            <a:ext cx="2282825" cy="3671887"/>
          </a:xfrm>
          <a:prstGeom prst="rect">
            <a:avLst/>
          </a:prstGeom>
          <a:noFill/>
          <a:ln>
            <a:noFill/>
          </a:ln>
          <a:effectLst>
            <a:outerShdw blurRad="25400" rotWithShape="0" algn="tl" dir="2700000" dist="12700">
              <a:srgbClr val="000000">
                <a:alpha val="55686"/>
              </a:srgbClr>
            </a:outerShdw>
          </a:effectLst>
        </p:spPr>
      </p:pic>
      <p:sp>
        <p:nvSpPr>
          <p:cNvPr id="436" name="Google Shape;436;p17"/>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X</a:t>
            </a:r>
            <a:endParaRPr/>
          </a:p>
        </p:txBody>
      </p:sp>
      <p:sp>
        <p:nvSpPr>
          <p:cNvPr id="437" name="Google Shape;437;p17"/>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38" name="Google Shape;438;p17"/>
          <p:cNvPicPr preferRelativeResize="0"/>
          <p:nvPr/>
        </p:nvPicPr>
        <p:blipFill rotWithShape="1">
          <a:blip r:embed="rId8">
            <a:alphaModFix/>
          </a:blip>
          <a:srcRect b="0" l="0" r="0" t="0"/>
          <a:stretch/>
        </p:blipFill>
        <p:spPr>
          <a:xfrm>
            <a:off x="283639" y="6321613"/>
            <a:ext cx="2281760" cy="252651"/>
          </a:xfrm>
          <a:prstGeom prst="rect">
            <a:avLst/>
          </a:prstGeom>
          <a:noFill/>
          <a:ln>
            <a:noFill/>
          </a:ln>
        </p:spPr>
      </p:pic>
      <p:sp>
        <p:nvSpPr>
          <p:cNvPr id="439" name="Google Shape;439;p17"/>
          <p:cNvSpPr txBox="1"/>
          <p:nvPr/>
        </p:nvSpPr>
        <p:spPr>
          <a:xfrm>
            <a:off x="6004713" y="6153150"/>
            <a:ext cx="20193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i="1" sz="1600">
              <a:solidFill>
                <a:srgbClr val="31859C"/>
              </a:solidFill>
              <a:latin typeface="Cambria"/>
              <a:ea typeface="Cambria"/>
              <a:cs typeface="Cambria"/>
              <a:sym typeface="Cambria"/>
            </a:endParaRPr>
          </a:p>
        </p:txBody>
      </p:sp>
      <p:sp>
        <p:nvSpPr>
          <p:cNvPr id="440" name="Google Shape;440;p17"/>
          <p:cNvSpPr txBox="1"/>
          <p:nvPr/>
        </p:nvSpPr>
        <p:spPr>
          <a:xfrm>
            <a:off x="7820813" y="61531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i="1" lang="sv-SE" sz="1600">
                <a:solidFill>
                  <a:srgbClr val="31859C"/>
                </a:solidFill>
                <a:latin typeface="Cambria"/>
                <a:ea typeface="Cambria"/>
                <a:cs typeface="Cambria"/>
                <a:sym typeface="Cambria"/>
              </a:rPr>
              <a:t>X</a:t>
            </a:r>
            <a:endParaRPr i="1" sz="1600">
              <a:solidFill>
                <a:srgbClr val="31859C"/>
              </a:solidFill>
              <a:latin typeface="Cambria"/>
              <a:ea typeface="Cambria"/>
              <a:cs typeface="Cambria"/>
              <a:sym typeface="Cambria"/>
            </a:endParaRPr>
          </a:p>
        </p:txBody>
      </p:sp>
      <p:pic>
        <p:nvPicPr>
          <p:cNvPr descr="Rocky målet eller vägen 1.jpg" id="441" name="Google Shape;441;p17"/>
          <p:cNvPicPr preferRelativeResize="0"/>
          <p:nvPr/>
        </p:nvPicPr>
        <p:blipFill rotWithShape="1">
          <a:blip r:embed="rId9">
            <a:alphaModFix/>
          </a:blip>
          <a:srcRect b="0" l="0" r="0" t="0"/>
          <a:stretch/>
        </p:blipFill>
        <p:spPr>
          <a:xfrm>
            <a:off x="1662900" y="1785938"/>
            <a:ext cx="2363788" cy="3671887"/>
          </a:xfrm>
          <a:prstGeom prst="rect">
            <a:avLst/>
          </a:prstGeom>
          <a:noFill/>
          <a:ln>
            <a:noFill/>
          </a:ln>
        </p:spPr>
      </p:pic>
      <p:pic>
        <p:nvPicPr>
          <p:cNvPr descr="Rocky målet eller vägen 2.jpg" id="442" name="Google Shape;442;p17"/>
          <p:cNvPicPr preferRelativeResize="0"/>
          <p:nvPr/>
        </p:nvPicPr>
        <p:blipFill rotWithShape="1">
          <a:blip r:embed="rId10">
            <a:alphaModFix/>
          </a:blip>
          <a:srcRect b="0" l="0" r="0" t="0"/>
          <a:stretch/>
        </p:blipFill>
        <p:spPr>
          <a:xfrm>
            <a:off x="3998113" y="1785938"/>
            <a:ext cx="2232025" cy="3676649"/>
          </a:xfrm>
          <a:prstGeom prst="rect">
            <a:avLst/>
          </a:prstGeom>
          <a:noFill/>
          <a:ln>
            <a:noFill/>
          </a:ln>
        </p:spPr>
      </p:pic>
      <p:pic>
        <p:nvPicPr>
          <p:cNvPr descr="Rocky målet eller vägen 3.jpg" id="443" name="Google Shape;443;p17"/>
          <p:cNvPicPr preferRelativeResize="0"/>
          <p:nvPr/>
        </p:nvPicPr>
        <p:blipFill rotWithShape="1">
          <a:blip r:embed="rId11">
            <a:alphaModFix/>
          </a:blip>
          <a:srcRect b="0" l="0" r="0" t="0"/>
          <a:stretch/>
        </p:blipFill>
        <p:spPr>
          <a:xfrm>
            <a:off x="6158700" y="1785938"/>
            <a:ext cx="2147888" cy="3671887"/>
          </a:xfrm>
          <a:prstGeom prst="rect">
            <a:avLst/>
          </a:prstGeom>
          <a:noFill/>
          <a:ln>
            <a:noFill/>
          </a:ln>
        </p:spPr>
      </p:pic>
      <p:pic>
        <p:nvPicPr>
          <p:cNvPr descr="Rocky målet eller vägen 4.jpg" id="444" name="Google Shape;444;p17"/>
          <p:cNvPicPr preferRelativeResize="0"/>
          <p:nvPr/>
        </p:nvPicPr>
        <p:blipFill rotWithShape="1">
          <a:blip r:embed="rId12">
            <a:alphaModFix/>
          </a:blip>
          <a:srcRect b="0" l="0" r="0" t="0"/>
          <a:stretch/>
        </p:blipFill>
        <p:spPr>
          <a:xfrm>
            <a:off x="8246263" y="1785938"/>
            <a:ext cx="2282825" cy="3671887"/>
          </a:xfrm>
          <a:prstGeom prst="rect">
            <a:avLst/>
          </a:prstGeom>
          <a:noFill/>
          <a:ln>
            <a:noFill/>
          </a:ln>
        </p:spPr>
      </p:pic>
      <p:sp>
        <p:nvSpPr>
          <p:cNvPr id="445" name="Google Shape;445;p17"/>
          <p:cNvSpPr txBox="1"/>
          <p:nvPr/>
        </p:nvSpPr>
        <p:spPr>
          <a:xfrm>
            <a:off x="1921663" y="2688236"/>
            <a:ext cx="2138700" cy="900300"/>
          </a:xfrm>
          <a:prstGeom prst="rect">
            <a:avLst/>
          </a:prstGeom>
          <a:solidFill>
            <a:srgbClr val="EEECE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050">
                <a:solidFill>
                  <a:srgbClr val="000000"/>
                </a:solidFill>
                <a:latin typeface="Calibri"/>
                <a:ea typeface="Calibri"/>
                <a:cs typeface="Calibri"/>
                <a:sym typeface="Calibri"/>
              </a:rPr>
              <a:t>Man skal ikke ha en karriere, det er </a:t>
            </a:r>
            <a:endParaRPr/>
          </a:p>
          <a:p>
            <a:pPr indent="0" lvl="0" marL="0" marR="0" rtl="0" algn="l">
              <a:spcBef>
                <a:spcPts val="0"/>
              </a:spcBef>
              <a:spcAft>
                <a:spcPts val="0"/>
              </a:spcAft>
              <a:buNone/>
            </a:pPr>
            <a:r>
              <a:rPr lang="sv-SE" sz="1050">
                <a:solidFill>
                  <a:srgbClr val="000000"/>
                </a:solidFill>
                <a:latin typeface="Calibri"/>
                <a:ea typeface="Calibri"/>
                <a:cs typeface="Calibri"/>
                <a:sym typeface="Calibri"/>
              </a:rPr>
              <a:t>noe jeg vil lære de unge! Man skal </a:t>
            </a:r>
            <a:br>
              <a:rPr lang="sv-SE" sz="1050">
                <a:solidFill>
                  <a:srgbClr val="000000"/>
                </a:solidFill>
                <a:latin typeface="Calibri"/>
                <a:ea typeface="Calibri"/>
                <a:cs typeface="Calibri"/>
                <a:sym typeface="Calibri"/>
              </a:rPr>
            </a:br>
            <a:r>
              <a:rPr lang="sv-SE" sz="1050">
                <a:solidFill>
                  <a:srgbClr val="000000"/>
                </a:solidFill>
                <a:latin typeface="Calibri"/>
                <a:ea typeface="Calibri"/>
                <a:cs typeface="Calibri"/>
                <a:sym typeface="Calibri"/>
              </a:rPr>
              <a:t>bare lære seg et arbeid, og så s</a:t>
            </a:r>
            <a:endParaRPr/>
          </a:p>
          <a:p>
            <a:pPr indent="0" lvl="0" marL="0" marR="0" rtl="0" algn="l">
              <a:spcBef>
                <a:spcPts val="0"/>
              </a:spcBef>
              <a:spcAft>
                <a:spcPts val="0"/>
              </a:spcAft>
              <a:buNone/>
            </a:pPr>
            <a:r>
              <a:rPr lang="sv-SE" sz="1050">
                <a:solidFill>
                  <a:srgbClr val="000000"/>
                </a:solidFill>
                <a:latin typeface="Calibri"/>
                <a:ea typeface="Calibri"/>
                <a:cs typeface="Calibri"/>
                <a:sym typeface="Calibri"/>
              </a:rPr>
              <a:t>kal man utføre det til man dør.</a:t>
            </a:r>
            <a:endParaRPr/>
          </a:p>
          <a:p>
            <a:pPr indent="0" lvl="0" marL="0" marR="0" rtl="0" algn="l">
              <a:spcBef>
                <a:spcPts val="0"/>
              </a:spcBef>
              <a:spcAft>
                <a:spcPts val="0"/>
              </a:spcAft>
              <a:buNone/>
            </a:pPr>
            <a:r>
              <a:t/>
            </a:r>
            <a:endParaRPr sz="1050">
              <a:solidFill>
                <a:srgbClr val="000000"/>
              </a:solidFill>
              <a:latin typeface="Calibri"/>
              <a:ea typeface="Calibri"/>
              <a:cs typeface="Calibri"/>
              <a:sym typeface="Calibri"/>
            </a:endParaRPr>
          </a:p>
        </p:txBody>
      </p:sp>
      <p:sp>
        <p:nvSpPr>
          <p:cNvPr id="446" name="Google Shape;446;p17"/>
          <p:cNvSpPr txBox="1"/>
          <p:nvPr/>
        </p:nvSpPr>
        <p:spPr>
          <a:xfrm>
            <a:off x="1981988" y="3626136"/>
            <a:ext cx="1424100" cy="276900"/>
          </a:xfrm>
          <a:prstGeom prst="rect">
            <a:avLst/>
          </a:prstGeom>
          <a:solidFill>
            <a:srgbClr val="EEECE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200">
                <a:solidFill>
                  <a:srgbClr val="000000"/>
                </a:solidFill>
                <a:latin typeface="Calibri"/>
                <a:ea typeface="Calibri"/>
                <a:cs typeface="Calibri"/>
                <a:sym typeface="Calibri"/>
              </a:rPr>
              <a:t>Ellers blir det rot.</a:t>
            </a:r>
            <a:endParaRPr/>
          </a:p>
        </p:txBody>
      </p:sp>
      <p:sp>
        <p:nvSpPr>
          <p:cNvPr id="447" name="Google Shape;447;p17"/>
          <p:cNvSpPr txBox="1"/>
          <p:nvPr/>
        </p:nvSpPr>
        <p:spPr>
          <a:xfrm>
            <a:off x="4127533" y="2695732"/>
            <a:ext cx="1917600" cy="577200"/>
          </a:xfrm>
          <a:prstGeom prst="rect">
            <a:avLst/>
          </a:prstGeom>
          <a:solidFill>
            <a:srgbClr val="EEECE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050">
                <a:solidFill>
                  <a:srgbClr val="000000"/>
                </a:solidFill>
                <a:latin typeface="Calibri"/>
                <a:ea typeface="Calibri"/>
                <a:cs typeface="Calibri"/>
                <a:sym typeface="Calibri"/>
              </a:rPr>
              <a:t>Sett ikke mange mål, for da blir </a:t>
            </a:r>
            <a:endParaRPr/>
          </a:p>
          <a:p>
            <a:pPr indent="0" lvl="0" marL="0" marR="0" rtl="0" algn="l">
              <a:spcBef>
                <a:spcPts val="0"/>
              </a:spcBef>
              <a:spcAft>
                <a:spcPts val="0"/>
              </a:spcAft>
              <a:buNone/>
            </a:pPr>
            <a:r>
              <a:rPr lang="sv-SE" sz="1050">
                <a:solidFill>
                  <a:srgbClr val="000000"/>
                </a:solidFill>
                <a:latin typeface="Calibri"/>
                <a:ea typeface="Calibri"/>
                <a:cs typeface="Calibri"/>
                <a:sym typeface="Calibri"/>
              </a:rPr>
              <a:t>man skuffet både om man når </a:t>
            </a:r>
            <a:br>
              <a:rPr lang="sv-SE" sz="1050">
                <a:solidFill>
                  <a:srgbClr val="000000"/>
                </a:solidFill>
                <a:latin typeface="Calibri"/>
                <a:ea typeface="Calibri"/>
                <a:cs typeface="Calibri"/>
                <a:sym typeface="Calibri"/>
              </a:rPr>
            </a:br>
            <a:r>
              <a:rPr lang="sv-SE" sz="1050">
                <a:solidFill>
                  <a:srgbClr val="000000"/>
                </a:solidFill>
                <a:latin typeface="Calibri"/>
                <a:ea typeface="Calibri"/>
                <a:cs typeface="Calibri"/>
                <a:sym typeface="Calibri"/>
              </a:rPr>
              <a:t>målet eller ikke.</a:t>
            </a:r>
            <a:endParaRPr/>
          </a:p>
        </p:txBody>
      </p:sp>
      <p:sp>
        <p:nvSpPr>
          <p:cNvPr id="448" name="Google Shape;448;p17"/>
          <p:cNvSpPr txBox="1"/>
          <p:nvPr/>
        </p:nvSpPr>
        <p:spPr>
          <a:xfrm>
            <a:off x="3962232" y="3341095"/>
            <a:ext cx="2202900" cy="554100"/>
          </a:xfrm>
          <a:prstGeom prst="rect">
            <a:avLst/>
          </a:prstGeom>
          <a:solidFill>
            <a:srgbClr val="EEECE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000">
                <a:solidFill>
                  <a:srgbClr val="000000"/>
                </a:solidFill>
                <a:latin typeface="Calibri"/>
                <a:ea typeface="Calibri"/>
                <a:cs typeface="Calibri"/>
                <a:sym typeface="Calibri"/>
              </a:rPr>
              <a:t>Se på Danny, han satset alt på å vinne  </a:t>
            </a:r>
            <a:br>
              <a:rPr lang="sv-SE" sz="1000">
                <a:solidFill>
                  <a:srgbClr val="000000"/>
                </a:solidFill>
                <a:latin typeface="Calibri"/>
                <a:ea typeface="Calibri"/>
                <a:cs typeface="Calibri"/>
                <a:sym typeface="Calibri"/>
              </a:rPr>
            </a:br>
            <a:r>
              <a:rPr lang="sv-SE" sz="1000">
                <a:solidFill>
                  <a:srgbClr val="000000"/>
                </a:solidFill>
                <a:latin typeface="Calibri"/>
                <a:ea typeface="Calibri"/>
                <a:cs typeface="Calibri"/>
                <a:sym typeface="Calibri"/>
              </a:rPr>
              <a:t>Eurovision, men det gikk til helvete!</a:t>
            </a:r>
            <a:br>
              <a:rPr lang="sv-SE" sz="1000">
                <a:solidFill>
                  <a:srgbClr val="000000"/>
                </a:solidFill>
                <a:latin typeface="Calibri"/>
                <a:ea typeface="Calibri"/>
                <a:cs typeface="Calibri"/>
                <a:sym typeface="Calibri"/>
              </a:rPr>
            </a:br>
            <a:r>
              <a:rPr lang="sv-SE" sz="1000">
                <a:solidFill>
                  <a:srgbClr val="000000"/>
                </a:solidFill>
                <a:latin typeface="Calibri"/>
                <a:ea typeface="Calibri"/>
                <a:cs typeface="Calibri"/>
                <a:sym typeface="Calibri"/>
              </a:rPr>
              <a:t> Nå er hans liv verdiløst.</a:t>
            </a:r>
            <a:endParaRPr/>
          </a:p>
        </p:txBody>
      </p:sp>
      <p:sp>
        <p:nvSpPr>
          <p:cNvPr id="449" name="Google Shape;449;p17"/>
          <p:cNvSpPr txBox="1"/>
          <p:nvPr/>
        </p:nvSpPr>
        <p:spPr>
          <a:xfrm>
            <a:off x="6218662" y="2778177"/>
            <a:ext cx="1989600" cy="861900"/>
          </a:xfrm>
          <a:prstGeom prst="rect">
            <a:avLst/>
          </a:prstGeom>
          <a:solidFill>
            <a:srgbClr val="EEECE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000">
                <a:solidFill>
                  <a:srgbClr val="000000"/>
                </a:solidFill>
                <a:latin typeface="Calibri"/>
                <a:ea typeface="Calibri"/>
                <a:cs typeface="Calibri"/>
                <a:sym typeface="Calibri"/>
              </a:rPr>
              <a:t>Om han hadde vunnet, hadde han </a:t>
            </a:r>
            <a:endParaRPr/>
          </a:p>
          <a:p>
            <a:pPr indent="0" lvl="0" marL="0" marR="0" rtl="0" algn="l">
              <a:spcBef>
                <a:spcPts val="0"/>
              </a:spcBef>
              <a:spcAft>
                <a:spcPts val="0"/>
              </a:spcAft>
              <a:buNone/>
            </a:pPr>
            <a:r>
              <a:rPr lang="sv-SE" sz="1000">
                <a:solidFill>
                  <a:srgbClr val="000000"/>
                </a:solidFill>
                <a:latin typeface="Calibri"/>
                <a:ea typeface="Calibri"/>
                <a:cs typeface="Calibri"/>
                <a:sym typeface="Calibri"/>
              </a:rPr>
              <a:t>straks ville følt en stor tomhet, </a:t>
            </a:r>
            <a:endParaRPr/>
          </a:p>
          <a:p>
            <a:pPr indent="0" lvl="0" marL="0" marR="0" rtl="0" algn="l">
              <a:spcBef>
                <a:spcPts val="0"/>
              </a:spcBef>
              <a:spcAft>
                <a:spcPts val="0"/>
              </a:spcAft>
              <a:buNone/>
            </a:pPr>
            <a:r>
              <a:rPr lang="sv-SE" sz="1000">
                <a:solidFill>
                  <a:srgbClr val="000000"/>
                </a:solidFill>
                <a:latin typeface="Calibri"/>
                <a:ea typeface="Calibri"/>
                <a:cs typeface="Calibri"/>
                <a:sym typeface="Calibri"/>
              </a:rPr>
              <a:t>sittet i jacuzzien og bare </a:t>
            </a:r>
            <a:br>
              <a:rPr lang="sv-SE" sz="1000">
                <a:solidFill>
                  <a:srgbClr val="000000"/>
                </a:solidFill>
                <a:latin typeface="Calibri"/>
                <a:ea typeface="Calibri"/>
                <a:cs typeface="Calibri"/>
                <a:sym typeface="Calibri"/>
              </a:rPr>
            </a:br>
            <a:r>
              <a:rPr lang="sv-SE" sz="1000">
                <a:solidFill>
                  <a:srgbClr val="000000"/>
                </a:solidFill>
                <a:latin typeface="Calibri"/>
                <a:ea typeface="Calibri"/>
                <a:cs typeface="Calibri"/>
                <a:sym typeface="Calibri"/>
              </a:rPr>
              <a:t>“Is this what it is all about? </a:t>
            </a:r>
            <a:br>
              <a:rPr lang="sv-SE" sz="1000">
                <a:solidFill>
                  <a:srgbClr val="000000"/>
                </a:solidFill>
                <a:latin typeface="Calibri"/>
                <a:ea typeface="Calibri"/>
                <a:cs typeface="Calibri"/>
                <a:sym typeface="Calibri"/>
              </a:rPr>
            </a:br>
            <a:r>
              <a:rPr lang="sv-SE" sz="1000">
                <a:solidFill>
                  <a:srgbClr val="000000"/>
                </a:solidFill>
                <a:latin typeface="Calibri"/>
                <a:ea typeface="Calibri"/>
                <a:cs typeface="Calibri"/>
                <a:sym typeface="Calibri"/>
              </a:rPr>
              <a:t>Motherfucking money?”.</a:t>
            </a:r>
            <a:endParaRPr/>
          </a:p>
        </p:txBody>
      </p:sp>
      <p:sp>
        <p:nvSpPr>
          <p:cNvPr id="450" name="Google Shape;450;p17"/>
          <p:cNvSpPr txBox="1"/>
          <p:nvPr/>
        </p:nvSpPr>
        <p:spPr>
          <a:xfrm>
            <a:off x="6158700" y="3764635"/>
            <a:ext cx="1701000" cy="400200"/>
          </a:xfrm>
          <a:prstGeom prst="rect">
            <a:avLst/>
          </a:prstGeom>
          <a:solidFill>
            <a:srgbClr val="EEECE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000">
                <a:solidFill>
                  <a:srgbClr val="000000"/>
                </a:solidFill>
                <a:latin typeface="Calibri"/>
                <a:ea typeface="Calibri"/>
                <a:cs typeface="Calibri"/>
                <a:sym typeface="Calibri"/>
              </a:rPr>
              <a:t>“Cocksucking Motherfucking </a:t>
            </a:r>
            <a:br>
              <a:rPr lang="sv-SE" sz="1000">
                <a:solidFill>
                  <a:srgbClr val="000000"/>
                </a:solidFill>
                <a:latin typeface="Calibri"/>
                <a:ea typeface="Calibri"/>
                <a:cs typeface="Calibri"/>
                <a:sym typeface="Calibri"/>
              </a:rPr>
            </a:br>
            <a:r>
              <a:rPr lang="sv-SE" sz="1000">
                <a:solidFill>
                  <a:srgbClr val="000000"/>
                </a:solidFill>
                <a:latin typeface="Calibri"/>
                <a:ea typeface="Calibri"/>
                <a:cs typeface="Calibri"/>
                <a:sym typeface="Calibri"/>
              </a:rPr>
              <a:t>money!..”.</a:t>
            </a:r>
            <a:endParaRPr/>
          </a:p>
        </p:txBody>
      </p:sp>
      <p:sp>
        <p:nvSpPr>
          <p:cNvPr id="451" name="Google Shape;451;p17"/>
          <p:cNvSpPr txBox="1"/>
          <p:nvPr/>
        </p:nvSpPr>
        <p:spPr>
          <a:xfrm>
            <a:off x="8257324" y="2763187"/>
            <a:ext cx="2193300" cy="861900"/>
          </a:xfrm>
          <a:prstGeom prst="rect">
            <a:avLst/>
          </a:prstGeom>
          <a:solidFill>
            <a:srgbClr val="EEECE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000">
                <a:solidFill>
                  <a:srgbClr val="000000"/>
                </a:solidFill>
                <a:latin typeface="Calibri"/>
                <a:ea typeface="Calibri"/>
                <a:cs typeface="Calibri"/>
                <a:sym typeface="Calibri"/>
              </a:rPr>
              <a:t>Dette skulle jeg sagt til </a:t>
            </a:r>
            <a:br>
              <a:rPr lang="sv-SE" sz="1000">
                <a:solidFill>
                  <a:srgbClr val="000000"/>
                </a:solidFill>
                <a:latin typeface="Calibri"/>
                <a:ea typeface="Calibri"/>
                <a:cs typeface="Calibri"/>
                <a:sym typeface="Calibri"/>
              </a:rPr>
            </a:br>
            <a:r>
              <a:rPr lang="sv-SE" sz="1000">
                <a:solidFill>
                  <a:srgbClr val="000000"/>
                </a:solidFill>
                <a:latin typeface="Calibri"/>
                <a:ea typeface="Calibri"/>
                <a:cs typeface="Calibri"/>
                <a:sym typeface="Calibri"/>
              </a:rPr>
              <a:t>ungdommen i mitt TED-talk: </a:t>
            </a:r>
            <a:br>
              <a:rPr lang="sv-SE" sz="1000">
                <a:solidFill>
                  <a:srgbClr val="000000"/>
                </a:solidFill>
                <a:latin typeface="Calibri"/>
                <a:ea typeface="Calibri"/>
                <a:cs typeface="Calibri"/>
                <a:sym typeface="Calibri"/>
              </a:rPr>
            </a:br>
            <a:r>
              <a:rPr lang="sv-SE" sz="1000">
                <a:solidFill>
                  <a:srgbClr val="000000"/>
                </a:solidFill>
                <a:latin typeface="Calibri"/>
                <a:ea typeface="Calibri"/>
                <a:cs typeface="Calibri"/>
                <a:sym typeface="Calibri"/>
              </a:rPr>
              <a:t>“Karrieremål skal være som et turmål, </a:t>
            </a:r>
            <a:endParaRPr/>
          </a:p>
          <a:p>
            <a:pPr indent="0" lvl="0" marL="0" marR="0" rtl="0" algn="l">
              <a:spcBef>
                <a:spcPts val="0"/>
              </a:spcBef>
              <a:spcAft>
                <a:spcPts val="0"/>
              </a:spcAft>
              <a:buNone/>
            </a:pPr>
            <a:r>
              <a:rPr lang="sv-SE" sz="1000">
                <a:solidFill>
                  <a:srgbClr val="000000"/>
                </a:solidFill>
                <a:latin typeface="Calibri"/>
                <a:ea typeface="Calibri"/>
                <a:cs typeface="Calibri"/>
                <a:sym typeface="Calibri"/>
              </a:rPr>
              <a:t>noe å traske i mot, </a:t>
            </a:r>
            <a:endParaRPr/>
          </a:p>
          <a:p>
            <a:pPr indent="0" lvl="0" marL="0" marR="0" rtl="0" algn="l">
              <a:spcBef>
                <a:spcPts val="0"/>
              </a:spcBef>
              <a:spcAft>
                <a:spcPts val="0"/>
              </a:spcAft>
              <a:buNone/>
            </a:pPr>
            <a:r>
              <a:rPr lang="sv-SE" sz="1000">
                <a:solidFill>
                  <a:srgbClr val="000000"/>
                </a:solidFill>
                <a:latin typeface="Calibri"/>
                <a:ea typeface="Calibri"/>
                <a:cs typeface="Calibri"/>
                <a:sym typeface="Calibri"/>
              </a:rPr>
              <a:t>fordi det er turen som er greia”.</a:t>
            </a:r>
            <a:endParaRPr/>
          </a:p>
        </p:txBody>
      </p:sp>
      <p:sp>
        <p:nvSpPr>
          <p:cNvPr id="452" name="Google Shape;452;p17"/>
          <p:cNvSpPr txBox="1"/>
          <p:nvPr/>
        </p:nvSpPr>
        <p:spPr>
          <a:xfrm>
            <a:off x="8407225" y="3775173"/>
            <a:ext cx="1561500" cy="400200"/>
          </a:xfrm>
          <a:prstGeom prst="rect">
            <a:avLst/>
          </a:prstGeom>
          <a:solidFill>
            <a:srgbClr val="EEECE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000">
                <a:solidFill>
                  <a:srgbClr val="000000"/>
                </a:solidFill>
                <a:latin typeface="Calibri"/>
                <a:ea typeface="Calibri"/>
                <a:cs typeface="Calibri"/>
                <a:sym typeface="Calibri"/>
              </a:rPr>
              <a:t>Is this what it´s all about? </a:t>
            </a:r>
            <a:br>
              <a:rPr lang="sv-SE" sz="1000">
                <a:solidFill>
                  <a:srgbClr val="000000"/>
                </a:solidFill>
                <a:latin typeface="Calibri"/>
                <a:ea typeface="Calibri"/>
                <a:cs typeface="Calibri"/>
                <a:sym typeface="Calibri"/>
              </a:rPr>
            </a:br>
            <a:r>
              <a:rPr lang="sv-SE" sz="1000">
                <a:solidFill>
                  <a:srgbClr val="000000"/>
                </a:solidFill>
                <a:latin typeface="Calibri"/>
                <a:ea typeface="Calibri"/>
                <a:cs typeface="Calibri"/>
                <a:sym typeface="Calibri"/>
              </a:rPr>
              <a:t>Cocksucking tur.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7" name="Shape 457"/>
        <p:cNvGrpSpPr/>
        <p:nvPr/>
      </p:nvGrpSpPr>
      <p:grpSpPr>
        <a:xfrm>
          <a:off x="0" y="0"/>
          <a:ext cx="0" cy="0"/>
          <a:chOff x="0" y="0"/>
          <a:chExt cx="0" cy="0"/>
        </a:xfrm>
      </p:grpSpPr>
      <p:sp>
        <p:nvSpPr>
          <p:cNvPr id="458" name="Google Shape;458;p18"/>
          <p:cNvSpPr txBox="1"/>
          <p:nvPr/>
        </p:nvSpPr>
        <p:spPr>
          <a:xfrm>
            <a:off x="2389725" y="899750"/>
            <a:ext cx="7810800" cy="2568600"/>
          </a:xfrm>
          <a:prstGeom prst="rect">
            <a:avLst/>
          </a:prstGeom>
          <a:noFill/>
          <a:ln>
            <a:noFill/>
          </a:ln>
          <a:effectLst>
            <a:outerShdw blurRad="927100" sx="97000" rotWithShape="0" algn="ctr" dir="5400000" dist="584200" sy="97000">
              <a:srgbClr val="000000">
                <a:alpha val="69803"/>
              </a:srgbClr>
            </a:outerShdw>
          </a:effectLst>
        </p:spPr>
        <p:txBody>
          <a:bodyPr anchorCtr="0" anchor="t" bIns="540000" lIns="540000" spcFirstLastPara="1" rIns="540000" wrap="square" tIns="540000">
            <a:spAutoFit/>
          </a:bodyPr>
          <a:lstStyle/>
          <a:p>
            <a:pPr indent="0" lvl="0" marL="0" marR="0" rtl="0" algn="ctr">
              <a:spcBef>
                <a:spcPts val="0"/>
              </a:spcBef>
              <a:spcAft>
                <a:spcPts val="0"/>
              </a:spcAft>
              <a:buSzPts val="1100"/>
              <a:buNone/>
            </a:pPr>
            <a:r>
              <a:rPr b="1" i="1" lang="sv-SE" sz="3200">
                <a:solidFill>
                  <a:srgbClr val="002247"/>
                </a:solidFill>
                <a:latin typeface="Century Gothic"/>
                <a:ea typeface="Century Gothic"/>
                <a:cs typeface="Century Gothic"/>
                <a:sym typeface="Century Gothic"/>
              </a:rPr>
              <a:t>En livsverdi er som et fyr langt borte. Det veileder deg gjennom stormen.</a:t>
            </a:r>
            <a:endParaRPr b="1" i="1" sz="3200">
              <a:solidFill>
                <a:srgbClr val="002247"/>
              </a:solidFill>
              <a:latin typeface="Century Gothic"/>
              <a:ea typeface="Century Gothic"/>
              <a:cs typeface="Century Gothic"/>
              <a:sym typeface="Century Gothic"/>
            </a:endParaRPr>
          </a:p>
        </p:txBody>
      </p:sp>
      <p:sp>
        <p:nvSpPr>
          <p:cNvPr id="459" name="Google Shape;459;p18"/>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17</a:t>
            </a:r>
            <a:endParaRPr/>
          </a:p>
        </p:txBody>
      </p:sp>
      <p:sp>
        <p:nvSpPr>
          <p:cNvPr id="460" name="Google Shape;460;p18"/>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chemeClr val="lt1"/>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61" name="Google Shape;461;p18"/>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500"/>
                                        <p:tgtEl>
                                          <p:spTgt spid="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6" name="Shape 466"/>
        <p:cNvGrpSpPr/>
        <p:nvPr/>
      </p:nvGrpSpPr>
      <p:grpSpPr>
        <a:xfrm>
          <a:off x="0" y="0"/>
          <a:ext cx="0" cy="0"/>
          <a:chOff x="0" y="0"/>
          <a:chExt cx="0" cy="0"/>
        </a:xfrm>
      </p:grpSpPr>
      <p:pic>
        <p:nvPicPr>
          <p:cNvPr id="467" name="Google Shape;467;p1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68" name="Google Shape;468;p19"/>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469" name="Google Shape;469;p19"/>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pic>
        <p:nvPicPr>
          <p:cNvPr id="470" name="Google Shape;470;p19"/>
          <p:cNvPicPr preferRelativeResize="0"/>
          <p:nvPr/>
        </p:nvPicPr>
        <p:blipFill rotWithShape="1">
          <a:blip r:embed="rId5">
            <a:alphaModFix/>
          </a:blip>
          <a:srcRect b="0" l="0" r="0" t="0"/>
          <a:stretch/>
        </p:blipFill>
        <p:spPr>
          <a:xfrm flipH="1">
            <a:off x="3086100" y="4515772"/>
            <a:ext cx="9091704" cy="2342228"/>
          </a:xfrm>
          <a:prstGeom prst="rect">
            <a:avLst/>
          </a:prstGeom>
          <a:noFill/>
          <a:ln>
            <a:noFill/>
          </a:ln>
          <a:effectLst>
            <a:outerShdw blurRad="50800" rotWithShape="0" algn="tl" dir="2700000" dist="38100">
              <a:srgbClr val="000000">
                <a:alpha val="40000"/>
              </a:srgbClr>
            </a:outerShdw>
          </a:effectLst>
        </p:spPr>
      </p:pic>
      <p:sp>
        <p:nvSpPr>
          <p:cNvPr id="471" name="Google Shape;471;p19"/>
          <p:cNvSpPr txBox="1"/>
          <p:nvPr/>
        </p:nvSpPr>
        <p:spPr>
          <a:xfrm>
            <a:off x="1939976" y="789370"/>
            <a:ext cx="83121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100"/>
              <a:buFont typeface="Arial"/>
              <a:buNone/>
            </a:pPr>
            <a:r>
              <a:rPr b="1" lang="sv-SE" sz="2800">
                <a:solidFill>
                  <a:schemeClr val="dk1"/>
                </a:solidFill>
                <a:latin typeface="Century Gothic"/>
                <a:ea typeface="Century Gothic"/>
                <a:cs typeface="Century Gothic"/>
                <a:sym typeface="Century Gothic"/>
              </a:rPr>
              <a:t>LIVSVERDIER ER SOM ET HUS …</a:t>
            </a:r>
            <a:r>
              <a:rPr b="1" lang="sv-SE" sz="2800">
                <a:solidFill>
                  <a:schemeClr val="dk1"/>
                </a:solidFill>
                <a:latin typeface="Century Gothic"/>
                <a:ea typeface="Century Gothic"/>
                <a:cs typeface="Century Gothic"/>
                <a:sym typeface="Century Gothic"/>
              </a:rPr>
              <a:t> </a:t>
            </a:r>
            <a:endParaRPr b="1" sz="2800">
              <a:solidFill>
                <a:schemeClr val="dk1"/>
              </a:solidFill>
              <a:latin typeface="Century Gothic"/>
              <a:ea typeface="Century Gothic"/>
              <a:cs typeface="Century Gothic"/>
              <a:sym typeface="Century Gothic"/>
            </a:endParaRPr>
          </a:p>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Hva slags hus vil du ha?</a:t>
            </a:r>
            <a:endParaRPr b="1" sz="2800">
              <a:solidFill>
                <a:schemeClr val="dk1"/>
              </a:solidFill>
              <a:latin typeface="Century Gothic"/>
              <a:ea typeface="Century Gothic"/>
              <a:cs typeface="Century Gothic"/>
              <a:sym typeface="Century Gothic"/>
            </a:endParaRPr>
          </a:p>
        </p:txBody>
      </p:sp>
      <p:sp>
        <p:nvSpPr>
          <p:cNvPr id="472" name="Google Shape;472;p19"/>
          <p:cNvSpPr txBox="1"/>
          <p:nvPr/>
        </p:nvSpPr>
        <p:spPr>
          <a:xfrm>
            <a:off x="1594074" y="2323569"/>
            <a:ext cx="4659000" cy="1995900"/>
          </a:xfrm>
          <a:prstGeom prst="rect">
            <a:avLst/>
          </a:prstGeom>
          <a:noFill/>
          <a:ln>
            <a:noFill/>
          </a:ln>
        </p:spPr>
        <p:txBody>
          <a:bodyPr anchorCtr="0" anchor="t" bIns="45700" lIns="91425" spcFirstLastPara="1" rIns="91425" wrap="square" tIns="45700">
            <a:spAutoFit/>
          </a:bodyPr>
          <a:lstStyle/>
          <a:p>
            <a:pPr indent="-169200" lvl="0" marL="169200" marR="0" rtl="0" algn="l">
              <a:spcBef>
                <a:spcPts val="0"/>
              </a:spcBef>
              <a:spcAft>
                <a:spcPts val="0"/>
              </a:spcAft>
              <a:buClr>
                <a:srgbClr val="263369"/>
              </a:buClr>
              <a:buSzPts val="1600"/>
              <a:buFont typeface="Arial"/>
              <a:buChar char="•"/>
            </a:pPr>
            <a:r>
              <a:rPr b="1" lang="sv-SE" sz="1600">
                <a:solidFill>
                  <a:srgbClr val="263369"/>
                </a:solidFill>
                <a:latin typeface="Century Gothic"/>
                <a:ea typeface="Century Gothic"/>
                <a:cs typeface="Century Gothic"/>
                <a:sym typeface="Century Gothic"/>
              </a:rPr>
              <a:t>Det finnes ingen livsverdier (engelsk values) som er riktige eller gale. </a:t>
            </a:r>
            <a:endParaRPr/>
          </a:p>
          <a:p>
            <a:pPr indent="-169200" lvl="0" marL="169200" marR="0" rtl="0" algn="l">
              <a:spcBef>
                <a:spcPts val="1400"/>
              </a:spcBef>
              <a:spcAft>
                <a:spcPts val="0"/>
              </a:spcAft>
              <a:buClr>
                <a:srgbClr val="263369"/>
              </a:buClr>
              <a:buSzPts val="1600"/>
              <a:buFont typeface="Arial"/>
              <a:buChar char="•"/>
            </a:pPr>
            <a:r>
              <a:rPr b="1" lang="sv-SE" sz="1600">
                <a:solidFill>
                  <a:srgbClr val="263369"/>
                </a:solidFill>
                <a:latin typeface="Century Gothic"/>
                <a:ea typeface="Century Gothic"/>
                <a:cs typeface="Century Gothic"/>
                <a:sym typeface="Century Gothic"/>
              </a:rPr>
              <a:t>Det handler ikke om å ”finne ut hva man egentlig vil, innerst inne”, det handler om å helt fritt velge hva man vil jobbe mot. Litt som å velge hvordan man vil at ens eget ”livsverdihus” skal se ut. </a:t>
            </a:r>
            <a:endParaRPr/>
          </a:p>
        </p:txBody>
      </p:sp>
      <p:sp>
        <p:nvSpPr>
          <p:cNvPr id="473" name="Google Shape;473;p19"/>
          <p:cNvSpPr txBox="1"/>
          <p:nvPr/>
        </p:nvSpPr>
        <p:spPr>
          <a:xfrm>
            <a:off x="6403826" y="2323569"/>
            <a:ext cx="4455885" cy="1077218"/>
          </a:xfrm>
          <a:prstGeom prst="rect">
            <a:avLst/>
          </a:prstGeom>
          <a:noFill/>
          <a:ln>
            <a:noFill/>
          </a:ln>
        </p:spPr>
        <p:txBody>
          <a:bodyPr anchorCtr="0" anchor="t" bIns="45700" lIns="91425" spcFirstLastPara="1" rIns="91425" wrap="square" tIns="45700">
            <a:spAutoFit/>
          </a:bodyPr>
          <a:lstStyle/>
          <a:p>
            <a:pPr indent="-169200" lvl="0" marL="169200" marR="0" rtl="0" algn="l">
              <a:spcBef>
                <a:spcPts val="0"/>
              </a:spcBef>
              <a:spcAft>
                <a:spcPts val="0"/>
              </a:spcAft>
              <a:buClr>
                <a:srgbClr val="263369"/>
              </a:buClr>
              <a:buSzPts val="1600"/>
              <a:buFont typeface="Arial"/>
              <a:buChar char="•"/>
            </a:pPr>
            <a:r>
              <a:rPr b="1" lang="sv-SE" sz="1600">
                <a:solidFill>
                  <a:srgbClr val="263369"/>
                </a:solidFill>
                <a:latin typeface="Century Gothic"/>
                <a:ea typeface="Century Gothic"/>
                <a:cs typeface="Century Gothic"/>
                <a:sym typeface="Century Gothic"/>
              </a:rPr>
              <a:t>M</a:t>
            </a:r>
            <a:r>
              <a:rPr b="1" lang="sv-SE" sz="1600">
                <a:solidFill>
                  <a:srgbClr val="263369"/>
                </a:solidFill>
                <a:latin typeface="Century Gothic"/>
                <a:ea typeface="Century Gothic"/>
                <a:cs typeface="Century Gothic"/>
                <a:sym typeface="Century Gothic"/>
              </a:rPr>
              <a:t>Man kan alltid endre seg og velge et helt nytt ”livsverdihus”, eller bygge det om, eller bygge det ut, utifra hva man vil i livet akkurat nå. </a:t>
            </a:r>
            <a:endParaRPr/>
          </a:p>
        </p:txBody>
      </p:sp>
      <p:sp>
        <p:nvSpPr>
          <p:cNvPr id="474" name="Google Shape;474;p19"/>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19</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xEl>
                                              <p:pRg end="0" st="0"/>
                                            </p:txEl>
                                          </p:spTgt>
                                        </p:tgtEl>
                                        <p:attrNameLst>
                                          <p:attrName>style.visibility</p:attrName>
                                        </p:attrNameLst>
                                      </p:cBhvr>
                                      <p:to>
                                        <p:strVal val="visible"/>
                                      </p:to>
                                    </p:set>
                                    <p:animEffect filter="fade" transition="in">
                                      <p:cBhvr>
                                        <p:cTn dur="500"/>
                                        <p:tgtEl>
                                          <p:spTgt spid="4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xEl>
                                              <p:pRg end="1" st="1"/>
                                            </p:txEl>
                                          </p:spTgt>
                                        </p:tgtEl>
                                        <p:attrNameLst>
                                          <p:attrName>style.visibility</p:attrName>
                                        </p:attrNameLst>
                                      </p:cBhvr>
                                      <p:to>
                                        <p:strVal val="visible"/>
                                      </p:to>
                                    </p:set>
                                    <p:animEffect filter="fade" transition="in">
                                      <p:cBhvr>
                                        <p:cTn dur="500"/>
                                        <p:tgtEl>
                                          <p:spTgt spid="4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xEl>
                                              <p:pRg end="0" st="0"/>
                                            </p:txEl>
                                          </p:spTgt>
                                        </p:tgtEl>
                                        <p:attrNameLst>
                                          <p:attrName>style.visibility</p:attrName>
                                        </p:attrNameLst>
                                      </p:cBhvr>
                                      <p:to>
                                        <p:strVal val="visible"/>
                                      </p:to>
                                    </p:set>
                                    <p:animEffect filter="fade" transition="in">
                                      <p:cBhvr>
                                        <p:cTn dur="500"/>
                                        <p:tgtEl>
                                          <p:spTgt spid="47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pic>
        <p:nvPicPr>
          <p:cNvPr descr="En bild som visar utomhus, träd, himmel, gräs&#10;&#10;Automatiskt genererad beskrivning" id="102" name="Google Shape;102;p2"/>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103" name="Google Shape;103;p2"/>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04" name="Google Shape;104;p2"/>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05" name="Google Shape;105;p2"/>
          <p:cNvSpPr txBox="1"/>
          <p:nvPr/>
        </p:nvSpPr>
        <p:spPr>
          <a:xfrm>
            <a:off x="2711992" y="789370"/>
            <a:ext cx="6768015"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800">
                <a:solidFill>
                  <a:schemeClr val="dk1"/>
                </a:solidFill>
                <a:latin typeface="Century Gothic"/>
                <a:ea typeface="Century Gothic"/>
                <a:cs typeface="Century Gothic"/>
                <a:sym typeface="Century Gothic"/>
              </a:rPr>
              <a:t>HVA JOBBET VI MED PÅ SAMLING 1</a:t>
            </a:r>
            <a:endParaRPr/>
          </a:p>
        </p:txBody>
      </p:sp>
      <p:pic>
        <p:nvPicPr>
          <p:cNvPr descr="C:\Users\Fredrik Livheim\Desktop\Bilder till manual\images_act_intervention_created05(part_a)_Sida_04 - Kopia.jpg" id="106" name="Google Shape;106;p2"/>
          <p:cNvPicPr preferRelativeResize="0"/>
          <p:nvPr/>
        </p:nvPicPr>
        <p:blipFill rotWithShape="1">
          <a:blip r:embed="rId5">
            <a:alphaModFix/>
          </a:blip>
          <a:srcRect b="0" l="0" r="0" t="0"/>
          <a:stretch/>
        </p:blipFill>
        <p:spPr>
          <a:xfrm rot="428605">
            <a:off x="6588610" y="1694148"/>
            <a:ext cx="4626271" cy="3469703"/>
          </a:xfrm>
          <a:prstGeom prst="rect">
            <a:avLst/>
          </a:prstGeom>
          <a:solidFill>
            <a:srgbClr val="ECECEC"/>
          </a:solidFill>
          <a:ln>
            <a:noFill/>
          </a:ln>
          <a:effectLst>
            <a:outerShdw blurRad="104049" rotWithShape="0" algn="tl" dir="2700000" dist="83232">
              <a:srgbClr val="000000">
                <a:alpha val="40000"/>
              </a:srgbClr>
            </a:outerShdw>
          </a:effectLst>
        </p:spPr>
      </p:pic>
      <p:sp>
        <p:nvSpPr>
          <p:cNvPr id="107" name="Google Shape;107;p2"/>
          <p:cNvSpPr txBox="1"/>
          <p:nvPr/>
        </p:nvSpPr>
        <p:spPr>
          <a:xfrm>
            <a:off x="3142881" y="1688127"/>
            <a:ext cx="5758800" cy="2580900"/>
          </a:xfrm>
          <a:prstGeom prst="rect">
            <a:avLst/>
          </a:prstGeom>
          <a:noFill/>
          <a:ln>
            <a:noFill/>
          </a:ln>
        </p:spPr>
        <p:txBody>
          <a:bodyPr anchorCtr="0" anchor="t" bIns="45700" lIns="91425" spcFirstLastPara="1" rIns="91425" wrap="square" tIns="45700">
            <a:spAutoFit/>
          </a:bodyPr>
          <a:lstStyle/>
          <a:p>
            <a:pPr indent="0" lvl="0" marL="0" marR="0" rtl="0" algn="l">
              <a:spcBef>
                <a:spcPts val="1000"/>
              </a:spcBef>
              <a:spcAft>
                <a:spcPts val="0"/>
              </a:spcAft>
              <a:buClr>
                <a:srgbClr val="2A667A"/>
              </a:buClr>
              <a:buSzPts val="1400"/>
              <a:buChar char="•"/>
            </a:pPr>
            <a:r>
              <a:rPr b="1" lang="sv-SE" sz="2000">
                <a:solidFill>
                  <a:srgbClr val="2A667A"/>
                </a:solidFill>
                <a:latin typeface="Century Gothic"/>
                <a:ea typeface="Century Gothic"/>
                <a:cs typeface="Century Gothic"/>
                <a:sym typeface="Century Gothic"/>
              </a:rPr>
              <a:t>Hva er stress?</a:t>
            </a:r>
            <a:endParaRPr b="1" sz="2000">
              <a:solidFill>
                <a:srgbClr val="2A667A"/>
              </a:solidFill>
              <a:latin typeface="Century Gothic"/>
              <a:ea typeface="Century Gothic"/>
              <a:cs typeface="Century Gothic"/>
              <a:sym typeface="Century Gothic"/>
            </a:endParaRPr>
          </a:p>
          <a:p>
            <a:pPr indent="0" lvl="0" marL="0" marR="0" rtl="0" algn="l">
              <a:spcBef>
                <a:spcPts val="1000"/>
              </a:spcBef>
              <a:spcAft>
                <a:spcPts val="0"/>
              </a:spcAft>
              <a:buClr>
                <a:srgbClr val="2A667A"/>
              </a:buClr>
              <a:buSzPts val="1400"/>
              <a:buChar char="•"/>
            </a:pPr>
            <a:r>
              <a:rPr b="1" lang="sv-SE" sz="2000">
                <a:solidFill>
                  <a:srgbClr val="2A667A"/>
                </a:solidFill>
                <a:latin typeface="Century Gothic"/>
                <a:ea typeface="Century Gothic"/>
                <a:cs typeface="Century Gothic"/>
                <a:sym typeface="Century Gothic"/>
              </a:rPr>
              <a:t>Skal jeg forandre eller akseptere?</a:t>
            </a:r>
            <a:endParaRPr b="1" sz="2000">
              <a:solidFill>
                <a:srgbClr val="2A667A"/>
              </a:solidFill>
              <a:latin typeface="Century Gothic"/>
              <a:ea typeface="Century Gothic"/>
              <a:cs typeface="Century Gothic"/>
              <a:sym typeface="Century Gothic"/>
            </a:endParaRPr>
          </a:p>
          <a:p>
            <a:pPr indent="0" lvl="0" marL="0" marR="0" rtl="0" algn="l">
              <a:spcBef>
                <a:spcPts val="1000"/>
              </a:spcBef>
              <a:spcAft>
                <a:spcPts val="0"/>
              </a:spcAft>
              <a:buClr>
                <a:srgbClr val="2A667A"/>
              </a:buClr>
              <a:buSzPts val="1400"/>
              <a:buChar char="•"/>
            </a:pPr>
            <a:r>
              <a:rPr b="1" lang="sv-SE" sz="2000">
                <a:solidFill>
                  <a:srgbClr val="2A667A"/>
                </a:solidFill>
                <a:latin typeface="Century Gothic"/>
                <a:ea typeface="Century Gothic"/>
                <a:cs typeface="Century Gothic"/>
                <a:sym typeface="Century Gothic"/>
              </a:rPr>
              <a:t>Å unngå tanker og følelser</a:t>
            </a:r>
            <a:endParaRPr b="1" sz="2000">
              <a:solidFill>
                <a:srgbClr val="2A667A"/>
              </a:solidFill>
              <a:latin typeface="Century Gothic"/>
              <a:ea typeface="Century Gothic"/>
              <a:cs typeface="Century Gothic"/>
              <a:sym typeface="Century Gothic"/>
            </a:endParaRPr>
          </a:p>
          <a:p>
            <a:pPr indent="0" lvl="0" marL="0" marR="0" rtl="0" algn="l">
              <a:spcBef>
                <a:spcPts val="1000"/>
              </a:spcBef>
              <a:spcAft>
                <a:spcPts val="0"/>
              </a:spcAft>
              <a:buClr>
                <a:srgbClr val="2A667A"/>
              </a:buClr>
              <a:buSzPts val="1400"/>
              <a:buChar char="•"/>
            </a:pPr>
            <a:r>
              <a:rPr b="1" lang="sv-SE" sz="2000">
                <a:solidFill>
                  <a:srgbClr val="2A667A"/>
                </a:solidFill>
                <a:latin typeface="Century Gothic"/>
                <a:ea typeface="Century Gothic"/>
                <a:cs typeface="Century Gothic"/>
                <a:sym typeface="Century Gothic"/>
              </a:rPr>
              <a:t>Ta</a:t>
            </a:r>
            <a:r>
              <a:rPr b="1" lang="sv-SE" sz="2000">
                <a:solidFill>
                  <a:srgbClr val="2A667A"/>
                </a:solidFill>
                <a:latin typeface="Century Gothic"/>
                <a:ea typeface="Century Gothic"/>
                <a:cs typeface="Century Gothic"/>
                <a:sym typeface="Century Gothic"/>
              </a:rPr>
              <a:t>n</a:t>
            </a:r>
            <a:r>
              <a:rPr b="1" lang="sv-SE" sz="2000">
                <a:solidFill>
                  <a:srgbClr val="2A667A"/>
                </a:solidFill>
                <a:latin typeface="Century Gothic"/>
                <a:ea typeface="Century Gothic"/>
                <a:cs typeface="Century Gothic"/>
                <a:sym typeface="Century Gothic"/>
              </a:rPr>
              <a:t>kekraften kan skape lidelse</a:t>
            </a:r>
            <a:endParaRPr b="1" sz="2000">
              <a:solidFill>
                <a:srgbClr val="2A667A"/>
              </a:solidFill>
              <a:latin typeface="Century Gothic"/>
              <a:ea typeface="Century Gothic"/>
              <a:cs typeface="Century Gothic"/>
              <a:sym typeface="Century Gothic"/>
            </a:endParaRPr>
          </a:p>
          <a:p>
            <a:pPr indent="0" lvl="0" marL="0" marR="0" rtl="0" algn="l">
              <a:spcBef>
                <a:spcPts val="1000"/>
              </a:spcBef>
              <a:spcAft>
                <a:spcPts val="0"/>
              </a:spcAft>
              <a:buClr>
                <a:srgbClr val="2A667A"/>
              </a:buClr>
              <a:buSzPts val="1400"/>
              <a:buChar char="•"/>
            </a:pPr>
            <a:r>
              <a:rPr b="1" lang="sv-SE" sz="2000">
                <a:solidFill>
                  <a:srgbClr val="2A667A"/>
                </a:solidFill>
                <a:latin typeface="Century Gothic"/>
                <a:ea typeface="Century Gothic"/>
                <a:cs typeface="Century Gothic"/>
                <a:sym typeface="Century Gothic"/>
              </a:rPr>
              <a:t>Oppmerksomt nærvær</a:t>
            </a:r>
            <a:endParaRPr b="1" sz="2000">
              <a:solidFill>
                <a:srgbClr val="2A667A"/>
              </a:solidFill>
              <a:latin typeface="Century Gothic"/>
              <a:ea typeface="Century Gothic"/>
              <a:cs typeface="Century Gothic"/>
              <a:sym typeface="Century Gothic"/>
            </a:endParaRPr>
          </a:p>
          <a:p>
            <a:pPr indent="0" lvl="0" marL="0" marR="0" rtl="0" algn="l">
              <a:spcBef>
                <a:spcPts val="1000"/>
              </a:spcBef>
              <a:spcAft>
                <a:spcPts val="0"/>
              </a:spcAft>
              <a:buClr>
                <a:srgbClr val="2A667A"/>
              </a:buClr>
              <a:buSzPts val="1400"/>
              <a:buChar char="•"/>
            </a:pPr>
            <a:r>
              <a:rPr b="1" lang="sv-SE" sz="2000">
                <a:solidFill>
                  <a:srgbClr val="2A667A"/>
                </a:solidFill>
                <a:latin typeface="Century Gothic"/>
                <a:ea typeface="Century Gothic"/>
                <a:cs typeface="Century Gothic"/>
                <a:sym typeface="Century Gothic"/>
              </a:rPr>
              <a:t>Hjemmeoppgaver</a:t>
            </a:r>
            <a:endParaRPr b="1" sz="2000">
              <a:solidFill>
                <a:srgbClr val="2A667A"/>
              </a:solidFill>
              <a:latin typeface="Century Gothic"/>
              <a:ea typeface="Century Gothic"/>
              <a:cs typeface="Century Gothic"/>
              <a:sym typeface="Century Gothic"/>
            </a:endParaRPr>
          </a:p>
        </p:txBody>
      </p:sp>
      <p:sp>
        <p:nvSpPr>
          <p:cNvPr id="108" name="Google Shape;108;p2"/>
          <p:cNvSpPr txBox="1"/>
          <p:nvPr/>
        </p:nvSpPr>
        <p:spPr>
          <a:xfrm>
            <a:off x="11437158" y="64526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500"/>
                                        <p:tgtEl>
                                          <p:spTgt spid="105"/>
                                        </p:tgtEl>
                                      </p:cBhvr>
                                    </p:animEffect>
                                  </p:childTnLst>
                                </p:cTn>
                              </p:par>
                              <p:par>
                                <p:cTn fill="hold" nodeType="with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500"/>
                                        <p:tgtEl>
                                          <p:spTgt spid="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xEl>
                                              <p:pRg end="0" st="0"/>
                                            </p:txEl>
                                          </p:spTgt>
                                        </p:tgtEl>
                                        <p:attrNameLst>
                                          <p:attrName>style.visibility</p:attrName>
                                        </p:attrNameLst>
                                      </p:cBhvr>
                                      <p:to>
                                        <p:strVal val="visible"/>
                                      </p:to>
                                    </p:set>
                                    <p:animEffect filter="fade" transition="in">
                                      <p:cBhvr>
                                        <p:cTn dur="500"/>
                                        <p:tgtEl>
                                          <p:spTgt spid="1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xEl>
                                              <p:pRg end="1" st="1"/>
                                            </p:txEl>
                                          </p:spTgt>
                                        </p:tgtEl>
                                        <p:attrNameLst>
                                          <p:attrName>style.visibility</p:attrName>
                                        </p:attrNameLst>
                                      </p:cBhvr>
                                      <p:to>
                                        <p:strVal val="visible"/>
                                      </p:to>
                                    </p:set>
                                    <p:animEffect filter="fade" transition="in">
                                      <p:cBhvr>
                                        <p:cTn dur="500"/>
                                        <p:tgtEl>
                                          <p:spTgt spid="1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xEl>
                                              <p:pRg end="2" st="2"/>
                                            </p:txEl>
                                          </p:spTgt>
                                        </p:tgtEl>
                                        <p:attrNameLst>
                                          <p:attrName>style.visibility</p:attrName>
                                        </p:attrNameLst>
                                      </p:cBhvr>
                                      <p:to>
                                        <p:strVal val="visible"/>
                                      </p:to>
                                    </p:set>
                                    <p:animEffect filter="fade" transition="in">
                                      <p:cBhvr>
                                        <p:cTn dur="500"/>
                                        <p:tgtEl>
                                          <p:spTgt spid="10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xEl>
                                              <p:pRg end="3" st="3"/>
                                            </p:txEl>
                                          </p:spTgt>
                                        </p:tgtEl>
                                        <p:attrNameLst>
                                          <p:attrName>style.visibility</p:attrName>
                                        </p:attrNameLst>
                                      </p:cBhvr>
                                      <p:to>
                                        <p:strVal val="visible"/>
                                      </p:to>
                                    </p:set>
                                    <p:animEffect filter="fade" transition="in">
                                      <p:cBhvr>
                                        <p:cTn dur="500"/>
                                        <p:tgtEl>
                                          <p:spTgt spid="10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xEl>
                                              <p:pRg end="4" st="4"/>
                                            </p:txEl>
                                          </p:spTgt>
                                        </p:tgtEl>
                                        <p:attrNameLst>
                                          <p:attrName>style.visibility</p:attrName>
                                        </p:attrNameLst>
                                      </p:cBhvr>
                                      <p:to>
                                        <p:strVal val="visible"/>
                                      </p:to>
                                    </p:set>
                                    <p:animEffect filter="fade" transition="in">
                                      <p:cBhvr>
                                        <p:cTn dur="500"/>
                                        <p:tgtEl>
                                          <p:spTgt spid="10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xEl>
                                              <p:pRg end="5" st="5"/>
                                            </p:txEl>
                                          </p:spTgt>
                                        </p:tgtEl>
                                        <p:attrNameLst>
                                          <p:attrName>style.visibility</p:attrName>
                                        </p:attrNameLst>
                                      </p:cBhvr>
                                      <p:to>
                                        <p:strVal val="visible"/>
                                      </p:to>
                                    </p:set>
                                    <p:animEffect filter="fade" transition="in">
                                      <p:cBhvr>
                                        <p:cTn dur="500"/>
                                        <p:tgtEl>
                                          <p:spTgt spid="107">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9" name="Shape 479"/>
        <p:cNvGrpSpPr/>
        <p:nvPr/>
      </p:nvGrpSpPr>
      <p:grpSpPr>
        <a:xfrm>
          <a:off x="0" y="0"/>
          <a:ext cx="0" cy="0"/>
          <a:chOff x="0" y="0"/>
          <a:chExt cx="0" cy="0"/>
        </a:xfrm>
      </p:grpSpPr>
      <p:pic>
        <p:nvPicPr>
          <p:cNvPr id="480" name="Google Shape;480;p20"/>
          <p:cNvPicPr preferRelativeResize="0"/>
          <p:nvPr/>
        </p:nvPicPr>
        <p:blipFill rotWithShape="1">
          <a:blip r:embed="rId4">
            <a:alphaModFix/>
          </a:blip>
          <a:srcRect b="0" l="0" r="0" t="0"/>
          <a:stretch/>
        </p:blipFill>
        <p:spPr>
          <a:xfrm rot="-270231">
            <a:off x="4233404" y="2432365"/>
            <a:ext cx="4048763" cy="3028475"/>
          </a:xfrm>
          <a:prstGeom prst="rect">
            <a:avLst/>
          </a:prstGeom>
          <a:noFill/>
          <a:ln cap="flat" cmpd="sng" w="127000">
            <a:solidFill>
              <a:schemeClr val="lt1"/>
            </a:solidFill>
            <a:prstDash val="solid"/>
            <a:miter lim="800000"/>
            <a:headEnd len="sm" w="sm" type="none"/>
            <a:tailEnd len="sm" w="sm" type="none"/>
          </a:ln>
          <a:effectLst>
            <a:outerShdw blurRad="25400" rotWithShape="0" algn="tl" dir="2700000" dist="12700">
              <a:srgbClr val="000000">
                <a:alpha val="40000"/>
              </a:srgbClr>
            </a:outerShdw>
          </a:effectLst>
        </p:spPr>
      </p:pic>
      <p:pic>
        <p:nvPicPr>
          <p:cNvPr id="481" name="Google Shape;481;p20"/>
          <p:cNvPicPr preferRelativeResize="0"/>
          <p:nvPr/>
        </p:nvPicPr>
        <p:blipFill rotWithShape="1">
          <a:blip r:embed="rId5">
            <a:alphaModFix/>
          </a:blip>
          <a:srcRect b="0" l="0" r="0" t="0"/>
          <a:stretch/>
        </p:blipFill>
        <p:spPr>
          <a:xfrm rot="222661">
            <a:off x="3891229" y="2315358"/>
            <a:ext cx="4153809" cy="3028475"/>
          </a:xfrm>
          <a:prstGeom prst="rect">
            <a:avLst/>
          </a:prstGeom>
          <a:noFill/>
          <a:ln cap="flat" cmpd="sng" w="127000">
            <a:solidFill>
              <a:schemeClr val="lt1"/>
            </a:solidFill>
            <a:prstDash val="solid"/>
            <a:miter lim="800000"/>
            <a:headEnd len="sm" w="sm" type="none"/>
            <a:tailEnd len="sm" w="sm" type="none"/>
          </a:ln>
          <a:effectLst>
            <a:outerShdw blurRad="25400" rotWithShape="0" algn="tl" dir="2700000" dist="12700">
              <a:srgbClr val="000000">
                <a:alpha val="40000"/>
              </a:srgbClr>
            </a:outerShdw>
          </a:effectLst>
        </p:spPr>
      </p:pic>
      <p:pic>
        <p:nvPicPr>
          <p:cNvPr id="482" name="Google Shape;482;p20"/>
          <p:cNvPicPr preferRelativeResize="0"/>
          <p:nvPr/>
        </p:nvPicPr>
        <p:blipFill rotWithShape="1">
          <a:blip r:embed="rId6">
            <a:alphaModFix/>
          </a:blip>
          <a:srcRect b="0" l="0" r="0" t="0"/>
          <a:stretch/>
        </p:blipFill>
        <p:spPr>
          <a:xfrm>
            <a:off x="3858502" y="2714061"/>
            <a:ext cx="3893753" cy="2761024"/>
          </a:xfrm>
          <a:prstGeom prst="rect">
            <a:avLst/>
          </a:prstGeom>
          <a:noFill/>
          <a:ln cap="flat" cmpd="sng" w="127000">
            <a:solidFill>
              <a:schemeClr val="lt1"/>
            </a:solidFill>
            <a:prstDash val="solid"/>
            <a:miter lim="800000"/>
            <a:headEnd len="sm" w="sm" type="none"/>
            <a:tailEnd len="sm" w="sm" type="none"/>
          </a:ln>
          <a:effectLst>
            <a:outerShdw blurRad="25400" rotWithShape="0" algn="tl" dir="2700000" dist="12700">
              <a:srgbClr val="000000">
                <a:alpha val="40000"/>
              </a:srgbClr>
            </a:outerShdw>
          </a:effectLst>
        </p:spPr>
      </p:pic>
      <p:pic>
        <p:nvPicPr>
          <p:cNvPr id="483" name="Google Shape;483;p20"/>
          <p:cNvPicPr preferRelativeResize="0"/>
          <p:nvPr/>
        </p:nvPicPr>
        <p:blipFill rotWithShape="1">
          <a:blip r:embed="rId7">
            <a:alphaModFix/>
          </a:blip>
          <a:srcRect b="0" l="0" r="0" t="0"/>
          <a:stretch/>
        </p:blipFill>
        <p:spPr>
          <a:xfrm rot="545298">
            <a:off x="3708211" y="2486805"/>
            <a:ext cx="4029692" cy="3028475"/>
          </a:xfrm>
          <a:prstGeom prst="rect">
            <a:avLst/>
          </a:prstGeom>
          <a:noFill/>
          <a:ln cap="flat" cmpd="sng" w="127000">
            <a:solidFill>
              <a:schemeClr val="lt1"/>
            </a:solidFill>
            <a:prstDash val="solid"/>
            <a:miter lim="800000"/>
            <a:headEnd len="sm" w="sm" type="none"/>
            <a:tailEnd len="sm" w="sm" type="none"/>
          </a:ln>
          <a:effectLst>
            <a:outerShdw blurRad="25400" rotWithShape="0" algn="tl" dir="2700000" dist="12700">
              <a:srgbClr val="000000">
                <a:alpha val="40000"/>
              </a:srgbClr>
            </a:outerShdw>
          </a:effectLst>
        </p:spPr>
      </p:pic>
      <p:pic>
        <p:nvPicPr>
          <p:cNvPr id="484" name="Google Shape;484;p20"/>
          <p:cNvPicPr preferRelativeResize="0"/>
          <p:nvPr/>
        </p:nvPicPr>
        <p:blipFill rotWithShape="1">
          <a:blip r:embed="rId8">
            <a:alphaModFix/>
          </a:blip>
          <a:srcRect b="0" l="0" r="0" t="0"/>
          <a:stretch/>
        </p:blipFill>
        <p:spPr>
          <a:xfrm rot="234360">
            <a:off x="4509938" y="2396741"/>
            <a:ext cx="3801899" cy="2526825"/>
          </a:xfrm>
          <a:prstGeom prst="rect">
            <a:avLst/>
          </a:prstGeom>
          <a:noFill/>
          <a:ln cap="flat" cmpd="sng" w="127000">
            <a:solidFill>
              <a:schemeClr val="lt1"/>
            </a:solidFill>
            <a:prstDash val="solid"/>
            <a:miter lim="800000"/>
            <a:headEnd len="sm" w="sm" type="none"/>
            <a:tailEnd len="sm" w="sm" type="none"/>
          </a:ln>
          <a:effectLst>
            <a:outerShdw blurRad="25400" rotWithShape="0" algn="tl" dir="2700000" dist="12700">
              <a:srgbClr val="000000">
                <a:alpha val="40000"/>
              </a:srgbClr>
            </a:outerShdw>
          </a:effectLst>
        </p:spPr>
      </p:pic>
      <p:pic>
        <p:nvPicPr>
          <p:cNvPr id="485" name="Google Shape;485;p20"/>
          <p:cNvPicPr preferRelativeResize="0"/>
          <p:nvPr/>
        </p:nvPicPr>
        <p:blipFill rotWithShape="1">
          <a:blip r:embed="rId9">
            <a:alphaModFix/>
          </a:blip>
          <a:srcRect b="0" l="0" r="0" t="0"/>
          <a:stretch/>
        </p:blipFill>
        <p:spPr>
          <a:xfrm>
            <a:off x="4113295" y="2278074"/>
            <a:ext cx="3883136" cy="2948756"/>
          </a:xfrm>
          <a:prstGeom prst="rect">
            <a:avLst/>
          </a:prstGeom>
          <a:noFill/>
          <a:ln cap="flat" cmpd="sng" w="127000">
            <a:solidFill>
              <a:schemeClr val="lt1"/>
            </a:solidFill>
            <a:prstDash val="solid"/>
            <a:miter lim="800000"/>
            <a:headEnd len="sm" w="sm" type="none"/>
            <a:tailEnd len="sm" w="sm" type="none"/>
          </a:ln>
          <a:effectLst>
            <a:outerShdw blurRad="25400" rotWithShape="0" algn="tl" dir="2700000" dist="12700">
              <a:srgbClr val="000000">
                <a:alpha val="40000"/>
              </a:srgbClr>
            </a:outerShdw>
          </a:effectLst>
        </p:spPr>
      </p:pic>
      <p:pic>
        <p:nvPicPr>
          <p:cNvPr id="486" name="Google Shape;486;p20"/>
          <p:cNvPicPr preferRelativeResize="0"/>
          <p:nvPr/>
        </p:nvPicPr>
        <p:blipFill rotWithShape="1">
          <a:blip r:embed="rId10">
            <a:alphaModFix/>
          </a:blip>
          <a:srcRect b="0" l="0" r="0" t="0"/>
          <a:stretch/>
        </p:blipFill>
        <p:spPr>
          <a:xfrm rot="-446127">
            <a:off x="4083973" y="2603133"/>
            <a:ext cx="4024053" cy="2867138"/>
          </a:xfrm>
          <a:prstGeom prst="rect">
            <a:avLst/>
          </a:prstGeom>
          <a:noFill/>
          <a:ln cap="flat" cmpd="sng" w="127000">
            <a:solidFill>
              <a:schemeClr val="lt1"/>
            </a:solidFill>
            <a:prstDash val="solid"/>
            <a:miter lim="800000"/>
            <a:headEnd len="sm" w="sm" type="none"/>
            <a:tailEnd len="sm" w="sm" type="none"/>
          </a:ln>
          <a:effectLst>
            <a:outerShdw blurRad="25400" rotWithShape="0" algn="tl" dir="2700000" dist="12700">
              <a:srgbClr val="000000">
                <a:alpha val="40000"/>
              </a:srgbClr>
            </a:outerShdw>
          </a:effectLst>
        </p:spPr>
      </p:pic>
      <p:sp>
        <p:nvSpPr>
          <p:cNvPr id="487" name="Google Shape;487;p20"/>
          <p:cNvSpPr txBox="1"/>
          <p:nvPr/>
        </p:nvSpPr>
        <p:spPr>
          <a:xfrm>
            <a:off x="1939976" y="789370"/>
            <a:ext cx="83121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100"/>
              <a:buFont typeface="Arial"/>
              <a:buNone/>
            </a:pPr>
            <a:r>
              <a:rPr b="1" lang="sv-SE" sz="2800">
                <a:solidFill>
                  <a:schemeClr val="dk1"/>
                </a:solidFill>
                <a:latin typeface="Century Gothic"/>
                <a:ea typeface="Century Gothic"/>
                <a:cs typeface="Century Gothic"/>
                <a:sym typeface="Century Gothic"/>
              </a:rPr>
              <a:t>LIVSVERDIER ER SOM ET HUS … </a:t>
            </a:r>
            <a:endParaRPr b="1" sz="2800">
              <a:solidFill>
                <a:schemeClr val="dk1"/>
              </a:solidFill>
              <a:latin typeface="Century Gothic"/>
              <a:ea typeface="Century Gothic"/>
              <a:cs typeface="Century Gothic"/>
              <a:sym typeface="Century Gothic"/>
            </a:endParaRPr>
          </a:p>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Hva slags hus velger du?</a:t>
            </a:r>
            <a:endParaRPr b="1" sz="2800">
              <a:solidFill>
                <a:schemeClr val="dk1"/>
              </a:solidFill>
              <a:latin typeface="Century Gothic"/>
              <a:ea typeface="Century Gothic"/>
              <a:cs typeface="Century Gothic"/>
              <a:sym typeface="Century Gothic"/>
            </a:endParaRPr>
          </a:p>
        </p:txBody>
      </p:sp>
      <p:sp>
        <p:nvSpPr>
          <p:cNvPr id="488" name="Google Shape;488;p20"/>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19</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500"/>
                                        <p:tgtEl>
                                          <p:spTgt spid="4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500"/>
                                        <p:tgtEl>
                                          <p:spTgt spid="4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500"/>
                                        <p:tgtEl>
                                          <p:spTgt spid="4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500"/>
                                        <p:tgtEl>
                                          <p:spTgt spid="4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500"/>
                                        <p:tgtEl>
                                          <p:spTgt spid="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par>
                                <p:cTn fill="hold" nodeType="with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500"/>
                                        <p:tgtEl>
                                          <p:spTgt spid="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2" name="Shape 492"/>
        <p:cNvGrpSpPr/>
        <p:nvPr/>
      </p:nvGrpSpPr>
      <p:grpSpPr>
        <a:xfrm>
          <a:off x="0" y="0"/>
          <a:ext cx="0" cy="0"/>
          <a:chOff x="0" y="0"/>
          <a:chExt cx="0" cy="0"/>
        </a:xfrm>
      </p:grpSpPr>
      <p:sp>
        <p:nvSpPr>
          <p:cNvPr id="493" name="Google Shape;493;p21"/>
          <p:cNvSpPr txBox="1"/>
          <p:nvPr/>
        </p:nvSpPr>
        <p:spPr>
          <a:xfrm>
            <a:off x="1615275" y="575975"/>
            <a:ext cx="8740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HVA ER FORSKJELLEN MELLOM LIVSVERDI &amp; MÅL?</a:t>
            </a:r>
            <a:endParaRPr b="1" sz="2800">
              <a:solidFill>
                <a:schemeClr val="dk1"/>
              </a:solidFill>
              <a:latin typeface="Century Gothic"/>
              <a:ea typeface="Century Gothic"/>
              <a:cs typeface="Century Gothic"/>
              <a:sym typeface="Century Gothic"/>
            </a:endParaRPr>
          </a:p>
        </p:txBody>
      </p:sp>
      <p:sp>
        <p:nvSpPr>
          <p:cNvPr id="494" name="Google Shape;494;p21"/>
          <p:cNvSpPr txBox="1"/>
          <p:nvPr/>
        </p:nvSpPr>
        <p:spPr>
          <a:xfrm>
            <a:off x="753815" y="2386242"/>
            <a:ext cx="3998400" cy="2175300"/>
          </a:xfrm>
          <a:prstGeom prst="rect">
            <a:avLst/>
          </a:prstGeom>
          <a:noFill/>
          <a:ln>
            <a:noFill/>
          </a:ln>
        </p:spPr>
        <p:txBody>
          <a:bodyPr anchorCtr="0" anchor="t" bIns="45700" lIns="91425" spcFirstLastPara="1" rIns="91425" wrap="square" tIns="45700">
            <a:spAutoFit/>
          </a:bodyPr>
          <a:lstStyle/>
          <a:p>
            <a:pPr indent="-169199" lvl="0" marL="169199" marR="0" rtl="0" algn="l">
              <a:spcBef>
                <a:spcPts val="1400"/>
              </a:spcBef>
              <a:spcAft>
                <a:spcPts val="0"/>
              </a:spcAft>
              <a:buClr>
                <a:srgbClr val="263369"/>
              </a:buClr>
              <a:buSzPts val="1600"/>
              <a:buChar char="•"/>
            </a:pPr>
            <a:r>
              <a:rPr b="1" lang="sv-SE" sz="1600">
                <a:solidFill>
                  <a:srgbClr val="263369"/>
                </a:solidFill>
                <a:latin typeface="Century Gothic"/>
                <a:ea typeface="Century Gothic"/>
                <a:cs typeface="Century Gothic"/>
                <a:sym typeface="Century Gothic"/>
              </a:rPr>
              <a:t>En livsverdi (engelsk value) er som et fyr, noe man kan streve mot, og noe som aldri blir ferdig. </a:t>
            </a:r>
            <a:endParaRPr b="1" sz="1600">
              <a:solidFill>
                <a:srgbClr val="263369"/>
              </a:solidFill>
              <a:latin typeface="Century Gothic"/>
              <a:ea typeface="Century Gothic"/>
              <a:cs typeface="Century Gothic"/>
              <a:sym typeface="Century Gothic"/>
            </a:endParaRPr>
          </a:p>
          <a:p>
            <a:pPr indent="-169199" lvl="0" marL="169199" marR="0" rtl="0" algn="l">
              <a:spcBef>
                <a:spcPts val="1400"/>
              </a:spcBef>
              <a:spcAft>
                <a:spcPts val="0"/>
              </a:spcAft>
              <a:buClr>
                <a:srgbClr val="263369"/>
              </a:buClr>
              <a:buSzPts val="1600"/>
              <a:buChar char="•"/>
            </a:pPr>
            <a:r>
              <a:rPr b="1" lang="sv-SE" sz="1600">
                <a:solidFill>
                  <a:srgbClr val="263369"/>
                </a:solidFill>
                <a:latin typeface="Century Gothic"/>
                <a:ea typeface="Century Gothic"/>
                <a:cs typeface="Century Gothic"/>
                <a:sym typeface="Century Gothic"/>
              </a:rPr>
              <a:t>Et mål er noe man kan oppnå og for eksempel krysse av på en liste. Mål er alltid i fremtiden.</a:t>
            </a:r>
            <a:endParaRPr b="1" sz="1600">
              <a:solidFill>
                <a:srgbClr val="263369"/>
              </a:solidFill>
              <a:latin typeface="Century Gothic"/>
              <a:ea typeface="Century Gothic"/>
              <a:cs typeface="Century Gothic"/>
              <a:sym typeface="Century Gothic"/>
            </a:endParaRPr>
          </a:p>
          <a:p>
            <a:pPr indent="-169199" lvl="0" marL="169199" marR="0" rtl="0" algn="l">
              <a:spcBef>
                <a:spcPts val="1400"/>
              </a:spcBef>
              <a:spcAft>
                <a:spcPts val="0"/>
              </a:spcAft>
              <a:buClr>
                <a:srgbClr val="263369"/>
              </a:buClr>
              <a:buSzPts val="1600"/>
              <a:buChar char="•"/>
            </a:pPr>
            <a:r>
              <a:rPr b="1" lang="sv-SE" sz="1600">
                <a:solidFill>
                  <a:srgbClr val="263369"/>
                </a:solidFill>
                <a:latin typeface="Century Gothic"/>
                <a:ea typeface="Century Gothic"/>
                <a:cs typeface="Century Gothic"/>
                <a:sym typeface="Century Gothic"/>
              </a:rPr>
              <a:t>Nå skal vi gjøre litt spørresport. </a:t>
            </a:r>
            <a:endParaRPr b="1" sz="1600">
              <a:solidFill>
                <a:srgbClr val="263369"/>
              </a:solidFill>
              <a:latin typeface="Century Gothic"/>
              <a:ea typeface="Century Gothic"/>
              <a:cs typeface="Century Gothic"/>
              <a:sym typeface="Century Gothic"/>
            </a:endParaRPr>
          </a:p>
        </p:txBody>
      </p:sp>
      <p:pic>
        <p:nvPicPr>
          <p:cNvPr id="495" name="Google Shape;495;p21"/>
          <p:cNvPicPr preferRelativeResize="0"/>
          <p:nvPr/>
        </p:nvPicPr>
        <p:blipFill rotWithShape="1">
          <a:blip r:embed="rId4">
            <a:alphaModFix/>
          </a:blip>
          <a:srcRect b="0" l="0" r="0" t="0"/>
          <a:stretch/>
        </p:blipFill>
        <p:spPr>
          <a:xfrm>
            <a:off x="10480923" y="3997762"/>
            <a:ext cx="1489516" cy="2910137"/>
          </a:xfrm>
          <a:prstGeom prst="rect">
            <a:avLst/>
          </a:prstGeom>
          <a:noFill/>
          <a:ln>
            <a:noFill/>
          </a:ln>
        </p:spPr>
      </p:pic>
      <p:graphicFrame>
        <p:nvGraphicFramePr>
          <p:cNvPr id="496" name="Google Shape;496;p21"/>
          <p:cNvGraphicFramePr/>
          <p:nvPr/>
        </p:nvGraphicFramePr>
        <p:xfrm>
          <a:off x="5059680" y="1845966"/>
          <a:ext cx="3000000" cy="3000000"/>
        </p:xfrm>
        <a:graphic>
          <a:graphicData uri="http://schemas.openxmlformats.org/drawingml/2006/table">
            <a:tbl>
              <a:tblPr bandRow="1" firstRow="1">
                <a:noFill/>
                <a:tableStyleId>{F59F208F-973A-46BD-80AA-40070E705AEE}</a:tableStyleId>
              </a:tblPr>
              <a:tblGrid>
                <a:gridCol w="2895600"/>
                <a:gridCol w="2842825"/>
              </a:tblGrid>
              <a:tr h="551300">
                <a:tc>
                  <a:txBody>
                    <a:bodyPr/>
                    <a:lstStyle/>
                    <a:p>
                      <a:pPr indent="0" lvl="0" marL="0" marR="0" rtl="0" algn="ctr">
                        <a:spcBef>
                          <a:spcPts val="0"/>
                        </a:spcBef>
                        <a:spcAft>
                          <a:spcPts val="0"/>
                        </a:spcAft>
                        <a:buNone/>
                      </a:pPr>
                      <a:r>
                        <a:rPr lang="sv-SE">
                          <a:latin typeface="Century Gothic"/>
                          <a:ea typeface="Century Gothic"/>
                          <a:cs typeface="Century Gothic"/>
                          <a:sym typeface="Century Gothic"/>
                        </a:rPr>
                        <a:t>LIVSRETNING</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None/>
                      </a:pPr>
                      <a:r>
                        <a:rPr lang="sv-SE">
                          <a:latin typeface="Century Gothic"/>
                          <a:ea typeface="Century Gothic"/>
                          <a:cs typeface="Century Gothic"/>
                          <a:sym typeface="Century Gothic"/>
                        </a:rPr>
                        <a:t>MÅL</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r>
              <a:tr h="420075">
                <a:tc>
                  <a:txBody>
                    <a:bodyPr/>
                    <a:lstStyle/>
                    <a:p>
                      <a:pPr indent="0" lvl="0" marL="0" marR="0" rtl="0" algn="ctr">
                        <a:spcBef>
                          <a:spcPts val="0"/>
                        </a:spcBef>
                        <a:spcAft>
                          <a:spcPts val="0"/>
                        </a:spcAft>
                        <a:buSzPts val="1100"/>
                        <a:buNone/>
                      </a:pPr>
                      <a:r>
                        <a:rPr b="1" lang="sv-SE" sz="1600">
                          <a:latin typeface="Century Gothic"/>
                          <a:ea typeface="Century Gothic"/>
                          <a:cs typeface="Century Gothic"/>
                          <a:sym typeface="Century Gothic"/>
                        </a:rPr>
                        <a:t>Gå vestover</a:t>
                      </a:r>
                      <a:endParaRPr b="1"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SzPts val="1100"/>
                        <a:buNone/>
                      </a:pPr>
                      <a:r>
                        <a:rPr b="1" lang="sv-SE" sz="1600">
                          <a:latin typeface="Century Gothic"/>
                          <a:ea typeface="Century Gothic"/>
                          <a:cs typeface="Century Gothic"/>
                          <a:sym typeface="Century Gothic"/>
                        </a:rPr>
                        <a:t>Reise til London</a:t>
                      </a:r>
                      <a:endParaRPr b="1"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93700">
                <a:tc>
                  <a:txBody>
                    <a:bodyPr/>
                    <a:lstStyle/>
                    <a:p>
                      <a:pPr indent="0" lvl="0" marL="0" marR="0" rtl="0" algn="ctr">
                        <a:spcBef>
                          <a:spcPts val="0"/>
                        </a:spcBef>
                        <a:spcAft>
                          <a:spcPts val="0"/>
                        </a:spcAft>
                        <a:buSzPts val="1100"/>
                        <a:buNone/>
                      </a:pPr>
                      <a:r>
                        <a:rPr b="1" lang="sv-SE" sz="1600">
                          <a:latin typeface="Century Gothic"/>
                          <a:ea typeface="Century Gothic"/>
                          <a:cs typeface="Century Gothic"/>
                          <a:sym typeface="Century Gothic"/>
                        </a:rPr>
                        <a:t>Være en kjærlig partner</a:t>
                      </a:r>
                      <a:endParaRPr b="1"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SzPts val="1100"/>
                        <a:buNone/>
                      </a:pPr>
                      <a:r>
                        <a:rPr b="1" lang="sv-SE" sz="1600">
                          <a:latin typeface="Century Gothic"/>
                          <a:ea typeface="Century Gothic"/>
                          <a:cs typeface="Century Gothic"/>
                          <a:sym typeface="Century Gothic"/>
                        </a:rPr>
                        <a:t>Gifte seg</a:t>
                      </a:r>
                      <a:endParaRPr b="1"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524950">
                <a:tc>
                  <a:txBody>
                    <a:bodyPr/>
                    <a:lstStyle/>
                    <a:p>
                      <a:pPr indent="0" lvl="0" marL="0" marR="0" rtl="0" algn="ctr">
                        <a:spcBef>
                          <a:spcPts val="0"/>
                        </a:spcBef>
                        <a:spcAft>
                          <a:spcPts val="0"/>
                        </a:spcAft>
                        <a:buSzPts val="1100"/>
                        <a:buNone/>
                      </a:pPr>
                      <a:r>
                        <a:rPr b="1" lang="sv-SE" sz="1600">
                          <a:latin typeface="Century Gothic"/>
                          <a:ea typeface="Century Gothic"/>
                          <a:cs typeface="Century Gothic"/>
                          <a:sym typeface="Century Gothic"/>
                        </a:rPr>
                        <a:t>Ta vare på naturen</a:t>
                      </a:r>
                      <a:endParaRPr b="1"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SzPts val="1100"/>
                        <a:buNone/>
                      </a:pPr>
                      <a:r>
                        <a:rPr b="1" lang="sv-SE" sz="1600">
                          <a:latin typeface="Century Gothic"/>
                          <a:ea typeface="Century Gothic"/>
                          <a:cs typeface="Century Gothic"/>
                          <a:sym typeface="Century Gothic"/>
                        </a:rPr>
                        <a:t>Få hele kvartalet til å kildesortere</a:t>
                      </a:r>
                      <a:endParaRPr b="1"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20075">
                <a:tc>
                  <a:txBody>
                    <a:bodyPr/>
                    <a:lstStyle/>
                    <a:p>
                      <a:pPr indent="0" lvl="0" marL="0" marR="0" rtl="0" algn="ctr">
                        <a:spcBef>
                          <a:spcPts val="0"/>
                        </a:spcBef>
                        <a:spcAft>
                          <a:spcPts val="0"/>
                        </a:spcAft>
                        <a:buSzPts val="1100"/>
                        <a:buNone/>
                      </a:pPr>
                      <a:r>
                        <a:rPr b="1" lang="sv-SE" sz="1600">
                          <a:latin typeface="Century Gothic"/>
                          <a:ea typeface="Century Gothic"/>
                          <a:cs typeface="Century Gothic"/>
                          <a:sym typeface="Century Gothic"/>
                        </a:rPr>
                        <a:t>Være en god venn</a:t>
                      </a:r>
                      <a:endParaRPr b="1"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SzPts val="1100"/>
                        <a:buNone/>
                      </a:pPr>
                      <a:r>
                        <a:rPr b="1" lang="sv-SE" sz="1600">
                          <a:latin typeface="Century Gothic"/>
                          <a:ea typeface="Century Gothic"/>
                          <a:cs typeface="Century Gothic"/>
                          <a:sym typeface="Century Gothic"/>
                        </a:rPr>
                        <a:t>Ha sju venner</a:t>
                      </a:r>
                      <a:endParaRPr b="1"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93700">
                <a:tc>
                  <a:txBody>
                    <a:bodyPr/>
                    <a:lstStyle/>
                    <a:p>
                      <a:pPr indent="0" lvl="0" marL="0" marR="0" rtl="0" algn="ctr">
                        <a:spcBef>
                          <a:spcPts val="0"/>
                        </a:spcBef>
                        <a:spcAft>
                          <a:spcPts val="0"/>
                        </a:spcAft>
                        <a:buSzPts val="1100"/>
                        <a:buNone/>
                      </a:pPr>
                      <a:r>
                        <a:rPr b="1" lang="sv-SE" sz="1600">
                          <a:latin typeface="Century Gothic"/>
                          <a:ea typeface="Century Gothic"/>
                          <a:cs typeface="Century Gothic"/>
                          <a:sym typeface="Century Gothic"/>
                        </a:rPr>
                        <a:t>Ta godt vare på meg selv</a:t>
                      </a:r>
                      <a:endParaRPr b="1"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SzPts val="1100"/>
                        <a:buNone/>
                      </a:pPr>
                      <a:r>
                        <a:rPr b="1" lang="sv-SE" sz="1600">
                          <a:latin typeface="Century Gothic"/>
                          <a:ea typeface="Century Gothic"/>
                          <a:cs typeface="Century Gothic"/>
                          <a:sym typeface="Century Gothic"/>
                        </a:rPr>
                        <a:t>Reise bort på juleferie </a:t>
                      </a:r>
                      <a:endParaRPr b="1"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93700">
                <a:tc>
                  <a:txBody>
                    <a:bodyPr/>
                    <a:lstStyle/>
                    <a:p>
                      <a:pPr indent="0" lvl="0" marL="0" marR="0" rtl="0" algn="ctr">
                        <a:spcBef>
                          <a:spcPts val="0"/>
                        </a:spcBef>
                        <a:spcAft>
                          <a:spcPts val="0"/>
                        </a:spcAft>
                        <a:buSzPts val="1100"/>
                        <a:buNone/>
                      </a:pPr>
                      <a:r>
                        <a:rPr b="1" lang="sv-SE" sz="1600">
                          <a:latin typeface="Century Gothic"/>
                          <a:ea typeface="Century Gothic"/>
                          <a:cs typeface="Century Gothic"/>
                          <a:sym typeface="Century Gothic"/>
                        </a:rPr>
                        <a:t>Utfordre meg selv til å vokse</a:t>
                      </a:r>
                      <a:endParaRPr b="1"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SzPts val="1100"/>
                        <a:buNone/>
                      </a:pPr>
                      <a:r>
                        <a:rPr b="1" lang="sv-SE" sz="1600">
                          <a:latin typeface="Century Gothic"/>
                          <a:ea typeface="Century Gothic"/>
                          <a:cs typeface="Century Gothic"/>
                          <a:sym typeface="Century Gothic"/>
                        </a:rPr>
                        <a:t>Hoppe fallskjerm</a:t>
                      </a:r>
                      <a:endParaRPr b="1"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pic>
        <p:nvPicPr>
          <p:cNvPr descr="Bock" id="497" name="Google Shape;497;p21"/>
          <p:cNvPicPr preferRelativeResize="0"/>
          <p:nvPr/>
        </p:nvPicPr>
        <p:blipFill rotWithShape="1">
          <a:blip r:embed="rId5">
            <a:alphaModFix/>
          </a:blip>
          <a:srcRect b="0" l="0" r="0" t="0"/>
          <a:stretch/>
        </p:blipFill>
        <p:spPr>
          <a:xfrm>
            <a:off x="8281105" y="2474829"/>
            <a:ext cx="231571" cy="231571"/>
          </a:xfrm>
          <a:prstGeom prst="rect">
            <a:avLst/>
          </a:prstGeom>
          <a:noFill/>
          <a:ln>
            <a:noFill/>
          </a:ln>
        </p:spPr>
      </p:pic>
      <p:pic>
        <p:nvPicPr>
          <p:cNvPr descr="Bock" id="498" name="Google Shape;498;p21"/>
          <p:cNvPicPr preferRelativeResize="0"/>
          <p:nvPr/>
        </p:nvPicPr>
        <p:blipFill rotWithShape="1">
          <a:blip r:embed="rId6">
            <a:alphaModFix/>
          </a:blip>
          <a:srcRect b="0" l="0" r="0" t="0"/>
          <a:stretch/>
        </p:blipFill>
        <p:spPr>
          <a:xfrm>
            <a:off x="8619772" y="2948962"/>
            <a:ext cx="231571" cy="231571"/>
          </a:xfrm>
          <a:prstGeom prst="rect">
            <a:avLst/>
          </a:prstGeom>
          <a:noFill/>
          <a:ln>
            <a:noFill/>
          </a:ln>
        </p:spPr>
      </p:pic>
      <p:pic>
        <p:nvPicPr>
          <p:cNvPr descr="Bock" id="499" name="Google Shape;499;p21"/>
          <p:cNvPicPr preferRelativeResize="0"/>
          <p:nvPr/>
        </p:nvPicPr>
        <p:blipFill rotWithShape="1">
          <a:blip r:embed="rId7">
            <a:alphaModFix/>
          </a:blip>
          <a:srcRect b="0" l="0" r="0" t="0"/>
          <a:stretch/>
        </p:blipFill>
        <p:spPr>
          <a:xfrm>
            <a:off x="8049534" y="3335263"/>
            <a:ext cx="231571" cy="231571"/>
          </a:xfrm>
          <a:prstGeom prst="rect">
            <a:avLst/>
          </a:prstGeom>
          <a:noFill/>
          <a:ln>
            <a:noFill/>
          </a:ln>
        </p:spPr>
      </p:pic>
      <p:pic>
        <p:nvPicPr>
          <p:cNvPr descr="Bock" id="500" name="Google Shape;500;p21"/>
          <p:cNvPicPr preferRelativeResize="0"/>
          <p:nvPr/>
        </p:nvPicPr>
        <p:blipFill rotWithShape="1">
          <a:blip r:embed="rId8">
            <a:alphaModFix/>
          </a:blip>
          <a:srcRect b="0" l="0" r="0" t="0"/>
          <a:stretch/>
        </p:blipFill>
        <p:spPr>
          <a:xfrm>
            <a:off x="8388201" y="3951630"/>
            <a:ext cx="231571" cy="231571"/>
          </a:xfrm>
          <a:prstGeom prst="rect">
            <a:avLst/>
          </a:prstGeom>
          <a:noFill/>
          <a:ln>
            <a:noFill/>
          </a:ln>
        </p:spPr>
      </p:pic>
      <p:pic>
        <p:nvPicPr>
          <p:cNvPr descr="Bock" id="501" name="Google Shape;501;p21"/>
          <p:cNvPicPr preferRelativeResize="0"/>
          <p:nvPr/>
        </p:nvPicPr>
        <p:blipFill rotWithShape="1">
          <a:blip r:embed="rId8">
            <a:alphaModFix/>
          </a:blip>
          <a:srcRect b="0" l="0" r="0" t="0"/>
          <a:stretch/>
        </p:blipFill>
        <p:spPr>
          <a:xfrm>
            <a:off x="8049534" y="4415353"/>
            <a:ext cx="231571" cy="231571"/>
          </a:xfrm>
          <a:prstGeom prst="rect">
            <a:avLst/>
          </a:prstGeom>
          <a:noFill/>
          <a:ln>
            <a:noFill/>
          </a:ln>
        </p:spPr>
      </p:pic>
      <p:pic>
        <p:nvPicPr>
          <p:cNvPr descr="Bock" id="502" name="Google Shape;502;p21"/>
          <p:cNvPicPr preferRelativeResize="0"/>
          <p:nvPr/>
        </p:nvPicPr>
        <p:blipFill rotWithShape="1">
          <a:blip r:embed="rId8">
            <a:alphaModFix/>
          </a:blip>
          <a:srcRect b="0" l="0" r="0" t="0"/>
          <a:stretch/>
        </p:blipFill>
        <p:spPr>
          <a:xfrm>
            <a:off x="8269734" y="4930812"/>
            <a:ext cx="231571" cy="231571"/>
          </a:xfrm>
          <a:prstGeom prst="rect">
            <a:avLst/>
          </a:prstGeom>
          <a:noFill/>
          <a:ln>
            <a:noFill/>
          </a:ln>
        </p:spPr>
      </p:pic>
      <p:sp>
        <p:nvSpPr>
          <p:cNvPr id="503" name="Google Shape;503;p21"/>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378498"/>
                </a:solidFill>
                <a:latin typeface="Century Gothic"/>
                <a:ea typeface="Century Gothic"/>
                <a:cs typeface="Century Gothic"/>
                <a:sym typeface="Century Gothic"/>
              </a:rPr>
              <a:t>20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xEl>
                                              <p:pRg end="0" st="0"/>
                                            </p:txEl>
                                          </p:spTgt>
                                        </p:tgtEl>
                                        <p:attrNameLst>
                                          <p:attrName>style.visibility</p:attrName>
                                        </p:attrNameLst>
                                      </p:cBhvr>
                                      <p:to>
                                        <p:strVal val="visible"/>
                                      </p:to>
                                    </p:set>
                                    <p:animEffect filter="fade" transition="in">
                                      <p:cBhvr>
                                        <p:cTn dur="500"/>
                                        <p:tgtEl>
                                          <p:spTgt spid="4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xEl>
                                              <p:pRg end="1" st="1"/>
                                            </p:txEl>
                                          </p:spTgt>
                                        </p:tgtEl>
                                        <p:attrNameLst>
                                          <p:attrName>style.visibility</p:attrName>
                                        </p:attrNameLst>
                                      </p:cBhvr>
                                      <p:to>
                                        <p:strVal val="visible"/>
                                      </p:to>
                                    </p:set>
                                    <p:animEffect filter="fade" transition="in">
                                      <p:cBhvr>
                                        <p:cTn dur="500"/>
                                        <p:tgtEl>
                                          <p:spTgt spid="4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xEl>
                                              <p:pRg end="2" st="2"/>
                                            </p:txEl>
                                          </p:spTgt>
                                        </p:tgtEl>
                                        <p:attrNameLst>
                                          <p:attrName>style.visibility</p:attrName>
                                        </p:attrNameLst>
                                      </p:cBhvr>
                                      <p:to>
                                        <p:strVal val="visible"/>
                                      </p:to>
                                    </p:set>
                                    <p:animEffect filter="fade" transition="in">
                                      <p:cBhvr>
                                        <p:cTn dur="500"/>
                                        <p:tgtEl>
                                          <p:spTgt spid="49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500"/>
                                        <p:tgtEl>
                                          <p:spTgt spid="496"/>
                                        </p:tgtEl>
                                      </p:cBhvr>
                                    </p:animEffect>
                                  </p:childTnLst>
                                </p:cTn>
                              </p:par>
                              <p:par>
                                <p:cTn fill="hold" nodeType="with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500"/>
                                        <p:tgtEl>
                                          <p:spTgt spid="497"/>
                                        </p:tgtEl>
                                      </p:cBhvr>
                                    </p:animEffect>
                                  </p:childTnLst>
                                </p:cTn>
                              </p:par>
                              <p:par>
                                <p:cTn fill="hold" nodeType="with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500"/>
                                        <p:tgtEl>
                                          <p:spTgt spid="498"/>
                                        </p:tgtEl>
                                      </p:cBhvr>
                                    </p:animEffect>
                                  </p:childTnLst>
                                </p:cTn>
                              </p:par>
                              <p:par>
                                <p:cTn fill="hold" nodeType="with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500"/>
                                        <p:tgtEl>
                                          <p:spTgt spid="499"/>
                                        </p:tgtEl>
                                      </p:cBhvr>
                                    </p:animEffect>
                                  </p:childTnLst>
                                </p:cTn>
                              </p:par>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500"/>
                                        <p:tgtEl>
                                          <p:spTgt spid="500"/>
                                        </p:tgtEl>
                                      </p:cBhvr>
                                    </p:animEffect>
                                  </p:childTnLst>
                                </p:cTn>
                              </p:par>
                              <p:par>
                                <p:cTn fill="hold" nodeType="with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500"/>
                                        <p:tgtEl>
                                          <p:spTgt spid="501"/>
                                        </p:tgtEl>
                                      </p:cBhvr>
                                    </p:animEffect>
                                  </p:childTnLst>
                                </p:cTn>
                              </p:par>
                              <p:par>
                                <p:cTn fill="hold" nodeType="with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500"/>
                                        <p:tgtEl>
                                          <p:spTgt spid="5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8" name="Shape 508"/>
        <p:cNvGrpSpPr/>
        <p:nvPr/>
      </p:nvGrpSpPr>
      <p:grpSpPr>
        <a:xfrm>
          <a:off x="0" y="0"/>
          <a:ext cx="0" cy="0"/>
          <a:chOff x="0" y="0"/>
          <a:chExt cx="0" cy="0"/>
        </a:xfrm>
      </p:grpSpPr>
      <p:pic>
        <p:nvPicPr>
          <p:cNvPr descr="En bild som visar utomhus, träd, himmel, gräs&#10;&#10;Automatiskt genererad beskrivning" id="509" name="Google Shape;509;p22"/>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510" name="Google Shape;510;p22"/>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11" name="Google Shape;511;p22"/>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512" name="Google Shape;512;p22"/>
          <p:cNvSpPr txBox="1"/>
          <p:nvPr/>
        </p:nvSpPr>
        <p:spPr>
          <a:xfrm>
            <a:off x="1748025" y="829750"/>
            <a:ext cx="8740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EN SUNN BALANSE MELLOM LIVSVERDIER OG MÅL</a:t>
            </a:r>
            <a:endParaRPr b="1" sz="2800">
              <a:solidFill>
                <a:schemeClr val="dk1"/>
              </a:solidFill>
              <a:latin typeface="Century Gothic"/>
              <a:ea typeface="Century Gothic"/>
              <a:cs typeface="Century Gothic"/>
              <a:sym typeface="Century Gothic"/>
            </a:endParaRPr>
          </a:p>
        </p:txBody>
      </p:sp>
      <p:pic>
        <p:nvPicPr>
          <p:cNvPr id="513" name="Google Shape;513;p22"/>
          <p:cNvPicPr preferRelativeResize="0"/>
          <p:nvPr/>
        </p:nvPicPr>
        <p:blipFill rotWithShape="1">
          <a:blip r:embed="rId5">
            <a:alphaModFix/>
          </a:blip>
          <a:srcRect b="0" l="0" r="0" t="0"/>
          <a:stretch/>
        </p:blipFill>
        <p:spPr>
          <a:xfrm>
            <a:off x="1566969" y="2131025"/>
            <a:ext cx="2363788" cy="3448826"/>
          </a:xfrm>
          <a:prstGeom prst="rect">
            <a:avLst/>
          </a:prstGeom>
          <a:noFill/>
          <a:ln>
            <a:noFill/>
          </a:ln>
          <a:effectLst>
            <a:outerShdw blurRad="25400" rotWithShape="0" algn="tl" dir="2700000" dist="12700">
              <a:srgbClr val="000000">
                <a:alpha val="55686"/>
              </a:srgbClr>
            </a:outerShdw>
          </a:effectLst>
        </p:spPr>
      </p:pic>
      <p:pic>
        <p:nvPicPr>
          <p:cNvPr id="514" name="Google Shape;514;p22"/>
          <p:cNvPicPr preferRelativeResize="0"/>
          <p:nvPr/>
        </p:nvPicPr>
        <p:blipFill rotWithShape="1">
          <a:blip r:embed="rId6">
            <a:alphaModFix/>
          </a:blip>
          <a:srcRect b="0" l="0" r="0" t="0"/>
          <a:stretch/>
        </p:blipFill>
        <p:spPr>
          <a:xfrm>
            <a:off x="3930757" y="2117122"/>
            <a:ext cx="2232025" cy="3463986"/>
          </a:xfrm>
          <a:prstGeom prst="rect">
            <a:avLst/>
          </a:prstGeom>
          <a:noFill/>
          <a:ln>
            <a:noFill/>
          </a:ln>
          <a:effectLst>
            <a:outerShdw blurRad="25400" rotWithShape="0" algn="tl" dir="2700000" dist="12700">
              <a:srgbClr val="000000">
                <a:alpha val="55686"/>
              </a:srgbClr>
            </a:outerShdw>
          </a:effectLst>
        </p:spPr>
      </p:pic>
      <p:pic>
        <p:nvPicPr>
          <p:cNvPr id="515" name="Google Shape;515;p22"/>
          <p:cNvPicPr preferRelativeResize="0"/>
          <p:nvPr/>
        </p:nvPicPr>
        <p:blipFill rotWithShape="1">
          <a:blip r:embed="rId7">
            <a:alphaModFix/>
          </a:blip>
          <a:srcRect b="0" l="0" r="0" t="0"/>
          <a:stretch/>
        </p:blipFill>
        <p:spPr>
          <a:xfrm>
            <a:off x="6162782" y="2124098"/>
            <a:ext cx="2147888" cy="3445270"/>
          </a:xfrm>
          <a:prstGeom prst="rect">
            <a:avLst/>
          </a:prstGeom>
          <a:noFill/>
          <a:ln>
            <a:noFill/>
          </a:ln>
          <a:effectLst>
            <a:outerShdw blurRad="25400" rotWithShape="0" algn="tl" dir="2700000" dist="12700">
              <a:srgbClr val="000000">
                <a:alpha val="55686"/>
              </a:srgbClr>
            </a:outerShdw>
          </a:effectLst>
        </p:spPr>
      </p:pic>
      <p:pic>
        <p:nvPicPr>
          <p:cNvPr id="516" name="Google Shape;516;p22"/>
          <p:cNvPicPr preferRelativeResize="0"/>
          <p:nvPr/>
        </p:nvPicPr>
        <p:blipFill rotWithShape="1">
          <a:blip r:embed="rId8">
            <a:alphaModFix/>
          </a:blip>
          <a:srcRect b="0" l="0" r="0" t="0"/>
          <a:stretch/>
        </p:blipFill>
        <p:spPr>
          <a:xfrm>
            <a:off x="8321424" y="2131025"/>
            <a:ext cx="2282825" cy="3431416"/>
          </a:xfrm>
          <a:prstGeom prst="rect">
            <a:avLst/>
          </a:prstGeom>
          <a:noFill/>
          <a:ln>
            <a:noFill/>
          </a:ln>
          <a:effectLst>
            <a:outerShdw blurRad="25400" rotWithShape="0" algn="tl" dir="2700000" dist="12700">
              <a:srgbClr val="000000">
                <a:alpha val="55686"/>
              </a:srgbClr>
            </a:outerShdw>
          </a:effectLst>
        </p:spPr>
      </p:pic>
      <p:sp>
        <p:nvSpPr>
          <p:cNvPr id="517" name="Google Shape;517;p22"/>
          <p:cNvSpPr/>
          <p:nvPr/>
        </p:nvSpPr>
        <p:spPr>
          <a:xfrm>
            <a:off x="10298678" y="651469"/>
            <a:ext cx="1801500" cy="1801500"/>
          </a:xfrm>
          <a:prstGeom prst="ellipse">
            <a:avLst/>
          </a:prstGeom>
          <a:solidFill>
            <a:srgbClr val="26336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chemeClr val="lt1"/>
                </a:solidFill>
                <a:latin typeface="Century Gothic"/>
                <a:ea typeface="Century Gothic"/>
                <a:cs typeface="Century Gothic"/>
                <a:sym typeface="Century Gothic"/>
              </a:rPr>
              <a:t>2 grupper bestiger ett berg…</a:t>
            </a:r>
            <a:endParaRPr/>
          </a:p>
        </p:txBody>
      </p:sp>
      <p:sp>
        <p:nvSpPr>
          <p:cNvPr id="518" name="Google Shape;518;p22"/>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X</a:t>
            </a:r>
            <a:endParaRPr/>
          </a:p>
        </p:txBody>
      </p:sp>
      <p:sp>
        <p:nvSpPr>
          <p:cNvPr id="519" name="Google Shape;519;p22"/>
          <p:cNvSpPr txBox="1"/>
          <p:nvPr/>
        </p:nvSpPr>
        <p:spPr>
          <a:xfrm>
            <a:off x="5995227" y="6290557"/>
            <a:ext cx="2326500" cy="414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i="1" sz="1600">
              <a:solidFill>
                <a:srgbClr val="31859C"/>
              </a:solidFill>
              <a:latin typeface="Cambria"/>
              <a:ea typeface="Cambria"/>
              <a:cs typeface="Cambria"/>
              <a:sym typeface="Cambria"/>
            </a:endParaRPr>
          </a:p>
        </p:txBody>
      </p:sp>
      <p:sp>
        <p:nvSpPr>
          <p:cNvPr id="520" name="Google Shape;520;p22"/>
          <p:cNvSpPr txBox="1"/>
          <p:nvPr/>
        </p:nvSpPr>
        <p:spPr>
          <a:xfrm>
            <a:off x="8087717" y="6290557"/>
            <a:ext cx="2458200" cy="414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i="1" lang="sv-SE" sz="1600">
                <a:solidFill>
                  <a:srgbClr val="31859C"/>
                </a:solidFill>
                <a:latin typeface="Cambria"/>
                <a:ea typeface="Cambria"/>
                <a:cs typeface="Cambria"/>
                <a:sym typeface="Cambria"/>
              </a:rPr>
              <a:t>X</a:t>
            </a:r>
            <a:endParaRPr i="1" sz="1600">
              <a:solidFill>
                <a:srgbClr val="31859C"/>
              </a:solidFill>
              <a:latin typeface="Cambria"/>
              <a:ea typeface="Cambria"/>
              <a:cs typeface="Cambria"/>
              <a:sym typeface="Cambria"/>
            </a:endParaRPr>
          </a:p>
        </p:txBody>
      </p:sp>
      <p:pic>
        <p:nvPicPr>
          <p:cNvPr id="521" name="Google Shape;521;p22"/>
          <p:cNvPicPr preferRelativeResize="0"/>
          <p:nvPr/>
        </p:nvPicPr>
        <p:blipFill rotWithShape="1">
          <a:blip r:embed="rId9">
            <a:alphaModFix/>
          </a:blip>
          <a:srcRect b="0" l="0" r="0" t="0"/>
          <a:stretch/>
        </p:blipFill>
        <p:spPr>
          <a:xfrm>
            <a:off x="1566976" y="2131027"/>
            <a:ext cx="2282716" cy="3444977"/>
          </a:xfrm>
          <a:prstGeom prst="rect">
            <a:avLst/>
          </a:prstGeom>
          <a:noFill/>
          <a:ln>
            <a:noFill/>
          </a:ln>
        </p:spPr>
      </p:pic>
      <p:pic>
        <p:nvPicPr>
          <p:cNvPr id="522" name="Google Shape;522;p22"/>
          <p:cNvPicPr preferRelativeResize="0"/>
          <p:nvPr/>
        </p:nvPicPr>
        <p:blipFill rotWithShape="1">
          <a:blip r:embed="rId10">
            <a:alphaModFix/>
          </a:blip>
          <a:srcRect b="0" l="0" r="0" t="0"/>
          <a:stretch/>
        </p:blipFill>
        <p:spPr>
          <a:xfrm>
            <a:off x="3829573" y="2131027"/>
            <a:ext cx="2260767" cy="3444977"/>
          </a:xfrm>
          <a:prstGeom prst="rect">
            <a:avLst/>
          </a:prstGeom>
          <a:noFill/>
          <a:ln>
            <a:noFill/>
          </a:ln>
        </p:spPr>
      </p:pic>
      <p:pic>
        <p:nvPicPr>
          <p:cNvPr id="523" name="Google Shape;523;p22"/>
          <p:cNvPicPr preferRelativeResize="0"/>
          <p:nvPr/>
        </p:nvPicPr>
        <p:blipFill rotWithShape="1">
          <a:blip r:embed="rId11">
            <a:alphaModFix/>
          </a:blip>
          <a:srcRect b="0" l="0" r="0" t="0"/>
          <a:stretch/>
        </p:blipFill>
        <p:spPr>
          <a:xfrm>
            <a:off x="6073877" y="2131027"/>
            <a:ext cx="2172970" cy="3444977"/>
          </a:xfrm>
          <a:prstGeom prst="rect">
            <a:avLst/>
          </a:prstGeom>
          <a:noFill/>
          <a:ln>
            <a:noFill/>
          </a:ln>
        </p:spPr>
      </p:pic>
      <p:pic>
        <p:nvPicPr>
          <p:cNvPr id="524" name="Google Shape;524;p22"/>
          <p:cNvPicPr preferRelativeResize="0"/>
          <p:nvPr/>
        </p:nvPicPr>
        <p:blipFill rotWithShape="1">
          <a:blip r:embed="rId12">
            <a:alphaModFix/>
          </a:blip>
          <a:srcRect b="0" l="0" r="0" t="0"/>
          <a:stretch/>
        </p:blipFill>
        <p:spPr>
          <a:xfrm>
            <a:off x="8243190" y="2131027"/>
            <a:ext cx="2326615" cy="3444977"/>
          </a:xfrm>
          <a:prstGeom prst="rect">
            <a:avLst/>
          </a:prstGeom>
          <a:noFill/>
          <a:ln>
            <a:noFill/>
          </a:ln>
        </p:spPr>
      </p:pic>
      <p:sp>
        <p:nvSpPr>
          <p:cNvPr id="525" name="Google Shape;525;p22"/>
          <p:cNvSpPr/>
          <p:nvPr/>
        </p:nvSpPr>
        <p:spPr>
          <a:xfrm>
            <a:off x="1690694" y="2939941"/>
            <a:ext cx="2020800" cy="688500"/>
          </a:xfrm>
          <a:prstGeom prst="wedgeRectCallout">
            <a:avLst>
              <a:gd fmla="val -20833" name="adj1"/>
              <a:gd fmla="val 118056" name="adj2"/>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sv-SE" sz="1000">
                <a:solidFill>
                  <a:srgbClr val="000000"/>
                </a:solidFill>
                <a:latin typeface="Calibri"/>
                <a:ea typeface="Calibri"/>
                <a:cs typeface="Calibri"/>
                <a:sym typeface="Calibri"/>
              </a:rPr>
              <a:t>Det innfinner seg en viss tomhet når man bestiger et fjell, og innser at det ikke finnes en dritt her oppe.</a:t>
            </a:r>
            <a:endParaRPr/>
          </a:p>
        </p:txBody>
      </p:sp>
      <p:sp>
        <p:nvSpPr>
          <p:cNvPr id="526" name="Google Shape;526;p22"/>
          <p:cNvSpPr/>
          <p:nvPr/>
        </p:nvSpPr>
        <p:spPr>
          <a:xfrm>
            <a:off x="2522697" y="3628263"/>
            <a:ext cx="1306800" cy="283200"/>
          </a:xfrm>
          <a:prstGeom prst="wedgeRectCallout">
            <a:avLst>
              <a:gd fmla="val 49093" name="adj1"/>
              <a:gd fmla="val 313056" name="adj2"/>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sv-SE" sz="1000">
                <a:solidFill>
                  <a:srgbClr val="000000"/>
                </a:solidFill>
                <a:latin typeface="Calibri"/>
                <a:ea typeface="Calibri"/>
                <a:cs typeface="Calibri"/>
                <a:sym typeface="Calibri"/>
              </a:rPr>
              <a:t>Det fins en utsikt!</a:t>
            </a:r>
            <a:endParaRPr/>
          </a:p>
        </p:txBody>
      </p:sp>
      <p:sp>
        <p:nvSpPr>
          <p:cNvPr id="527" name="Google Shape;527;p22"/>
          <p:cNvSpPr/>
          <p:nvPr/>
        </p:nvSpPr>
        <p:spPr>
          <a:xfrm>
            <a:off x="3862555" y="2939940"/>
            <a:ext cx="2020800" cy="688500"/>
          </a:xfrm>
          <a:prstGeom prst="wedgeRectCallout">
            <a:avLst>
              <a:gd fmla="val -20833" name="adj1"/>
              <a:gd fmla="val 118056" name="adj2"/>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sv-SE" sz="1000">
                <a:solidFill>
                  <a:srgbClr val="000000"/>
                </a:solidFill>
                <a:latin typeface="Calibri"/>
                <a:ea typeface="Calibri"/>
                <a:cs typeface="Calibri"/>
                <a:sym typeface="Calibri"/>
              </a:rPr>
              <a:t>Ja, en heidundrende utsikt over en hel masse andre fjell som man ikke har besteget!</a:t>
            </a:r>
            <a:endParaRPr/>
          </a:p>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p:txBody>
      </p:sp>
      <p:sp>
        <p:nvSpPr>
          <p:cNvPr id="528" name="Google Shape;528;p22"/>
          <p:cNvSpPr/>
          <p:nvPr/>
        </p:nvSpPr>
        <p:spPr>
          <a:xfrm>
            <a:off x="4091523" y="3599628"/>
            <a:ext cx="1903800" cy="507900"/>
          </a:xfrm>
          <a:prstGeom prst="wedgeRectCallout">
            <a:avLst>
              <a:gd fmla="val 9106" name="adj1"/>
              <a:gd fmla="val 101320" name="adj2"/>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a:p>
            <a:pPr indent="0" lvl="0" marL="0" marR="0" rtl="0" algn="ctr">
              <a:spcBef>
                <a:spcPts val="0"/>
              </a:spcBef>
              <a:spcAft>
                <a:spcPts val="0"/>
              </a:spcAft>
              <a:buNone/>
            </a:pPr>
            <a:r>
              <a:rPr lang="sv-SE" sz="1000">
                <a:solidFill>
                  <a:srgbClr val="000000"/>
                </a:solidFill>
                <a:latin typeface="Calibri"/>
                <a:ea typeface="Calibri"/>
                <a:cs typeface="Calibri"/>
                <a:sym typeface="Calibri"/>
              </a:rPr>
              <a:t>Sikkert en utmerket allegori over et eller annet her i livet.</a:t>
            </a:r>
            <a:endParaRPr/>
          </a:p>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p:txBody>
      </p:sp>
      <p:sp>
        <p:nvSpPr>
          <p:cNvPr id="529" name="Google Shape;529;p22"/>
          <p:cNvSpPr/>
          <p:nvPr/>
        </p:nvSpPr>
        <p:spPr>
          <a:xfrm>
            <a:off x="6132468" y="2939940"/>
            <a:ext cx="1903800" cy="507900"/>
          </a:xfrm>
          <a:prstGeom prst="wedgeRectCallout">
            <a:avLst>
              <a:gd fmla="val 54922" name="adj1"/>
              <a:gd fmla="val 300473" name="adj2"/>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a:p>
            <a:pPr indent="0" lvl="0" marL="0" marR="0" rtl="0" algn="ctr">
              <a:spcBef>
                <a:spcPts val="0"/>
              </a:spcBef>
              <a:spcAft>
                <a:spcPts val="0"/>
              </a:spcAft>
              <a:buNone/>
            </a:pPr>
            <a:r>
              <a:rPr lang="sv-SE" sz="1000">
                <a:solidFill>
                  <a:srgbClr val="000000"/>
                </a:solidFill>
                <a:latin typeface="Calibri"/>
                <a:ea typeface="Calibri"/>
                <a:cs typeface="Calibri"/>
                <a:sym typeface="Calibri"/>
              </a:rPr>
              <a:t>Hva hadde du ventet deg? En Edelweiss?</a:t>
            </a:r>
            <a:endParaRPr/>
          </a:p>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p:txBody>
      </p:sp>
      <p:sp>
        <p:nvSpPr>
          <p:cNvPr id="530" name="Google Shape;530;p22"/>
          <p:cNvSpPr/>
          <p:nvPr/>
        </p:nvSpPr>
        <p:spPr>
          <a:xfrm>
            <a:off x="6168991" y="3472316"/>
            <a:ext cx="1689000" cy="878700"/>
          </a:xfrm>
          <a:prstGeom prst="wedgeRectCallout">
            <a:avLst>
              <a:gd fmla="val -6822" name="adj1"/>
              <a:gd fmla="val 102164" name="adj2"/>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a:p>
            <a:pPr indent="0" lvl="0" marL="0" marR="0" rtl="0" algn="ctr">
              <a:spcBef>
                <a:spcPts val="0"/>
              </a:spcBef>
              <a:spcAft>
                <a:spcPts val="0"/>
              </a:spcAft>
              <a:buNone/>
            </a:pPr>
            <a:r>
              <a:rPr lang="sv-SE" sz="1000">
                <a:solidFill>
                  <a:srgbClr val="000000"/>
                </a:solidFill>
                <a:latin typeface="Calibri"/>
                <a:ea typeface="Calibri"/>
                <a:cs typeface="Calibri"/>
                <a:sym typeface="Calibri"/>
              </a:rPr>
              <a:t>Nei, men litt bombastisk musikk og fantastiske bilder fra et sirkulerende helikopter bruker det da å være.</a:t>
            </a:r>
            <a:endParaRPr/>
          </a:p>
          <a:p>
            <a:pPr indent="0" lvl="0" marL="0" marR="0" rtl="0" algn="ctr">
              <a:spcBef>
                <a:spcPts val="0"/>
              </a:spcBef>
              <a:spcAft>
                <a:spcPts val="0"/>
              </a:spcAft>
              <a:buNone/>
            </a:pPr>
            <a:r>
              <a:t/>
            </a:r>
            <a:endParaRPr sz="1000">
              <a:solidFill>
                <a:srgbClr val="FFFFFF"/>
              </a:solidFill>
              <a:latin typeface="Calibri"/>
              <a:ea typeface="Calibri"/>
              <a:cs typeface="Calibri"/>
              <a:sym typeface="Calibri"/>
            </a:endParaRPr>
          </a:p>
        </p:txBody>
      </p:sp>
      <p:sp>
        <p:nvSpPr>
          <p:cNvPr id="531" name="Google Shape;531;p22"/>
          <p:cNvSpPr/>
          <p:nvPr/>
        </p:nvSpPr>
        <p:spPr>
          <a:xfrm>
            <a:off x="8306340" y="2973251"/>
            <a:ext cx="1903800" cy="655200"/>
          </a:xfrm>
          <a:prstGeom prst="wedgeRectCallout">
            <a:avLst>
              <a:gd fmla="val -9947" name="adj1"/>
              <a:gd fmla="val 129897" name="adj2"/>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a:p>
            <a:pPr indent="0" lvl="0" marL="0" marR="0" rtl="0" algn="ctr">
              <a:spcBef>
                <a:spcPts val="0"/>
              </a:spcBef>
              <a:spcAft>
                <a:spcPts val="0"/>
              </a:spcAft>
              <a:buNone/>
            </a:pPr>
            <a:r>
              <a:rPr lang="sv-SE" sz="1000">
                <a:solidFill>
                  <a:srgbClr val="000000"/>
                </a:solidFill>
                <a:latin typeface="Calibri"/>
                <a:ea typeface="Calibri"/>
                <a:cs typeface="Calibri"/>
                <a:sym typeface="Calibri"/>
              </a:rPr>
              <a:t>Det er noe som mangler for at det skal kjennes som om anstrengelsen var verdt det!</a:t>
            </a:r>
            <a:endParaRPr/>
          </a:p>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p:txBody>
      </p:sp>
      <p:sp>
        <p:nvSpPr>
          <p:cNvPr id="532" name="Google Shape;532;p22"/>
          <p:cNvSpPr/>
          <p:nvPr/>
        </p:nvSpPr>
        <p:spPr>
          <a:xfrm>
            <a:off x="8700374" y="3444570"/>
            <a:ext cx="1903800" cy="507900"/>
          </a:xfrm>
          <a:prstGeom prst="wedgeRectCallout">
            <a:avLst>
              <a:gd fmla="val 39045" name="adj1"/>
              <a:gd fmla="val 220143" name="adj2"/>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a:p>
            <a:pPr indent="0" lvl="0" marL="0" marR="0" rtl="0" algn="ctr">
              <a:spcBef>
                <a:spcPts val="0"/>
              </a:spcBef>
              <a:spcAft>
                <a:spcPts val="0"/>
              </a:spcAft>
              <a:buNone/>
            </a:pPr>
            <a:r>
              <a:rPr lang="sv-SE" sz="1000">
                <a:solidFill>
                  <a:srgbClr val="000000"/>
                </a:solidFill>
                <a:latin typeface="Calibri"/>
                <a:ea typeface="Calibri"/>
                <a:cs typeface="Calibri"/>
                <a:sym typeface="Calibri"/>
              </a:rPr>
              <a:t>Ingen som laika på Facebook når du nådde toppen?</a:t>
            </a:r>
            <a:endParaRPr/>
          </a:p>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0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
                                        <p:tgtEl>
                                          <p:spTgt spid="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500"/>
                                        <p:tgtEl>
                                          <p:spTgt spid="5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500"/>
                                        <p:tgtEl>
                                          <p:spTgt spid="5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500"/>
                                        <p:tgtEl>
                                          <p:spTgt spid="5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500"/>
                                        <p:tgtEl>
                                          <p:spTgt spid="5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7" name="Shape 537"/>
        <p:cNvGrpSpPr/>
        <p:nvPr/>
      </p:nvGrpSpPr>
      <p:grpSpPr>
        <a:xfrm>
          <a:off x="0" y="0"/>
          <a:ext cx="0" cy="0"/>
          <a:chOff x="0" y="0"/>
          <a:chExt cx="0" cy="0"/>
        </a:xfrm>
      </p:grpSpPr>
      <p:pic>
        <p:nvPicPr>
          <p:cNvPr id="538" name="Google Shape;538;p2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39" name="Google Shape;539;p23"/>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540" name="Google Shape;540;p23"/>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541" name="Google Shape;541;p23"/>
          <p:cNvSpPr txBox="1"/>
          <p:nvPr/>
        </p:nvSpPr>
        <p:spPr>
          <a:xfrm>
            <a:off x="1532666" y="559968"/>
            <a:ext cx="9126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DET SMARTE MED LIVSVERDIER OG HANDLINGER</a:t>
            </a:r>
            <a:endParaRPr b="1" sz="2800">
              <a:solidFill>
                <a:schemeClr val="dk1"/>
              </a:solidFill>
              <a:latin typeface="Century Gothic"/>
              <a:ea typeface="Century Gothic"/>
              <a:cs typeface="Century Gothic"/>
              <a:sym typeface="Century Gothic"/>
            </a:endParaRPr>
          </a:p>
        </p:txBody>
      </p:sp>
      <p:sp>
        <p:nvSpPr>
          <p:cNvPr id="542" name="Google Shape;542;p23"/>
          <p:cNvSpPr/>
          <p:nvPr/>
        </p:nvSpPr>
        <p:spPr>
          <a:xfrm>
            <a:off x="735249" y="2010450"/>
            <a:ext cx="3011100" cy="646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100"/>
              <a:buFont typeface="Arial"/>
              <a:buNone/>
            </a:pPr>
            <a:r>
              <a:rPr lang="sv-SE" sz="1800">
                <a:solidFill>
                  <a:srgbClr val="263369"/>
                </a:solidFill>
                <a:latin typeface="Century Gothic"/>
                <a:ea typeface="Century Gothic"/>
                <a:cs typeface="Century Gothic"/>
                <a:sym typeface="Century Gothic"/>
              </a:rPr>
              <a:t>Jeg har FULL </a:t>
            </a:r>
            <a:r>
              <a:rPr b="1" lang="sv-SE" sz="1800">
                <a:solidFill>
                  <a:srgbClr val="263369"/>
                </a:solidFill>
                <a:latin typeface="Century Gothic"/>
                <a:ea typeface="Century Gothic"/>
                <a:cs typeface="Century Gothic"/>
                <a:sym typeface="Century Gothic"/>
              </a:rPr>
              <a:t>KONTROLL</a:t>
            </a:r>
            <a:r>
              <a:rPr lang="sv-SE" sz="1800">
                <a:solidFill>
                  <a:srgbClr val="263369"/>
                </a:solidFill>
                <a:latin typeface="Century Gothic"/>
                <a:ea typeface="Century Gothic"/>
                <a:cs typeface="Century Gothic"/>
                <a:sym typeface="Century Gothic"/>
              </a:rPr>
              <a:t> over hva jeg </a:t>
            </a:r>
            <a:r>
              <a:rPr b="1" lang="sv-SE" sz="1800">
                <a:solidFill>
                  <a:srgbClr val="263369"/>
                </a:solidFill>
                <a:latin typeface="Century Gothic"/>
                <a:ea typeface="Century Gothic"/>
                <a:cs typeface="Century Gothic"/>
                <a:sym typeface="Century Gothic"/>
              </a:rPr>
              <a:t>GJØR</a:t>
            </a:r>
            <a:endParaRPr b="1" sz="1800">
              <a:solidFill>
                <a:srgbClr val="263369"/>
              </a:solidFill>
              <a:latin typeface="Century Gothic"/>
              <a:ea typeface="Century Gothic"/>
              <a:cs typeface="Century Gothic"/>
              <a:sym typeface="Century Gothic"/>
            </a:endParaRPr>
          </a:p>
          <a:p>
            <a:pPr indent="0" lvl="0" marL="0" marR="0" rtl="0" algn="ctr">
              <a:spcBef>
                <a:spcPts val="0"/>
              </a:spcBef>
              <a:spcAft>
                <a:spcPts val="0"/>
              </a:spcAft>
              <a:buClr>
                <a:schemeClr val="dk1"/>
              </a:buClr>
              <a:buSzPts val="1100"/>
              <a:buFont typeface="Arial"/>
              <a:buNone/>
            </a:pPr>
            <a:r>
              <a:t/>
            </a:r>
            <a:endParaRPr sz="1800">
              <a:solidFill>
                <a:srgbClr val="263369"/>
              </a:solidFill>
              <a:latin typeface="Century Gothic"/>
              <a:ea typeface="Century Gothic"/>
              <a:cs typeface="Century Gothic"/>
              <a:sym typeface="Century Gothic"/>
            </a:endParaRPr>
          </a:p>
          <a:p>
            <a:pPr indent="0" lvl="0" marL="0" marR="0" rtl="0" algn="ctr">
              <a:spcBef>
                <a:spcPts val="0"/>
              </a:spcBef>
              <a:spcAft>
                <a:spcPts val="0"/>
              </a:spcAft>
              <a:buNone/>
            </a:pPr>
            <a:r>
              <a:t/>
            </a:r>
            <a:endParaRPr sz="1800">
              <a:solidFill>
                <a:srgbClr val="263369"/>
              </a:solidFill>
              <a:latin typeface="Century Gothic"/>
              <a:ea typeface="Century Gothic"/>
              <a:cs typeface="Century Gothic"/>
              <a:sym typeface="Century Gothic"/>
            </a:endParaRPr>
          </a:p>
        </p:txBody>
      </p:sp>
      <p:sp>
        <p:nvSpPr>
          <p:cNvPr id="543" name="Google Shape;543;p23"/>
          <p:cNvSpPr/>
          <p:nvPr/>
        </p:nvSpPr>
        <p:spPr>
          <a:xfrm>
            <a:off x="610842" y="2868355"/>
            <a:ext cx="3011121" cy="3011121"/>
          </a:xfrm>
          <a:prstGeom prst="ellipse">
            <a:avLst/>
          </a:prstGeom>
          <a:solidFill>
            <a:srgbClr val="26336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chemeClr val="lt1"/>
                </a:solidFill>
                <a:latin typeface="Century Gothic"/>
                <a:ea typeface="Century Gothic"/>
                <a:cs typeface="Century Gothic"/>
                <a:sym typeface="Century Gothic"/>
              </a:rPr>
              <a:t>- </a:t>
            </a:r>
            <a:r>
              <a:rPr b="1" lang="sv-SE" sz="1600">
                <a:solidFill>
                  <a:schemeClr val="lt1"/>
                </a:solidFill>
                <a:latin typeface="Century Gothic"/>
                <a:ea typeface="Century Gothic"/>
                <a:cs typeface="Century Gothic"/>
                <a:sym typeface="Century Gothic"/>
              </a:rPr>
              <a:t>Det vil si hvilke steg jeg tar med mine føtter. Det er smart å legge vår energi i å forandre det vi har kontroll over.</a:t>
            </a:r>
            <a:endParaRPr/>
          </a:p>
        </p:txBody>
      </p:sp>
      <p:pic>
        <p:nvPicPr>
          <p:cNvPr descr="passengers on bus" id="544" name="Google Shape;544;p23"/>
          <p:cNvPicPr preferRelativeResize="0"/>
          <p:nvPr/>
        </p:nvPicPr>
        <p:blipFill rotWithShape="1">
          <a:blip r:embed="rId5">
            <a:alphaModFix/>
          </a:blip>
          <a:srcRect b="0" l="0" r="0" t="0"/>
          <a:stretch/>
        </p:blipFill>
        <p:spPr>
          <a:xfrm>
            <a:off x="7040134" y="2123675"/>
            <a:ext cx="4813449" cy="3906016"/>
          </a:xfrm>
          <a:prstGeom prst="rect">
            <a:avLst/>
          </a:prstGeom>
          <a:noFill/>
          <a:ln>
            <a:noFill/>
          </a:ln>
          <a:effectLst>
            <a:outerShdw blurRad="25400" rotWithShape="0" algn="tl" dir="2700000" dist="12700">
              <a:srgbClr val="000000">
                <a:alpha val="46666"/>
              </a:srgbClr>
            </a:outerShdw>
          </a:effectLst>
        </p:spPr>
      </p:pic>
      <p:sp>
        <p:nvSpPr>
          <p:cNvPr id="545" name="Google Shape;545;p23"/>
          <p:cNvSpPr/>
          <p:nvPr/>
        </p:nvSpPr>
        <p:spPr>
          <a:xfrm>
            <a:off x="9753363" y="1514075"/>
            <a:ext cx="1791477" cy="1744824"/>
          </a:xfrm>
          <a:prstGeom prst="wedgeEllipseCallout">
            <a:avLst>
              <a:gd fmla="val 31511" name="adj1"/>
              <a:gd fmla="val 58890" name="adj2"/>
            </a:avLst>
          </a:prstGeom>
          <a:solidFill>
            <a:srgbClr val="263369"/>
          </a:solidFill>
          <a:ln>
            <a:noFill/>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b="1" lang="sv-SE" sz="1600">
                <a:solidFill>
                  <a:schemeClr val="lt1"/>
                </a:solidFill>
                <a:latin typeface="Century Gothic"/>
                <a:ea typeface="Century Gothic"/>
                <a:cs typeface="Century Gothic"/>
                <a:sym typeface="Century Gothic"/>
              </a:rPr>
              <a:t>Det er jeg som styrer bussen!</a:t>
            </a:r>
            <a:endParaRPr b="1" sz="1600">
              <a:solidFill>
                <a:schemeClr val="lt1"/>
              </a:solidFill>
              <a:latin typeface="Century Gothic"/>
              <a:ea typeface="Century Gothic"/>
              <a:cs typeface="Century Gothic"/>
              <a:sym typeface="Century Gothic"/>
            </a:endParaRPr>
          </a:p>
        </p:txBody>
      </p:sp>
      <p:sp>
        <p:nvSpPr>
          <p:cNvPr id="546" name="Google Shape;546;p23"/>
          <p:cNvSpPr/>
          <p:nvPr/>
        </p:nvSpPr>
        <p:spPr>
          <a:xfrm>
            <a:off x="4262683" y="2010456"/>
            <a:ext cx="327846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100"/>
              <a:buFont typeface="Arial"/>
              <a:buNone/>
            </a:pPr>
            <a:r>
              <a:rPr lang="sv-SE" sz="1800">
                <a:solidFill>
                  <a:srgbClr val="263369"/>
                </a:solidFill>
                <a:latin typeface="Century Gothic"/>
                <a:ea typeface="Century Gothic"/>
                <a:cs typeface="Century Gothic"/>
                <a:sym typeface="Century Gothic"/>
              </a:rPr>
              <a:t>Jeg har </a:t>
            </a:r>
            <a:r>
              <a:rPr b="1" lang="sv-SE" sz="1800">
                <a:solidFill>
                  <a:srgbClr val="263369"/>
                </a:solidFill>
                <a:latin typeface="Century Gothic"/>
                <a:ea typeface="Century Gothic"/>
                <a:cs typeface="Century Gothic"/>
                <a:sym typeface="Century Gothic"/>
              </a:rPr>
              <a:t>IKKE FULL KONTROLL</a:t>
            </a:r>
            <a:r>
              <a:rPr lang="sv-SE" sz="1800">
                <a:solidFill>
                  <a:srgbClr val="263369"/>
                </a:solidFill>
                <a:latin typeface="Century Gothic"/>
                <a:ea typeface="Century Gothic"/>
                <a:cs typeface="Century Gothic"/>
                <a:sym typeface="Century Gothic"/>
              </a:rPr>
              <a:t> over hva livet gir meg</a:t>
            </a:r>
            <a:endParaRPr sz="1800">
              <a:solidFill>
                <a:srgbClr val="263369"/>
              </a:solidFill>
              <a:latin typeface="Century Gothic"/>
              <a:ea typeface="Century Gothic"/>
              <a:cs typeface="Century Gothic"/>
              <a:sym typeface="Century Gothic"/>
            </a:endParaRPr>
          </a:p>
          <a:p>
            <a:pPr indent="0" lvl="0" marL="0" marR="0" rtl="0" algn="ctr">
              <a:spcBef>
                <a:spcPts val="0"/>
              </a:spcBef>
              <a:spcAft>
                <a:spcPts val="0"/>
              </a:spcAft>
              <a:buClr>
                <a:schemeClr val="dk1"/>
              </a:buClr>
              <a:buSzPts val="1100"/>
              <a:buFont typeface="Arial"/>
              <a:buNone/>
            </a:pPr>
            <a:r>
              <a:t/>
            </a:r>
            <a:endParaRPr sz="1800">
              <a:solidFill>
                <a:srgbClr val="263369"/>
              </a:solidFill>
              <a:latin typeface="Century Gothic"/>
              <a:ea typeface="Century Gothic"/>
              <a:cs typeface="Century Gothic"/>
              <a:sym typeface="Century Gothic"/>
            </a:endParaRPr>
          </a:p>
          <a:p>
            <a:pPr indent="0" lvl="0" marL="0" marR="0" rtl="0" algn="ctr">
              <a:spcBef>
                <a:spcPts val="0"/>
              </a:spcBef>
              <a:spcAft>
                <a:spcPts val="0"/>
              </a:spcAft>
              <a:buNone/>
            </a:pPr>
            <a:r>
              <a:t/>
            </a:r>
            <a:endParaRPr sz="1800">
              <a:solidFill>
                <a:srgbClr val="263369"/>
              </a:solidFill>
              <a:latin typeface="Century Gothic"/>
              <a:ea typeface="Century Gothic"/>
              <a:cs typeface="Century Gothic"/>
              <a:sym typeface="Century Gothic"/>
            </a:endParaRPr>
          </a:p>
        </p:txBody>
      </p:sp>
      <p:sp>
        <p:nvSpPr>
          <p:cNvPr id="547" name="Google Shape;547;p23"/>
          <p:cNvSpPr/>
          <p:nvPr/>
        </p:nvSpPr>
        <p:spPr>
          <a:xfrm>
            <a:off x="4396353" y="2868354"/>
            <a:ext cx="3011121" cy="3011121"/>
          </a:xfrm>
          <a:prstGeom prst="ellipse">
            <a:avLst/>
          </a:prstGeom>
          <a:solidFill>
            <a:srgbClr val="263369"/>
          </a:solidFill>
          <a:ln>
            <a:noFill/>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b="1" lang="sv-SE" sz="1600">
                <a:solidFill>
                  <a:schemeClr val="lt1"/>
                </a:solidFill>
                <a:latin typeface="Century Gothic"/>
                <a:ea typeface="Century Gothic"/>
                <a:cs typeface="Century Gothic"/>
                <a:sym typeface="Century Gothic"/>
              </a:rPr>
              <a:t>- Men jeg kan øke sjansene for å få det jeg vil ha, avhengig av hvilke steg jeg tar med mine føtter.</a:t>
            </a:r>
            <a:endParaRPr b="1" sz="1600">
              <a:solidFill>
                <a:schemeClr val="lt1"/>
              </a:solidFill>
              <a:latin typeface="Century Gothic"/>
              <a:ea typeface="Century Gothic"/>
              <a:cs typeface="Century Gothic"/>
              <a:sym typeface="Century Gothic"/>
            </a:endParaRPr>
          </a:p>
        </p:txBody>
      </p:sp>
      <p:sp>
        <p:nvSpPr>
          <p:cNvPr id="548" name="Google Shape;548;p23"/>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378498"/>
                </a:solidFill>
                <a:latin typeface="Century Gothic"/>
                <a:ea typeface="Century Gothic"/>
                <a:cs typeface="Century Gothic"/>
                <a:sym typeface="Century Gothic"/>
              </a:rPr>
              <a:t>21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500"/>
                                        <p:tgtEl>
                                          <p:spTgt spid="5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500"/>
                                        <p:tgtEl>
                                          <p:spTgt spid="5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500"/>
                                        <p:tgtEl>
                                          <p:spTgt spid="5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50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500"/>
                                        <p:tgtEl>
                                          <p:spTgt spid="5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2" name="Shape 552"/>
        <p:cNvGrpSpPr/>
        <p:nvPr/>
      </p:nvGrpSpPr>
      <p:grpSpPr>
        <a:xfrm>
          <a:off x="0" y="0"/>
          <a:ext cx="0" cy="0"/>
          <a:chOff x="0" y="0"/>
          <a:chExt cx="0" cy="0"/>
        </a:xfrm>
      </p:grpSpPr>
      <p:pic>
        <p:nvPicPr>
          <p:cNvPr descr="En bild som visar utomhus, träd, himmel, gräs&#10;&#10;Automatiskt genererad beskrivning" id="553" name="Google Shape;553;p24"/>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554" name="Google Shape;554;p24"/>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55" name="Google Shape;555;p24"/>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556" name="Google Shape;556;p24"/>
          <p:cNvSpPr txBox="1"/>
          <p:nvPr/>
        </p:nvSpPr>
        <p:spPr>
          <a:xfrm>
            <a:off x="1532666" y="740117"/>
            <a:ext cx="9126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MINE LIVSVERDIER</a:t>
            </a:r>
            <a:endParaRPr b="1" sz="2800">
              <a:solidFill>
                <a:schemeClr val="dk1"/>
              </a:solidFill>
              <a:latin typeface="Century Gothic"/>
              <a:ea typeface="Century Gothic"/>
              <a:cs typeface="Century Gothic"/>
              <a:sym typeface="Century Gothic"/>
            </a:endParaRPr>
          </a:p>
        </p:txBody>
      </p:sp>
      <p:sp>
        <p:nvSpPr>
          <p:cNvPr id="557" name="Google Shape;557;p24"/>
          <p:cNvSpPr/>
          <p:nvPr/>
        </p:nvSpPr>
        <p:spPr>
          <a:xfrm rot="-1555813">
            <a:off x="3549704" y="2678556"/>
            <a:ext cx="1808227" cy="2702823"/>
          </a:xfrm>
          <a:prstGeom prst="roundRect">
            <a:avLst>
              <a:gd fmla="val 4035" name="adj"/>
            </a:avLst>
          </a:prstGeom>
          <a:blipFill rotWithShape="1">
            <a:blip r:embed="rId5">
              <a:alphaModFix/>
            </a:blip>
            <a:stretch>
              <a:fillRect b="0" l="0" r="0" t="0"/>
            </a:stretch>
          </a:blipFill>
          <a:ln cap="flat" cmpd="sng" w="101600">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Century Gothic"/>
              <a:ea typeface="Century Gothic"/>
              <a:cs typeface="Century Gothic"/>
              <a:sym typeface="Century Gothic"/>
            </a:endParaRPr>
          </a:p>
        </p:txBody>
      </p:sp>
      <p:sp>
        <p:nvSpPr>
          <p:cNvPr id="558" name="Google Shape;558;p24"/>
          <p:cNvSpPr/>
          <p:nvPr/>
        </p:nvSpPr>
        <p:spPr>
          <a:xfrm rot="-510969">
            <a:off x="4103808" y="2270752"/>
            <a:ext cx="1808227" cy="2702824"/>
          </a:xfrm>
          <a:prstGeom prst="roundRect">
            <a:avLst>
              <a:gd fmla="val 4035" name="adj"/>
            </a:avLst>
          </a:prstGeom>
          <a:blipFill rotWithShape="1">
            <a:blip r:embed="rId6">
              <a:alphaModFix/>
            </a:blip>
            <a:stretch>
              <a:fillRect b="0" l="0" r="0" t="0"/>
            </a:stretch>
          </a:blipFill>
          <a:ln cap="flat" cmpd="sng" w="101600">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Century Gothic"/>
              <a:ea typeface="Century Gothic"/>
              <a:cs typeface="Century Gothic"/>
              <a:sym typeface="Century Gothic"/>
            </a:endParaRPr>
          </a:p>
        </p:txBody>
      </p:sp>
      <p:sp>
        <p:nvSpPr>
          <p:cNvPr id="559" name="Google Shape;559;p24"/>
          <p:cNvSpPr/>
          <p:nvPr/>
        </p:nvSpPr>
        <p:spPr>
          <a:xfrm>
            <a:off x="5029632" y="1951195"/>
            <a:ext cx="1808227" cy="2702824"/>
          </a:xfrm>
          <a:prstGeom prst="roundRect">
            <a:avLst>
              <a:gd fmla="val 4035" name="adj"/>
            </a:avLst>
          </a:prstGeom>
          <a:blipFill rotWithShape="1">
            <a:blip r:embed="rId7">
              <a:alphaModFix/>
            </a:blip>
            <a:stretch>
              <a:fillRect b="0" l="0" r="0" t="0"/>
            </a:stretch>
          </a:blipFill>
          <a:ln cap="flat" cmpd="sng" w="101600">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Century Gothic"/>
              <a:ea typeface="Century Gothic"/>
              <a:cs typeface="Century Gothic"/>
              <a:sym typeface="Century Gothic"/>
            </a:endParaRPr>
          </a:p>
        </p:txBody>
      </p:sp>
      <p:sp>
        <p:nvSpPr>
          <p:cNvPr id="560" name="Google Shape;560;p24"/>
          <p:cNvSpPr/>
          <p:nvPr/>
        </p:nvSpPr>
        <p:spPr>
          <a:xfrm rot="801926">
            <a:off x="6154502" y="2373414"/>
            <a:ext cx="1808227" cy="2702824"/>
          </a:xfrm>
          <a:prstGeom prst="roundRect">
            <a:avLst>
              <a:gd fmla="val 4035" name="adj"/>
            </a:avLst>
          </a:prstGeom>
          <a:blipFill rotWithShape="1">
            <a:blip r:embed="rId8">
              <a:alphaModFix/>
            </a:blip>
            <a:stretch>
              <a:fillRect b="0" l="0" r="0" t="0"/>
            </a:stretch>
          </a:blipFill>
          <a:ln cap="flat" cmpd="sng" w="101600">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Century Gothic"/>
              <a:ea typeface="Century Gothic"/>
              <a:cs typeface="Century Gothic"/>
              <a:sym typeface="Century Gothic"/>
            </a:endParaRPr>
          </a:p>
        </p:txBody>
      </p:sp>
      <p:sp>
        <p:nvSpPr>
          <p:cNvPr id="561" name="Google Shape;561;p24"/>
          <p:cNvSpPr/>
          <p:nvPr/>
        </p:nvSpPr>
        <p:spPr>
          <a:xfrm rot="1750727">
            <a:off x="6640133" y="2849197"/>
            <a:ext cx="1808227" cy="2702824"/>
          </a:xfrm>
          <a:prstGeom prst="roundRect">
            <a:avLst>
              <a:gd fmla="val 4035" name="adj"/>
            </a:avLst>
          </a:prstGeom>
          <a:blipFill rotWithShape="1">
            <a:blip r:embed="rId9">
              <a:alphaModFix/>
            </a:blip>
            <a:stretch>
              <a:fillRect b="0" l="0" r="0" t="0"/>
            </a:stretch>
          </a:blipFill>
          <a:ln cap="flat" cmpd="sng" w="101600">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Century Gothic"/>
              <a:ea typeface="Century Gothic"/>
              <a:cs typeface="Century Gothic"/>
              <a:sym typeface="Century Gothic"/>
            </a:endParaRPr>
          </a:p>
        </p:txBody>
      </p:sp>
      <p:sp>
        <p:nvSpPr>
          <p:cNvPr id="562" name="Google Shape;562;p24"/>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22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500"/>
                                        <p:tgtEl>
                                          <p:spTgt spid="5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500"/>
                                        <p:tgtEl>
                                          <p:spTgt spid="5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500"/>
                                        <p:tgtEl>
                                          <p:spTgt spid="5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6" name="Shape 566"/>
        <p:cNvGrpSpPr/>
        <p:nvPr/>
      </p:nvGrpSpPr>
      <p:grpSpPr>
        <a:xfrm>
          <a:off x="0" y="0"/>
          <a:ext cx="0" cy="0"/>
          <a:chOff x="0" y="0"/>
          <a:chExt cx="0" cy="0"/>
        </a:xfrm>
      </p:grpSpPr>
      <p:pic>
        <p:nvPicPr>
          <p:cNvPr id="567" name="Google Shape;567;p2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68" name="Google Shape;568;p25"/>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569" name="Google Shape;569;p25"/>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570" name="Google Shape;570;p25"/>
          <p:cNvSpPr/>
          <p:nvPr/>
        </p:nvSpPr>
        <p:spPr>
          <a:xfrm>
            <a:off x="900496" y="647714"/>
            <a:ext cx="1794070" cy="273534"/>
          </a:xfrm>
          <a:prstGeom prst="roundRect">
            <a:avLst>
              <a:gd fmla="val 16667" name="adj"/>
            </a:avLst>
          </a:prstGeom>
          <a:solidFill>
            <a:srgbClr val="ED0D76"/>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sv-SE" sz="1600">
                <a:solidFill>
                  <a:schemeClr val="lt1"/>
                </a:solidFill>
                <a:latin typeface="Century Gothic"/>
                <a:ea typeface="Century Gothic"/>
                <a:cs typeface="Century Gothic"/>
                <a:sym typeface="Century Gothic"/>
              </a:rPr>
              <a:t>RELASJONER</a:t>
            </a:r>
            <a:endParaRPr b="1" sz="1600">
              <a:solidFill>
                <a:schemeClr val="lt1"/>
              </a:solidFill>
              <a:latin typeface="Century Gothic"/>
              <a:ea typeface="Century Gothic"/>
              <a:cs typeface="Century Gothic"/>
              <a:sym typeface="Century Gothic"/>
            </a:endParaRPr>
          </a:p>
        </p:txBody>
      </p:sp>
      <p:sp>
        <p:nvSpPr>
          <p:cNvPr id="571" name="Google Shape;571;p25"/>
          <p:cNvSpPr/>
          <p:nvPr/>
        </p:nvSpPr>
        <p:spPr>
          <a:xfrm>
            <a:off x="922945" y="3937830"/>
            <a:ext cx="1174271" cy="304051"/>
          </a:xfrm>
          <a:prstGeom prst="roundRect">
            <a:avLst>
              <a:gd fmla="val 16667" name="adj"/>
            </a:avLst>
          </a:prstGeom>
          <a:solidFill>
            <a:srgbClr val="0AB1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chemeClr val="lt1"/>
                </a:solidFill>
                <a:latin typeface="Century Gothic"/>
                <a:ea typeface="Century Gothic"/>
                <a:cs typeface="Century Gothic"/>
                <a:sym typeface="Century Gothic"/>
              </a:rPr>
              <a:t>FRITID</a:t>
            </a:r>
            <a:endParaRPr/>
          </a:p>
        </p:txBody>
      </p:sp>
      <p:sp>
        <p:nvSpPr>
          <p:cNvPr id="572" name="Google Shape;572;p25"/>
          <p:cNvSpPr/>
          <p:nvPr/>
        </p:nvSpPr>
        <p:spPr>
          <a:xfrm>
            <a:off x="7919788" y="619361"/>
            <a:ext cx="2550335" cy="299495"/>
          </a:xfrm>
          <a:prstGeom prst="roundRect">
            <a:avLst>
              <a:gd fmla="val 16667" name="adj"/>
            </a:avLst>
          </a:prstGeom>
          <a:solidFill>
            <a:srgbClr val="6B1E7C"/>
          </a:solidFill>
          <a:ln>
            <a:noFill/>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b="1" lang="sv-SE" sz="1600">
                <a:solidFill>
                  <a:schemeClr val="lt1"/>
                </a:solidFill>
                <a:latin typeface="Century Gothic"/>
                <a:ea typeface="Century Gothic"/>
                <a:cs typeface="Century Gothic"/>
                <a:sym typeface="Century Gothic"/>
              </a:rPr>
              <a:t>ARBEID/UTDANNING</a:t>
            </a:r>
            <a:endParaRPr b="1" sz="1600">
              <a:solidFill>
                <a:schemeClr val="lt1"/>
              </a:solidFill>
              <a:latin typeface="Century Gothic"/>
              <a:ea typeface="Century Gothic"/>
              <a:cs typeface="Century Gothic"/>
              <a:sym typeface="Century Gothic"/>
            </a:endParaRPr>
          </a:p>
        </p:txBody>
      </p:sp>
      <p:sp>
        <p:nvSpPr>
          <p:cNvPr id="573" name="Google Shape;573;p25"/>
          <p:cNvSpPr/>
          <p:nvPr/>
        </p:nvSpPr>
        <p:spPr>
          <a:xfrm>
            <a:off x="7919788" y="3937830"/>
            <a:ext cx="1081930" cy="271938"/>
          </a:xfrm>
          <a:prstGeom prst="roundRect">
            <a:avLst>
              <a:gd fmla="val 16667" name="adj"/>
            </a:avLst>
          </a:prstGeom>
          <a:solidFill>
            <a:srgbClr val="0359A2"/>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b="1" lang="sv-SE" sz="1600">
                <a:solidFill>
                  <a:schemeClr val="lt1"/>
                </a:solidFill>
                <a:latin typeface="Century Gothic"/>
                <a:ea typeface="Century Gothic"/>
                <a:cs typeface="Century Gothic"/>
                <a:sym typeface="Century Gothic"/>
              </a:rPr>
              <a:t>HELSE</a:t>
            </a:r>
            <a:endParaRPr/>
          </a:p>
        </p:txBody>
      </p:sp>
      <p:sp>
        <p:nvSpPr>
          <p:cNvPr id="574" name="Google Shape;574;p25"/>
          <p:cNvSpPr txBox="1"/>
          <p:nvPr/>
        </p:nvSpPr>
        <p:spPr>
          <a:xfrm>
            <a:off x="7919788" y="1057946"/>
            <a:ext cx="170001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Livsverdi</a:t>
            </a:r>
            <a:r>
              <a:rPr b="1" lang="sv-SE" sz="1600">
                <a:solidFill>
                  <a:schemeClr val="dk1"/>
                </a:solidFill>
                <a:latin typeface="Century Gothic"/>
                <a:ea typeface="Century Gothic"/>
                <a:cs typeface="Century Gothic"/>
                <a:sym typeface="Century Gothic"/>
              </a:rPr>
              <a:t>:</a:t>
            </a:r>
            <a:endParaRPr/>
          </a:p>
        </p:txBody>
      </p:sp>
      <p:sp>
        <p:nvSpPr>
          <p:cNvPr id="575" name="Google Shape;575;p25"/>
          <p:cNvSpPr txBox="1"/>
          <p:nvPr/>
        </p:nvSpPr>
        <p:spPr>
          <a:xfrm>
            <a:off x="9766555" y="1057520"/>
            <a:ext cx="209314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jeg vil ta</a:t>
            </a:r>
            <a:endParaRPr/>
          </a:p>
        </p:txBody>
      </p:sp>
      <p:sp>
        <p:nvSpPr>
          <p:cNvPr id="576" name="Google Shape;576;p25"/>
          <p:cNvSpPr txBox="1"/>
          <p:nvPr/>
        </p:nvSpPr>
        <p:spPr>
          <a:xfrm>
            <a:off x="847798" y="1057520"/>
            <a:ext cx="187489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Livsverdi</a:t>
            </a:r>
            <a:r>
              <a:rPr b="1" lang="sv-SE" sz="1600">
                <a:solidFill>
                  <a:schemeClr val="dk1"/>
                </a:solidFill>
                <a:latin typeface="Century Gothic"/>
                <a:ea typeface="Century Gothic"/>
                <a:cs typeface="Century Gothic"/>
                <a:sym typeface="Century Gothic"/>
              </a:rPr>
              <a:t>:</a:t>
            </a:r>
            <a:endParaRPr/>
          </a:p>
        </p:txBody>
      </p:sp>
      <p:sp>
        <p:nvSpPr>
          <p:cNvPr id="577" name="Google Shape;577;p25"/>
          <p:cNvSpPr txBox="1"/>
          <p:nvPr/>
        </p:nvSpPr>
        <p:spPr>
          <a:xfrm>
            <a:off x="2694566" y="1057094"/>
            <a:ext cx="209314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jeg vil ta</a:t>
            </a:r>
            <a:endParaRPr/>
          </a:p>
        </p:txBody>
      </p:sp>
      <p:sp>
        <p:nvSpPr>
          <p:cNvPr id="578" name="Google Shape;578;p25"/>
          <p:cNvSpPr txBox="1"/>
          <p:nvPr/>
        </p:nvSpPr>
        <p:spPr>
          <a:xfrm>
            <a:off x="847798" y="4345899"/>
            <a:ext cx="179406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Livsverdi</a:t>
            </a:r>
            <a:r>
              <a:rPr b="1" lang="sv-SE" sz="1600">
                <a:solidFill>
                  <a:schemeClr val="dk1"/>
                </a:solidFill>
                <a:latin typeface="Century Gothic"/>
                <a:ea typeface="Century Gothic"/>
                <a:cs typeface="Century Gothic"/>
                <a:sym typeface="Century Gothic"/>
              </a:rPr>
              <a:t>:</a:t>
            </a:r>
            <a:endParaRPr/>
          </a:p>
        </p:txBody>
      </p:sp>
      <p:sp>
        <p:nvSpPr>
          <p:cNvPr id="579" name="Google Shape;579;p25"/>
          <p:cNvSpPr txBox="1"/>
          <p:nvPr/>
        </p:nvSpPr>
        <p:spPr>
          <a:xfrm>
            <a:off x="2694566" y="4345473"/>
            <a:ext cx="209314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jeg vil ta</a:t>
            </a:r>
            <a:endParaRPr/>
          </a:p>
        </p:txBody>
      </p:sp>
      <p:sp>
        <p:nvSpPr>
          <p:cNvPr id="580" name="Google Shape;580;p25"/>
          <p:cNvSpPr txBox="1"/>
          <p:nvPr/>
        </p:nvSpPr>
        <p:spPr>
          <a:xfrm>
            <a:off x="7919787" y="4345899"/>
            <a:ext cx="204000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Livsverdi</a:t>
            </a:r>
            <a:r>
              <a:rPr b="1" lang="sv-SE" sz="1600">
                <a:solidFill>
                  <a:schemeClr val="dk1"/>
                </a:solidFill>
                <a:latin typeface="Century Gothic"/>
                <a:ea typeface="Century Gothic"/>
                <a:cs typeface="Century Gothic"/>
                <a:sym typeface="Century Gothic"/>
              </a:rPr>
              <a:t>:</a:t>
            </a:r>
            <a:endParaRPr/>
          </a:p>
        </p:txBody>
      </p:sp>
      <p:sp>
        <p:nvSpPr>
          <p:cNvPr id="581" name="Google Shape;581;p25"/>
          <p:cNvSpPr txBox="1"/>
          <p:nvPr/>
        </p:nvSpPr>
        <p:spPr>
          <a:xfrm>
            <a:off x="9766555" y="4345473"/>
            <a:ext cx="209314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jeg vil ta</a:t>
            </a:r>
            <a:endParaRPr/>
          </a:p>
        </p:txBody>
      </p:sp>
      <p:sp>
        <p:nvSpPr>
          <p:cNvPr id="582" name="Google Shape;582;p25"/>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23</a:t>
            </a:r>
            <a:endParaRPr/>
          </a:p>
        </p:txBody>
      </p:sp>
      <p:pic>
        <p:nvPicPr>
          <p:cNvPr descr="En bild som visar flygplan, vektorgrafik&#10;&#10;Automatiskt genererad beskrivning" id="583" name="Google Shape;583;p25"/>
          <p:cNvPicPr preferRelativeResize="0"/>
          <p:nvPr/>
        </p:nvPicPr>
        <p:blipFill rotWithShape="1">
          <a:blip r:embed="rId5">
            <a:alphaModFix/>
          </a:blip>
          <a:srcRect b="0" l="0" r="0" t="0"/>
          <a:stretch/>
        </p:blipFill>
        <p:spPr>
          <a:xfrm>
            <a:off x="4374711" y="1581369"/>
            <a:ext cx="3409327" cy="34093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79000"/>
          </a:blip>
          <a:stretch>
            <a:fillRect/>
          </a:stretch>
        </a:blipFill>
      </p:bgPr>
    </p:bg>
    <p:spTree>
      <p:nvGrpSpPr>
        <p:cNvPr id="588" name="Shape 588"/>
        <p:cNvGrpSpPr/>
        <p:nvPr/>
      </p:nvGrpSpPr>
      <p:grpSpPr>
        <a:xfrm>
          <a:off x="0" y="0"/>
          <a:ext cx="0" cy="0"/>
          <a:chOff x="0" y="0"/>
          <a:chExt cx="0" cy="0"/>
        </a:xfrm>
      </p:grpSpPr>
      <p:sp>
        <p:nvSpPr>
          <p:cNvPr id="589" name="Google Shape;589;p26"/>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chemeClr val="lt1"/>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90" name="Google Shape;590;p26"/>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591" name="Google Shape;591;p26"/>
          <p:cNvSpPr txBox="1"/>
          <p:nvPr/>
        </p:nvSpPr>
        <p:spPr>
          <a:xfrm>
            <a:off x="7044343" y="3303386"/>
            <a:ext cx="1144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b="1" lang="sv-SE" sz="1200">
                <a:solidFill>
                  <a:schemeClr val="dk1"/>
                </a:solidFill>
                <a:latin typeface="Century Gothic"/>
                <a:ea typeface="Century Gothic"/>
                <a:cs typeface="Century Gothic"/>
                <a:sym typeface="Century Gothic"/>
              </a:rPr>
              <a:t>ARBEID/UTDANNING</a:t>
            </a:r>
            <a:endParaRPr b="1" sz="1200">
              <a:solidFill>
                <a:schemeClr val="dk1"/>
              </a:solidFill>
              <a:latin typeface="Century Gothic"/>
              <a:ea typeface="Century Gothic"/>
              <a:cs typeface="Century Gothic"/>
              <a:sym typeface="Century Gothic"/>
            </a:endParaRPr>
          </a:p>
        </p:txBody>
      </p:sp>
      <p:sp>
        <p:nvSpPr>
          <p:cNvPr id="592" name="Google Shape;592;p26"/>
          <p:cNvSpPr txBox="1"/>
          <p:nvPr/>
        </p:nvSpPr>
        <p:spPr>
          <a:xfrm>
            <a:off x="5741574" y="4591172"/>
            <a:ext cx="70884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1200">
                <a:solidFill>
                  <a:schemeClr val="dk1"/>
                </a:solidFill>
                <a:latin typeface="Century Gothic"/>
                <a:ea typeface="Century Gothic"/>
                <a:cs typeface="Century Gothic"/>
                <a:sym typeface="Century Gothic"/>
              </a:rPr>
              <a:t>HELSE</a:t>
            </a:r>
            <a:endParaRPr/>
          </a:p>
        </p:txBody>
      </p:sp>
      <p:sp>
        <p:nvSpPr>
          <p:cNvPr id="593" name="Google Shape;593;p26"/>
          <p:cNvSpPr txBox="1"/>
          <p:nvPr/>
        </p:nvSpPr>
        <p:spPr>
          <a:xfrm>
            <a:off x="4343581" y="3415254"/>
            <a:ext cx="66011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1200">
                <a:solidFill>
                  <a:schemeClr val="dk1"/>
                </a:solidFill>
                <a:latin typeface="Century Gothic"/>
                <a:ea typeface="Century Gothic"/>
                <a:cs typeface="Century Gothic"/>
                <a:sym typeface="Century Gothic"/>
              </a:rPr>
              <a:t>FRITID</a:t>
            </a:r>
            <a:endParaRPr/>
          </a:p>
        </p:txBody>
      </p:sp>
      <p:sp>
        <p:nvSpPr>
          <p:cNvPr id="594" name="Google Shape;594;p26"/>
          <p:cNvSpPr txBox="1"/>
          <p:nvPr/>
        </p:nvSpPr>
        <p:spPr>
          <a:xfrm>
            <a:off x="5522763" y="2224142"/>
            <a:ext cx="1146600" cy="27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1200">
                <a:solidFill>
                  <a:schemeClr val="dk1"/>
                </a:solidFill>
                <a:latin typeface="Century Gothic"/>
                <a:ea typeface="Century Gothic"/>
                <a:cs typeface="Century Gothic"/>
                <a:sym typeface="Century Gothic"/>
              </a:rPr>
              <a:t>RELASJONER</a:t>
            </a:r>
            <a:endParaRPr b="1" sz="1200">
              <a:solidFill>
                <a:schemeClr val="dk1"/>
              </a:solidFill>
              <a:latin typeface="Century Gothic"/>
              <a:ea typeface="Century Gothic"/>
              <a:cs typeface="Century Gothic"/>
              <a:sym typeface="Century Gothic"/>
            </a:endParaRPr>
          </a:p>
        </p:txBody>
      </p:sp>
      <p:sp>
        <p:nvSpPr>
          <p:cNvPr id="595" name="Google Shape;595;p26"/>
          <p:cNvSpPr/>
          <p:nvPr/>
        </p:nvSpPr>
        <p:spPr>
          <a:xfrm>
            <a:off x="6825263" y="416550"/>
            <a:ext cx="1120135" cy="1674307"/>
          </a:xfrm>
          <a:prstGeom prst="roundRect">
            <a:avLst>
              <a:gd fmla="val 4035" name="adj"/>
            </a:avLst>
          </a:prstGeom>
          <a:blipFill rotWithShape="1">
            <a:blip r:embed="rId5">
              <a:alphaModFix/>
            </a:blip>
            <a:stretch>
              <a:fillRect b="0" l="0" r="0" t="0"/>
            </a:stretch>
          </a:blipFill>
          <a:ln cap="flat" cmpd="sng" w="60325">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b" bIns="108000" lIns="91425" spcFirstLastPara="1" rIns="91425" wrap="square" tIns="45700">
            <a:noAutofit/>
          </a:bodyPr>
          <a:lstStyle/>
          <a:p>
            <a:pPr indent="0" lvl="0" marL="0" marR="0" rtl="0" algn="ctr">
              <a:lnSpc>
                <a:spcPct val="103636"/>
              </a:lnSpc>
              <a:spcBef>
                <a:spcPts val="0"/>
              </a:spcBef>
              <a:spcAft>
                <a:spcPts val="0"/>
              </a:spcAft>
              <a:buNone/>
            </a:pPr>
            <a:r>
              <a:rPr b="1" lang="sv-SE" sz="1100">
                <a:solidFill>
                  <a:schemeClr val="lt1"/>
                </a:solidFill>
                <a:latin typeface="Century Gothic"/>
                <a:ea typeface="Century Gothic"/>
                <a:cs typeface="Century Gothic"/>
                <a:sym typeface="Century Gothic"/>
              </a:rPr>
              <a:t>Vara generös</a:t>
            </a:r>
            <a:endParaRPr/>
          </a:p>
        </p:txBody>
      </p:sp>
      <p:sp>
        <p:nvSpPr>
          <p:cNvPr id="596" name="Google Shape;596;p26"/>
          <p:cNvSpPr/>
          <p:nvPr/>
        </p:nvSpPr>
        <p:spPr>
          <a:xfrm>
            <a:off x="8263511" y="3695808"/>
            <a:ext cx="1120135" cy="1674307"/>
          </a:xfrm>
          <a:prstGeom prst="roundRect">
            <a:avLst>
              <a:gd fmla="val 4035" name="adj"/>
            </a:avLst>
          </a:prstGeom>
          <a:blipFill rotWithShape="1">
            <a:blip r:embed="rId6">
              <a:alphaModFix/>
            </a:blip>
            <a:stretch>
              <a:fillRect b="0" l="0" r="0" t="0"/>
            </a:stretch>
          </a:blipFill>
          <a:ln cap="flat" cmpd="sng" w="60325">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b" bIns="108000" lIns="91425" spcFirstLastPara="1" rIns="91425" wrap="square" tIns="45700">
            <a:noAutofit/>
          </a:bodyPr>
          <a:lstStyle/>
          <a:p>
            <a:pPr indent="0" lvl="0" marL="0" marR="0" rtl="0" algn="ctr">
              <a:lnSpc>
                <a:spcPct val="103636"/>
              </a:lnSpc>
              <a:spcBef>
                <a:spcPts val="0"/>
              </a:spcBef>
              <a:spcAft>
                <a:spcPts val="0"/>
              </a:spcAft>
              <a:buNone/>
            </a:pPr>
            <a:r>
              <a:rPr b="1" lang="sv-SE" sz="1100">
                <a:solidFill>
                  <a:schemeClr val="lt1"/>
                </a:solidFill>
                <a:latin typeface="Century Gothic"/>
                <a:ea typeface="Century Gothic"/>
                <a:cs typeface="Century Gothic"/>
                <a:sym typeface="Century Gothic"/>
              </a:rPr>
              <a:t>Söka kunskap</a:t>
            </a:r>
            <a:endParaRPr/>
          </a:p>
        </p:txBody>
      </p:sp>
      <p:sp>
        <p:nvSpPr>
          <p:cNvPr id="597" name="Google Shape;597;p26"/>
          <p:cNvSpPr/>
          <p:nvPr/>
        </p:nvSpPr>
        <p:spPr>
          <a:xfrm>
            <a:off x="9553933" y="2607084"/>
            <a:ext cx="1120135" cy="1674307"/>
          </a:xfrm>
          <a:prstGeom prst="roundRect">
            <a:avLst>
              <a:gd fmla="val 4035" name="adj"/>
            </a:avLst>
          </a:prstGeom>
          <a:blipFill rotWithShape="1">
            <a:blip r:embed="rId7">
              <a:alphaModFix/>
            </a:blip>
            <a:stretch>
              <a:fillRect b="0" l="0" r="0" t="0"/>
            </a:stretch>
          </a:blipFill>
          <a:ln cap="flat" cmpd="sng" w="60325">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b" bIns="108000" lIns="91425" spcFirstLastPara="1" rIns="91425" wrap="square" tIns="45700">
            <a:noAutofit/>
          </a:bodyPr>
          <a:lstStyle/>
          <a:p>
            <a:pPr indent="0" lvl="0" marL="0" marR="0" rtl="0" algn="ctr">
              <a:lnSpc>
                <a:spcPct val="103636"/>
              </a:lnSpc>
              <a:spcBef>
                <a:spcPts val="0"/>
              </a:spcBef>
              <a:spcAft>
                <a:spcPts val="0"/>
              </a:spcAft>
              <a:buNone/>
            </a:pPr>
            <a:r>
              <a:rPr b="1" lang="sv-SE" sz="1100">
                <a:solidFill>
                  <a:schemeClr val="lt1"/>
                </a:solidFill>
                <a:latin typeface="Century Gothic"/>
                <a:ea typeface="Century Gothic"/>
                <a:cs typeface="Century Gothic"/>
                <a:sym typeface="Century Gothic"/>
              </a:rPr>
              <a:t>Söka inspiration</a:t>
            </a:r>
            <a:endParaRPr/>
          </a:p>
        </p:txBody>
      </p:sp>
      <p:sp>
        <p:nvSpPr>
          <p:cNvPr id="598" name="Google Shape;598;p26"/>
          <p:cNvSpPr/>
          <p:nvPr/>
        </p:nvSpPr>
        <p:spPr>
          <a:xfrm>
            <a:off x="6825264" y="4857686"/>
            <a:ext cx="1120135" cy="1674307"/>
          </a:xfrm>
          <a:prstGeom prst="roundRect">
            <a:avLst>
              <a:gd fmla="val 4035" name="adj"/>
            </a:avLst>
          </a:prstGeom>
          <a:blipFill rotWithShape="1">
            <a:blip r:embed="rId8">
              <a:alphaModFix/>
            </a:blip>
            <a:stretch>
              <a:fillRect b="0" l="0" r="0" t="0"/>
            </a:stretch>
          </a:blipFill>
          <a:ln cap="flat" cmpd="sng" w="60325">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b" bIns="108000" lIns="91425" spcFirstLastPara="1" rIns="91425" wrap="square" tIns="45700">
            <a:noAutofit/>
          </a:bodyPr>
          <a:lstStyle/>
          <a:p>
            <a:pPr indent="0" lvl="0" marL="0" marR="0" rtl="0" algn="ctr">
              <a:lnSpc>
                <a:spcPct val="103636"/>
              </a:lnSpc>
              <a:spcBef>
                <a:spcPts val="0"/>
              </a:spcBef>
              <a:spcAft>
                <a:spcPts val="0"/>
              </a:spcAft>
              <a:buNone/>
            </a:pPr>
            <a:r>
              <a:rPr b="1" lang="sv-SE" sz="1100">
                <a:solidFill>
                  <a:schemeClr val="lt1"/>
                </a:solidFill>
                <a:latin typeface="Century Gothic"/>
                <a:ea typeface="Century Gothic"/>
                <a:cs typeface="Century Gothic"/>
                <a:sym typeface="Century Gothic"/>
              </a:rPr>
              <a:t>Dansa med glädje</a:t>
            </a:r>
            <a:endParaRPr/>
          </a:p>
        </p:txBody>
      </p:sp>
      <p:sp>
        <p:nvSpPr>
          <p:cNvPr id="599" name="Google Shape;599;p26"/>
          <p:cNvSpPr/>
          <p:nvPr/>
        </p:nvSpPr>
        <p:spPr>
          <a:xfrm>
            <a:off x="2730422" y="3588948"/>
            <a:ext cx="1120135" cy="1674307"/>
          </a:xfrm>
          <a:prstGeom prst="roundRect">
            <a:avLst>
              <a:gd fmla="val 4035" name="adj"/>
            </a:avLst>
          </a:prstGeom>
          <a:blipFill rotWithShape="1">
            <a:blip r:embed="rId9">
              <a:alphaModFix/>
            </a:blip>
            <a:stretch>
              <a:fillRect b="0" l="0" r="0" t="0"/>
            </a:stretch>
          </a:blipFill>
          <a:ln cap="flat" cmpd="sng" w="60325">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b" bIns="108000" lIns="91425" spcFirstLastPara="1" rIns="91425" wrap="square" tIns="45700">
            <a:noAutofit/>
          </a:bodyPr>
          <a:lstStyle/>
          <a:p>
            <a:pPr indent="0" lvl="0" marL="0" marR="0" rtl="0" algn="ctr">
              <a:lnSpc>
                <a:spcPct val="103636"/>
              </a:lnSpc>
              <a:spcBef>
                <a:spcPts val="0"/>
              </a:spcBef>
              <a:spcAft>
                <a:spcPts val="0"/>
              </a:spcAft>
              <a:buNone/>
            </a:pPr>
            <a:r>
              <a:rPr b="1" lang="sv-SE" sz="1100">
                <a:solidFill>
                  <a:schemeClr val="lt1"/>
                </a:solidFill>
                <a:latin typeface="Century Gothic"/>
                <a:ea typeface="Century Gothic"/>
                <a:cs typeface="Century Gothic"/>
                <a:sym typeface="Century Gothic"/>
              </a:rPr>
              <a:t>Vara med-kännande</a:t>
            </a:r>
            <a:endParaRPr b="1" sz="1100">
              <a:solidFill>
                <a:schemeClr val="lt1"/>
              </a:solidFill>
              <a:latin typeface="Century Gothic"/>
              <a:ea typeface="Century Gothic"/>
              <a:cs typeface="Century Gothic"/>
              <a:sym typeface="Century Gothic"/>
            </a:endParaRPr>
          </a:p>
        </p:txBody>
      </p:sp>
      <p:sp>
        <p:nvSpPr>
          <p:cNvPr id="600" name="Google Shape;600;p26"/>
          <p:cNvSpPr/>
          <p:nvPr/>
        </p:nvSpPr>
        <p:spPr>
          <a:xfrm>
            <a:off x="2730421" y="1746204"/>
            <a:ext cx="1120135" cy="1674307"/>
          </a:xfrm>
          <a:prstGeom prst="roundRect">
            <a:avLst>
              <a:gd fmla="val 4035" name="adj"/>
            </a:avLst>
          </a:prstGeom>
          <a:blipFill rotWithShape="1">
            <a:blip r:embed="rId10">
              <a:alphaModFix/>
            </a:blip>
            <a:stretch>
              <a:fillRect b="0" l="0" r="0" t="0"/>
            </a:stretch>
          </a:blipFill>
          <a:ln cap="flat" cmpd="sng" w="60325">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b" bIns="108000" lIns="91425" spcFirstLastPara="1" rIns="91425" wrap="square" tIns="45700">
            <a:noAutofit/>
          </a:bodyPr>
          <a:lstStyle/>
          <a:p>
            <a:pPr indent="0" lvl="0" marL="0" marR="0" rtl="0" algn="ctr">
              <a:lnSpc>
                <a:spcPct val="103636"/>
              </a:lnSpc>
              <a:spcBef>
                <a:spcPts val="0"/>
              </a:spcBef>
              <a:spcAft>
                <a:spcPts val="0"/>
              </a:spcAft>
              <a:buNone/>
            </a:pPr>
            <a:r>
              <a:rPr b="1" lang="sv-SE" sz="1100">
                <a:solidFill>
                  <a:schemeClr val="lt1"/>
                </a:solidFill>
                <a:latin typeface="Century Gothic"/>
                <a:ea typeface="Century Gothic"/>
                <a:cs typeface="Century Gothic"/>
                <a:sym typeface="Century Gothic"/>
              </a:rPr>
              <a:t>Känna njutning</a:t>
            </a:r>
            <a:endParaRPr/>
          </a:p>
        </p:txBody>
      </p:sp>
      <p:pic>
        <p:nvPicPr>
          <p:cNvPr descr="En bild som visar text&#10;&#10;Automatiskt genererad beskrivning" id="601" name="Google Shape;601;p26"/>
          <p:cNvPicPr preferRelativeResize="0"/>
          <p:nvPr/>
        </p:nvPicPr>
        <p:blipFill rotWithShape="1">
          <a:blip r:embed="rId11">
            <a:alphaModFix/>
          </a:blip>
          <a:srcRect b="0" l="0" r="0" t="0"/>
          <a:stretch/>
        </p:blipFill>
        <p:spPr>
          <a:xfrm>
            <a:off x="8295204" y="1748674"/>
            <a:ext cx="1056751" cy="1600222"/>
          </a:xfrm>
          <a:prstGeom prst="rect">
            <a:avLst/>
          </a:prstGeom>
          <a:noFill/>
          <a:ln cap="flat" cmpd="sng" w="60325">
            <a:solidFill>
              <a:schemeClr val="lt1"/>
            </a:solidFill>
            <a:prstDash val="solid"/>
            <a:round/>
            <a:headEnd len="sm" w="sm" type="none"/>
            <a:tailEnd len="sm" w="sm" type="none"/>
          </a:ln>
          <a:effectLst>
            <a:outerShdw blurRad="50800" sx="99000" rotWithShape="0" algn="ctr" dir="2700000" dist="38100" sy="99000">
              <a:schemeClr val="dk1">
                <a:alpha val="60000"/>
              </a:schemeClr>
            </a:outerShdw>
          </a:effectLst>
        </p:spPr>
      </p:pic>
      <p:sp>
        <p:nvSpPr>
          <p:cNvPr id="602" name="Google Shape;602;p26"/>
          <p:cNvSpPr/>
          <p:nvPr/>
        </p:nvSpPr>
        <p:spPr>
          <a:xfrm rot="-244398">
            <a:off x="8295204" y="2267866"/>
            <a:ext cx="105675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sv-SE" sz="2400">
                <a:solidFill>
                  <a:schemeClr val="dk1"/>
                </a:solidFill>
                <a:latin typeface="Bad Script"/>
                <a:ea typeface="Bad Script"/>
                <a:cs typeface="Bad Script"/>
                <a:sym typeface="Bad Script"/>
              </a:rPr>
              <a:t>Förståelse</a:t>
            </a:r>
            <a:endParaRPr/>
          </a:p>
        </p:txBody>
      </p:sp>
      <p:pic>
        <p:nvPicPr>
          <p:cNvPr descr="En bild som visar text&#10;&#10;Automatiskt genererad beskrivning" id="603" name="Google Shape;603;p26"/>
          <p:cNvPicPr preferRelativeResize="0"/>
          <p:nvPr/>
        </p:nvPicPr>
        <p:blipFill rotWithShape="1">
          <a:blip r:embed="rId12">
            <a:alphaModFix/>
          </a:blip>
          <a:srcRect b="0" l="0" r="0" t="0"/>
          <a:stretch/>
        </p:blipFill>
        <p:spPr>
          <a:xfrm>
            <a:off x="4250990" y="453593"/>
            <a:ext cx="1056751" cy="1600222"/>
          </a:xfrm>
          <a:prstGeom prst="rect">
            <a:avLst/>
          </a:prstGeom>
          <a:noFill/>
          <a:ln cap="flat" cmpd="sng" w="60325">
            <a:solidFill>
              <a:schemeClr val="lt1"/>
            </a:solidFill>
            <a:prstDash val="solid"/>
            <a:round/>
            <a:headEnd len="sm" w="sm" type="none"/>
            <a:tailEnd len="sm" w="sm" type="none"/>
          </a:ln>
          <a:effectLst>
            <a:outerShdw blurRad="50800" sx="99000" rotWithShape="0" algn="ctr" dir="2700000" dist="38100" sy="99000">
              <a:schemeClr val="dk1">
                <a:alpha val="60000"/>
              </a:schemeClr>
            </a:outerShdw>
          </a:effectLst>
        </p:spPr>
      </p:pic>
      <p:sp>
        <p:nvSpPr>
          <p:cNvPr id="604" name="Google Shape;604;p26"/>
          <p:cNvSpPr/>
          <p:nvPr/>
        </p:nvSpPr>
        <p:spPr>
          <a:xfrm rot="-287423">
            <a:off x="4227527" y="940063"/>
            <a:ext cx="110367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sv-SE" sz="2400">
                <a:solidFill>
                  <a:schemeClr val="dk1"/>
                </a:solidFill>
                <a:latin typeface="Bad Script"/>
                <a:ea typeface="Bad Script"/>
                <a:cs typeface="Bad Script"/>
                <a:sym typeface="Bad Script"/>
              </a:rPr>
              <a:t>Vara sann</a:t>
            </a:r>
            <a:endParaRPr/>
          </a:p>
        </p:txBody>
      </p:sp>
      <p:pic>
        <p:nvPicPr>
          <p:cNvPr descr="En bild som visar text&#10;&#10;Automatiskt genererad beskrivning" id="605" name="Google Shape;605;p26"/>
          <p:cNvPicPr preferRelativeResize="0"/>
          <p:nvPr/>
        </p:nvPicPr>
        <p:blipFill rotWithShape="1">
          <a:blip r:embed="rId12">
            <a:alphaModFix/>
          </a:blip>
          <a:srcRect b="0" l="0" r="0" t="0"/>
          <a:stretch/>
        </p:blipFill>
        <p:spPr>
          <a:xfrm>
            <a:off x="1435817" y="2548785"/>
            <a:ext cx="1056751" cy="1600222"/>
          </a:xfrm>
          <a:prstGeom prst="rect">
            <a:avLst/>
          </a:prstGeom>
          <a:noFill/>
          <a:ln cap="flat" cmpd="sng" w="60325">
            <a:solidFill>
              <a:schemeClr val="lt1"/>
            </a:solidFill>
            <a:prstDash val="solid"/>
            <a:round/>
            <a:headEnd len="sm" w="sm" type="none"/>
            <a:tailEnd len="sm" w="sm" type="none"/>
          </a:ln>
          <a:effectLst>
            <a:outerShdw blurRad="50800" sx="99000" rotWithShape="0" algn="ctr" dir="2700000" dist="38100" sy="99000">
              <a:schemeClr val="dk1">
                <a:alpha val="60000"/>
              </a:schemeClr>
            </a:outerShdw>
          </a:effectLst>
        </p:spPr>
      </p:pic>
      <p:sp>
        <p:nvSpPr>
          <p:cNvPr id="606" name="Google Shape;606;p26"/>
          <p:cNvSpPr/>
          <p:nvPr/>
        </p:nvSpPr>
        <p:spPr>
          <a:xfrm rot="-282365">
            <a:off x="1432041" y="3118063"/>
            <a:ext cx="105675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sv-SE" sz="2400">
                <a:solidFill>
                  <a:schemeClr val="dk1"/>
                </a:solidFill>
                <a:latin typeface="Bad Script"/>
                <a:ea typeface="Bad Script"/>
                <a:cs typeface="Bad Script"/>
                <a:sym typeface="Bad Script"/>
              </a:rPr>
              <a:t>Leka</a:t>
            </a:r>
            <a:endParaRPr/>
          </a:p>
        </p:txBody>
      </p:sp>
      <p:pic>
        <p:nvPicPr>
          <p:cNvPr descr="En bild som visar text&#10;&#10;Automatiskt genererad beskrivning" id="607" name="Google Shape;607;p26"/>
          <p:cNvPicPr preferRelativeResize="0"/>
          <p:nvPr/>
        </p:nvPicPr>
        <p:blipFill rotWithShape="1">
          <a:blip r:embed="rId12">
            <a:alphaModFix/>
          </a:blip>
          <a:srcRect b="0" l="0" r="0" t="0"/>
          <a:stretch/>
        </p:blipFill>
        <p:spPr>
          <a:xfrm>
            <a:off x="4308394" y="4902398"/>
            <a:ext cx="1056751" cy="1600222"/>
          </a:xfrm>
          <a:prstGeom prst="rect">
            <a:avLst/>
          </a:prstGeom>
          <a:noFill/>
          <a:ln cap="flat" cmpd="sng" w="60325">
            <a:solidFill>
              <a:schemeClr val="lt1"/>
            </a:solidFill>
            <a:prstDash val="solid"/>
            <a:round/>
            <a:headEnd len="sm" w="sm" type="none"/>
            <a:tailEnd len="sm" w="sm" type="none"/>
          </a:ln>
          <a:effectLst>
            <a:outerShdw blurRad="50800" sx="99000" rotWithShape="0" algn="ctr" dir="2700000" dist="38100" sy="99000">
              <a:schemeClr val="dk1">
                <a:alpha val="60000"/>
              </a:schemeClr>
            </a:outerShdw>
          </a:effectLst>
        </p:spPr>
      </p:pic>
      <p:sp>
        <p:nvSpPr>
          <p:cNvPr id="608" name="Google Shape;608;p26"/>
          <p:cNvSpPr/>
          <p:nvPr/>
        </p:nvSpPr>
        <p:spPr>
          <a:xfrm rot="-322466">
            <a:off x="4312040" y="5447075"/>
            <a:ext cx="1049457" cy="521297"/>
          </a:xfrm>
          <a:prstGeom prst="rect">
            <a:avLst/>
          </a:prstGeom>
          <a:noFill/>
          <a:ln>
            <a:noFill/>
          </a:ln>
        </p:spPr>
        <p:txBody>
          <a:bodyPr anchorCtr="0" anchor="t" bIns="45700" lIns="91425" spcFirstLastPara="1" rIns="91425" wrap="square" tIns="45700">
            <a:spAutoFit/>
          </a:bodyPr>
          <a:lstStyle/>
          <a:p>
            <a:pPr indent="0" lvl="0" marL="0" marR="0" rtl="0" algn="ctr">
              <a:lnSpc>
                <a:spcPct val="61666"/>
              </a:lnSpc>
              <a:spcBef>
                <a:spcPts val="0"/>
              </a:spcBef>
              <a:spcAft>
                <a:spcPts val="0"/>
              </a:spcAft>
              <a:buNone/>
            </a:pPr>
            <a:r>
              <a:rPr lang="sv-SE" sz="2400">
                <a:solidFill>
                  <a:schemeClr val="dk1"/>
                </a:solidFill>
                <a:latin typeface="Bad Script"/>
                <a:ea typeface="Bad Script"/>
                <a:cs typeface="Bad Script"/>
                <a:sym typeface="Bad Script"/>
              </a:rPr>
              <a:t>Söka visdom</a:t>
            </a:r>
            <a:endParaRPr/>
          </a:p>
        </p:txBody>
      </p:sp>
      <p:sp>
        <p:nvSpPr>
          <p:cNvPr id="609" name="Google Shape;609;p26"/>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24</a:t>
            </a:r>
            <a:endParaRPr/>
          </a:p>
        </p:txBody>
      </p:sp>
      <p:sp>
        <p:nvSpPr>
          <p:cNvPr id="610" name="Google Shape;610;p26"/>
          <p:cNvSpPr/>
          <p:nvPr/>
        </p:nvSpPr>
        <p:spPr>
          <a:xfrm>
            <a:off x="5535137" y="4926381"/>
            <a:ext cx="1120135" cy="1674307"/>
          </a:xfrm>
          <a:prstGeom prst="roundRect">
            <a:avLst>
              <a:gd fmla="val 4035" name="adj"/>
            </a:avLst>
          </a:prstGeom>
          <a:blipFill rotWithShape="1">
            <a:blip r:embed="rId13">
              <a:alphaModFix/>
            </a:blip>
            <a:stretch>
              <a:fillRect b="0" l="0" r="0" t="0"/>
            </a:stretch>
          </a:blipFill>
          <a:ln cap="flat" cmpd="sng" w="60325">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b" bIns="108000" lIns="91425" spcFirstLastPara="1" rIns="91425" wrap="square" tIns="45700">
            <a:noAutofit/>
          </a:bodyPr>
          <a:lstStyle/>
          <a:p>
            <a:pPr indent="0" lvl="0" marL="0" marR="0" rtl="0" algn="ctr">
              <a:lnSpc>
                <a:spcPct val="103636"/>
              </a:lnSpc>
              <a:spcBef>
                <a:spcPts val="0"/>
              </a:spcBef>
              <a:spcAft>
                <a:spcPts val="0"/>
              </a:spcAft>
              <a:buNone/>
            </a:pPr>
            <a:r>
              <a:rPr b="1" lang="sv-SE" sz="1100">
                <a:solidFill>
                  <a:schemeClr val="lt1"/>
                </a:solidFill>
                <a:latin typeface="Century Gothic"/>
                <a:ea typeface="Century Gothic"/>
                <a:cs typeface="Century Gothic"/>
                <a:sym typeface="Century Gothic"/>
              </a:rPr>
              <a:t>Ta hand om kroppen</a:t>
            </a:r>
            <a:endParaRPr/>
          </a:p>
        </p:txBody>
      </p:sp>
      <p:sp>
        <p:nvSpPr>
          <p:cNvPr id="611" name="Google Shape;611;p26"/>
          <p:cNvSpPr/>
          <p:nvPr/>
        </p:nvSpPr>
        <p:spPr>
          <a:xfrm>
            <a:off x="5510698" y="280582"/>
            <a:ext cx="1120135" cy="1674307"/>
          </a:xfrm>
          <a:prstGeom prst="roundRect">
            <a:avLst>
              <a:gd fmla="val 4035" name="adj"/>
            </a:avLst>
          </a:prstGeom>
          <a:blipFill rotWithShape="1">
            <a:blip r:embed="rId14">
              <a:alphaModFix/>
            </a:blip>
            <a:stretch>
              <a:fillRect b="0" l="0" r="0" t="0"/>
            </a:stretch>
          </a:blipFill>
          <a:ln cap="flat" cmpd="sng" w="60325">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b" bIns="108000" lIns="91425" spcFirstLastPara="1" rIns="91425" wrap="square" tIns="36000">
            <a:noAutofit/>
          </a:bodyPr>
          <a:lstStyle/>
          <a:p>
            <a:pPr indent="0" lvl="0" marL="0" marR="0" rtl="0" algn="ctr">
              <a:lnSpc>
                <a:spcPct val="103636"/>
              </a:lnSpc>
              <a:spcBef>
                <a:spcPts val="0"/>
              </a:spcBef>
              <a:spcAft>
                <a:spcPts val="0"/>
              </a:spcAft>
              <a:buNone/>
            </a:pPr>
            <a:r>
              <a:rPr b="1" lang="sv-SE" sz="1100">
                <a:solidFill>
                  <a:schemeClr val="lt1"/>
                </a:solidFill>
                <a:latin typeface="Century Gothic"/>
                <a:ea typeface="Century Gothic"/>
                <a:cs typeface="Century Gothic"/>
                <a:sym typeface="Century Gothic"/>
              </a:rPr>
              <a:t>Öva tacksamhet</a:t>
            </a:r>
            <a:endParaRPr/>
          </a:p>
        </p:txBody>
      </p:sp>
      <p:pic>
        <p:nvPicPr>
          <p:cNvPr descr="En bild som visar flygplan, vektorgrafik&#10;&#10;Automatiskt genererad beskrivning" id="612" name="Google Shape;612;p26"/>
          <p:cNvPicPr preferRelativeResize="0"/>
          <p:nvPr/>
        </p:nvPicPr>
        <p:blipFill rotWithShape="1">
          <a:blip r:embed="rId15">
            <a:alphaModFix/>
          </a:blip>
          <a:srcRect b="0" l="0" r="0" t="0"/>
          <a:stretch/>
        </p:blipFill>
        <p:spPr>
          <a:xfrm>
            <a:off x="5075497" y="2548785"/>
            <a:ext cx="1965096" cy="19650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500"/>
                                        <p:tgtEl>
                                          <p:spTgt spid="5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500"/>
                                        <p:tgtEl>
                                          <p:spTgt spid="5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500"/>
                                        <p:tgtEl>
                                          <p:spTgt spid="5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500"/>
                                        <p:tgtEl>
                                          <p:spTgt spid="5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6" name="Shape 616"/>
        <p:cNvGrpSpPr/>
        <p:nvPr/>
      </p:nvGrpSpPr>
      <p:grpSpPr>
        <a:xfrm>
          <a:off x="0" y="0"/>
          <a:ext cx="0" cy="0"/>
          <a:chOff x="0" y="0"/>
          <a:chExt cx="0" cy="0"/>
        </a:xfrm>
      </p:grpSpPr>
      <p:pic>
        <p:nvPicPr>
          <p:cNvPr descr="En bild som visar utomhus, träd, himmel, gräs&#10;&#10;Automatiskt genererad beskrivning" id="617" name="Google Shape;617;p27"/>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618" name="Google Shape;618;p27"/>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619" name="Google Shape;619;p27"/>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620" name="Google Shape;620;p27"/>
          <p:cNvSpPr/>
          <p:nvPr/>
        </p:nvSpPr>
        <p:spPr>
          <a:xfrm rot="-342901">
            <a:off x="8671487" y="2018733"/>
            <a:ext cx="1486464" cy="2221873"/>
          </a:xfrm>
          <a:prstGeom prst="roundRect">
            <a:avLst>
              <a:gd fmla="val 4035" name="adj"/>
            </a:avLst>
          </a:prstGeom>
          <a:blipFill rotWithShape="1">
            <a:blip r:embed="rId5">
              <a:alphaModFix/>
            </a:blip>
            <a:stretch>
              <a:fillRect b="0" l="0" r="0" t="0"/>
            </a:stretch>
          </a:blipFill>
          <a:ln cap="flat" cmpd="sng" w="60325">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b" bIns="108000" lIns="91425" spcFirstLastPara="1" rIns="91425" wrap="square" tIns="45700">
            <a:noAutofit/>
          </a:bodyPr>
          <a:lstStyle/>
          <a:p>
            <a:pPr indent="0" lvl="0" marL="0" marR="0" rtl="0" algn="ctr">
              <a:lnSpc>
                <a:spcPct val="103636"/>
              </a:lnSpc>
              <a:spcBef>
                <a:spcPts val="0"/>
              </a:spcBef>
              <a:spcAft>
                <a:spcPts val="0"/>
              </a:spcAft>
              <a:buNone/>
            </a:pPr>
            <a:r>
              <a:rPr b="1" lang="sv-SE" sz="1100">
                <a:solidFill>
                  <a:schemeClr val="lt1"/>
                </a:solidFill>
                <a:latin typeface="Century Gothic"/>
                <a:ea typeface="Century Gothic"/>
                <a:cs typeface="Century Gothic"/>
                <a:sym typeface="Century Gothic"/>
              </a:rPr>
              <a:t>Leka</a:t>
            </a:r>
            <a:endParaRPr/>
          </a:p>
        </p:txBody>
      </p:sp>
      <p:sp>
        <p:nvSpPr>
          <p:cNvPr id="621" name="Google Shape;621;p27"/>
          <p:cNvSpPr txBox="1"/>
          <p:nvPr/>
        </p:nvSpPr>
        <p:spPr>
          <a:xfrm>
            <a:off x="1532666" y="740117"/>
            <a:ext cx="9126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VELGE KORT FOR LIVSVERDIER</a:t>
            </a:r>
            <a:endParaRPr b="1" sz="2800">
              <a:solidFill>
                <a:schemeClr val="dk1"/>
              </a:solidFill>
              <a:latin typeface="Century Gothic"/>
              <a:ea typeface="Century Gothic"/>
              <a:cs typeface="Century Gothic"/>
              <a:sym typeface="Century Gothic"/>
            </a:endParaRPr>
          </a:p>
        </p:txBody>
      </p:sp>
      <p:sp>
        <p:nvSpPr>
          <p:cNvPr id="622" name="Google Shape;622;p27"/>
          <p:cNvSpPr/>
          <p:nvPr/>
        </p:nvSpPr>
        <p:spPr>
          <a:xfrm>
            <a:off x="2499600" y="1371875"/>
            <a:ext cx="4888500" cy="3717300"/>
          </a:xfrm>
          <a:prstGeom prst="rect">
            <a:avLst/>
          </a:prstGeom>
          <a:noFill/>
          <a:ln>
            <a:noFill/>
          </a:ln>
        </p:spPr>
        <p:txBody>
          <a:bodyPr anchorCtr="0" anchor="t" bIns="45700" lIns="91425" spcFirstLastPara="1" rIns="91425" wrap="square" tIns="45700">
            <a:spAutoFit/>
          </a:bodyPr>
          <a:lstStyle/>
          <a:p>
            <a:pPr indent="-241250" lvl="0" marL="234900" marR="0" rtl="0" algn="l">
              <a:spcBef>
                <a:spcPts val="0"/>
              </a:spcBef>
              <a:spcAft>
                <a:spcPts val="0"/>
              </a:spcAft>
              <a:buClr>
                <a:srgbClr val="263369"/>
              </a:buClr>
              <a:buSzPts val="1700"/>
              <a:buFont typeface="Century Gothic"/>
              <a:buAutoNum type="arabicPeriod"/>
            </a:pPr>
            <a:r>
              <a:rPr b="1" lang="sv-SE" sz="1700">
                <a:solidFill>
                  <a:srgbClr val="263369"/>
                </a:solidFill>
                <a:latin typeface="Century Gothic"/>
                <a:ea typeface="Century Gothic"/>
                <a:cs typeface="Century Gothic"/>
                <a:sym typeface="Century Gothic"/>
              </a:rPr>
              <a:t>Velg hvilket av de fire områdene på ditt Livskompass som du vil begynne med. </a:t>
            </a:r>
            <a:br>
              <a:rPr b="1" lang="sv-SE" sz="1700">
                <a:solidFill>
                  <a:srgbClr val="263369"/>
                </a:solidFill>
                <a:latin typeface="Century Gothic"/>
                <a:ea typeface="Century Gothic"/>
                <a:cs typeface="Century Gothic"/>
                <a:sym typeface="Century Gothic"/>
              </a:rPr>
            </a:br>
            <a:endParaRPr b="1" sz="1700">
              <a:solidFill>
                <a:srgbClr val="263369"/>
              </a:solidFill>
              <a:latin typeface="Century Gothic"/>
              <a:ea typeface="Century Gothic"/>
              <a:cs typeface="Century Gothic"/>
              <a:sym typeface="Century Gothic"/>
            </a:endParaRPr>
          </a:p>
          <a:p>
            <a:pPr indent="-241250" lvl="0" marL="234900" marR="0" rtl="0" algn="l">
              <a:spcBef>
                <a:spcPts val="0"/>
              </a:spcBef>
              <a:spcAft>
                <a:spcPts val="0"/>
              </a:spcAft>
              <a:buClr>
                <a:srgbClr val="263369"/>
              </a:buClr>
              <a:buSzPts val="1700"/>
              <a:buFont typeface="Century Gothic"/>
              <a:buAutoNum type="arabicPeriod"/>
            </a:pPr>
            <a:r>
              <a:rPr b="1" lang="sv-SE" sz="1700">
                <a:solidFill>
                  <a:srgbClr val="263369"/>
                </a:solidFill>
                <a:latin typeface="Century Gothic"/>
                <a:ea typeface="Century Gothic"/>
                <a:cs typeface="Century Gothic"/>
                <a:sym typeface="Century Gothic"/>
              </a:rPr>
              <a:t>Velg to kort som du liker per område. Legg ut på ditt  Livskompass. Det går også bra å bruke et kort man liker for flere områder enn ett.</a:t>
            </a:r>
            <a:br>
              <a:rPr b="1" lang="sv-SE" sz="1700">
                <a:solidFill>
                  <a:srgbClr val="263369"/>
                </a:solidFill>
                <a:latin typeface="Century Gothic"/>
                <a:ea typeface="Century Gothic"/>
                <a:cs typeface="Century Gothic"/>
                <a:sym typeface="Century Gothic"/>
              </a:rPr>
            </a:br>
            <a:endParaRPr b="1" sz="1700">
              <a:solidFill>
                <a:srgbClr val="263369"/>
              </a:solidFill>
              <a:latin typeface="Century Gothic"/>
              <a:ea typeface="Century Gothic"/>
              <a:cs typeface="Century Gothic"/>
              <a:sym typeface="Century Gothic"/>
            </a:endParaRPr>
          </a:p>
          <a:p>
            <a:pPr indent="-241250" lvl="0" marL="234900" marR="0" rtl="0" algn="l">
              <a:spcBef>
                <a:spcPts val="0"/>
              </a:spcBef>
              <a:spcAft>
                <a:spcPts val="0"/>
              </a:spcAft>
              <a:buClr>
                <a:srgbClr val="263369"/>
              </a:buClr>
              <a:buSzPts val="1700"/>
              <a:buFont typeface="Century Gothic"/>
              <a:buAutoNum type="arabicPeriod"/>
            </a:pPr>
            <a:r>
              <a:rPr b="1" lang="sv-SE" sz="1700">
                <a:solidFill>
                  <a:srgbClr val="263369"/>
                </a:solidFill>
                <a:latin typeface="Century Gothic"/>
                <a:ea typeface="Century Gothic"/>
                <a:cs typeface="Century Gothic"/>
                <a:sym typeface="Century Gothic"/>
              </a:rPr>
              <a:t>Ta et tomt livsverdikort og skriv noe på dette selv. Plasser et selvskrevet kort på hver og ett av de fire områdene i ditt Livskompass.</a:t>
            </a:r>
            <a:br>
              <a:rPr b="1" lang="sv-SE" sz="1700">
                <a:solidFill>
                  <a:srgbClr val="263369"/>
                </a:solidFill>
                <a:latin typeface="Century Gothic"/>
                <a:ea typeface="Century Gothic"/>
                <a:cs typeface="Century Gothic"/>
                <a:sym typeface="Century Gothic"/>
              </a:rPr>
            </a:br>
            <a:endParaRPr b="1" sz="1700">
              <a:solidFill>
                <a:srgbClr val="263369"/>
              </a:solidFill>
              <a:latin typeface="Century Gothic"/>
              <a:ea typeface="Century Gothic"/>
              <a:cs typeface="Century Gothic"/>
              <a:sym typeface="Century Gothic"/>
            </a:endParaRPr>
          </a:p>
          <a:p>
            <a:pPr indent="-241250" lvl="0" marL="234900" marR="0" rtl="0" algn="l">
              <a:spcBef>
                <a:spcPts val="0"/>
              </a:spcBef>
              <a:spcAft>
                <a:spcPts val="0"/>
              </a:spcAft>
              <a:buClr>
                <a:srgbClr val="263369"/>
              </a:buClr>
              <a:buSzPts val="1700"/>
              <a:buFont typeface="Century Gothic"/>
              <a:buAutoNum type="arabicPeriod"/>
            </a:pPr>
            <a:r>
              <a:rPr b="1" lang="sv-SE" sz="1700">
                <a:solidFill>
                  <a:srgbClr val="263369"/>
                </a:solidFill>
                <a:latin typeface="Century Gothic"/>
                <a:ea typeface="Century Gothic"/>
                <a:cs typeface="Century Gothic"/>
                <a:sym typeface="Century Gothic"/>
              </a:rPr>
              <a:t>Når du er ferdig er det totalt 3 kort ved hver og ett av de fire områdene på ditt Livskompass.</a:t>
            </a:r>
            <a:endParaRPr b="1" sz="1700">
              <a:solidFill>
                <a:srgbClr val="263369"/>
              </a:solidFill>
              <a:latin typeface="Century Gothic"/>
              <a:ea typeface="Century Gothic"/>
              <a:cs typeface="Century Gothic"/>
              <a:sym typeface="Century Gothic"/>
            </a:endParaRPr>
          </a:p>
          <a:p>
            <a:pPr indent="0" lvl="0" marL="0" marR="0" rtl="0" algn="l">
              <a:spcBef>
                <a:spcPts val="0"/>
              </a:spcBef>
              <a:spcAft>
                <a:spcPts val="0"/>
              </a:spcAft>
              <a:buNone/>
            </a:pPr>
            <a:r>
              <a:t/>
            </a:r>
            <a:endParaRPr b="1" sz="1600">
              <a:solidFill>
                <a:srgbClr val="263369"/>
              </a:solidFill>
              <a:latin typeface="Century Gothic"/>
              <a:ea typeface="Century Gothic"/>
              <a:cs typeface="Century Gothic"/>
              <a:sym typeface="Century Gothic"/>
            </a:endParaRPr>
          </a:p>
          <a:p>
            <a:pPr indent="-133300" lvl="0" marL="234900" marR="0" rtl="0" algn="l">
              <a:spcBef>
                <a:spcPts val="0"/>
              </a:spcBef>
              <a:spcAft>
                <a:spcPts val="0"/>
              </a:spcAft>
              <a:buClr>
                <a:schemeClr val="dk1"/>
              </a:buClr>
              <a:buSzPts val="1600"/>
              <a:buFont typeface="Calibri"/>
              <a:buNone/>
            </a:pPr>
            <a:r>
              <a:t/>
            </a:r>
            <a:endParaRPr b="1" sz="1600">
              <a:solidFill>
                <a:srgbClr val="263369"/>
              </a:solidFill>
              <a:latin typeface="Century Gothic"/>
              <a:ea typeface="Century Gothic"/>
              <a:cs typeface="Century Gothic"/>
              <a:sym typeface="Century Gothic"/>
            </a:endParaRPr>
          </a:p>
        </p:txBody>
      </p:sp>
      <p:sp>
        <p:nvSpPr>
          <p:cNvPr id="623" name="Google Shape;623;p27"/>
          <p:cNvSpPr/>
          <p:nvPr/>
        </p:nvSpPr>
        <p:spPr>
          <a:xfrm rot="-313494">
            <a:off x="7728012" y="3198160"/>
            <a:ext cx="1486464" cy="2221873"/>
          </a:xfrm>
          <a:prstGeom prst="roundRect">
            <a:avLst>
              <a:gd fmla="val 4035" name="adj"/>
            </a:avLst>
          </a:prstGeom>
          <a:blipFill rotWithShape="1">
            <a:blip r:embed="rId6">
              <a:alphaModFix/>
            </a:blip>
            <a:stretch>
              <a:fillRect b="0" l="0" r="0" t="0"/>
            </a:stretch>
          </a:blipFill>
          <a:ln cap="flat" cmpd="sng" w="60325">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b" bIns="108000" lIns="91425" spcFirstLastPara="1" rIns="91425" wrap="square" tIns="45700">
            <a:noAutofit/>
          </a:bodyPr>
          <a:lstStyle/>
          <a:p>
            <a:pPr indent="0" lvl="0" marL="0" marR="0" rtl="0" algn="ctr">
              <a:lnSpc>
                <a:spcPct val="103636"/>
              </a:lnSpc>
              <a:spcBef>
                <a:spcPts val="0"/>
              </a:spcBef>
              <a:spcAft>
                <a:spcPts val="0"/>
              </a:spcAft>
              <a:buNone/>
            </a:pPr>
            <a:r>
              <a:rPr b="1" lang="sv-SE" sz="1100">
                <a:solidFill>
                  <a:schemeClr val="lt1"/>
                </a:solidFill>
                <a:latin typeface="Century Gothic"/>
                <a:ea typeface="Century Gothic"/>
                <a:cs typeface="Century Gothic"/>
                <a:sym typeface="Century Gothic"/>
              </a:rPr>
              <a:t>Söka kunskap</a:t>
            </a:r>
            <a:endParaRPr/>
          </a:p>
        </p:txBody>
      </p:sp>
      <p:sp>
        <p:nvSpPr>
          <p:cNvPr id="624" name="Google Shape;624;p27"/>
          <p:cNvSpPr/>
          <p:nvPr/>
        </p:nvSpPr>
        <p:spPr>
          <a:xfrm rot="338252">
            <a:off x="9901871" y="2467063"/>
            <a:ext cx="1486464" cy="2221873"/>
          </a:xfrm>
          <a:prstGeom prst="roundRect">
            <a:avLst>
              <a:gd fmla="val 4035" name="adj"/>
            </a:avLst>
          </a:prstGeom>
          <a:blipFill rotWithShape="1">
            <a:blip r:embed="rId7">
              <a:alphaModFix/>
            </a:blip>
            <a:stretch>
              <a:fillRect b="0" l="0" r="0" t="0"/>
            </a:stretch>
          </a:blipFill>
          <a:ln cap="flat" cmpd="sng" w="60325">
            <a:solidFill>
              <a:schemeClr val="lt1"/>
            </a:solidFill>
            <a:prstDash val="solid"/>
            <a:miter lim="800000"/>
            <a:headEnd len="sm" w="sm" type="none"/>
            <a:tailEnd len="sm" w="sm" type="none"/>
          </a:ln>
          <a:effectLst>
            <a:outerShdw blurRad="50800" sx="99000" rotWithShape="0" algn="tl" dir="2700000" dist="38100" sy="99000">
              <a:srgbClr val="000000">
                <a:alpha val="60000"/>
              </a:srgbClr>
            </a:outerShdw>
          </a:effectLst>
        </p:spPr>
        <p:txBody>
          <a:bodyPr anchorCtr="0" anchor="b" bIns="108000" lIns="91425" spcFirstLastPara="1" rIns="91425" wrap="square" tIns="45700">
            <a:noAutofit/>
          </a:bodyPr>
          <a:lstStyle/>
          <a:p>
            <a:pPr indent="0" lvl="0" marL="0" marR="0" rtl="0" algn="ctr">
              <a:lnSpc>
                <a:spcPct val="103636"/>
              </a:lnSpc>
              <a:spcBef>
                <a:spcPts val="0"/>
              </a:spcBef>
              <a:spcAft>
                <a:spcPts val="0"/>
              </a:spcAft>
              <a:buNone/>
            </a:pPr>
            <a:r>
              <a:rPr b="1" lang="sv-SE" sz="1100">
                <a:solidFill>
                  <a:schemeClr val="lt1"/>
                </a:solidFill>
                <a:latin typeface="Century Gothic"/>
                <a:ea typeface="Century Gothic"/>
                <a:cs typeface="Century Gothic"/>
                <a:sym typeface="Century Gothic"/>
              </a:rPr>
              <a:t>Söka inspiration</a:t>
            </a:r>
            <a:endParaRPr/>
          </a:p>
        </p:txBody>
      </p:sp>
      <p:sp>
        <p:nvSpPr>
          <p:cNvPr id="625" name="Google Shape;625;p27"/>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25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500"/>
                                        <p:tgtEl>
                                          <p:spTgt spid="6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xEl>
                                              <p:pRg end="0" st="0"/>
                                            </p:txEl>
                                          </p:spTgt>
                                        </p:tgtEl>
                                        <p:attrNameLst>
                                          <p:attrName>style.visibility</p:attrName>
                                        </p:attrNameLst>
                                      </p:cBhvr>
                                      <p:to>
                                        <p:strVal val="visible"/>
                                      </p:to>
                                    </p:set>
                                    <p:animEffect filter="fade" transition="in">
                                      <p:cBhvr>
                                        <p:cTn dur="500"/>
                                        <p:tgtEl>
                                          <p:spTgt spid="6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xEl>
                                              <p:pRg end="1" st="1"/>
                                            </p:txEl>
                                          </p:spTgt>
                                        </p:tgtEl>
                                        <p:attrNameLst>
                                          <p:attrName>style.visibility</p:attrName>
                                        </p:attrNameLst>
                                      </p:cBhvr>
                                      <p:to>
                                        <p:strVal val="visible"/>
                                      </p:to>
                                    </p:set>
                                    <p:animEffect filter="fade" transition="in">
                                      <p:cBhvr>
                                        <p:cTn dur="500"/>
                                        <p:tgtEl>
                                          <p:spTgt spid="6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xEl>
                                              <p:pRg end="2" st="2"/>
                                            </p:txEl>
                                          </p:spTgt>
                                        </p:tgtEl>
                                        <p:attrNameLst>
                                          <p:attrName>style.visibility</p:attrName>
                                        </p:attrNameLst>
                                      </p:cBhvr>
                                      <p:to>
                                        <p:strVal val="visible"/>
                                      </p:to>
                                    </p:set>
                                    <p:animEffect filter="fade" transition="in">
                                      <p:cBhvr>
                                        <p:cTn dur="500"/>
                                        <p:tgtEl>
                                          <p:spTgt spid="6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xEl>
                                              <p:pRg end="3" st="3"/>
                                            </p:txEl>
                                          </p:spTgt>
                                        </p:tgtEl>
                                        <p:attrNameLst>
                                          <p:attrName>style.visibility</p:attrName>
                                        </p:attrNameLst>
                                      </p:cBhvr>
                                      <p:to>
                                        <p:strVal val="visible"/>
                                      </p:to>
                                    </p:set>
                                    <p:animEffect filter="fade" transition="in">
                                      <p:cBhvr>
                                        <p:cTn dur="500"/>
                                        <p:tgtEl>
                                          <p:spTgt spid="62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xEl>
                                              <p:pRg end="4" st="4"/>
                                            </p:txEl>
                                          </p:spTgt>
                                        </p:tgtEl>
                                        <p:attrNameLst>
                                          <p:attrName>style.visibility</p:attrName>
                                        </p:attrNameLst>
                                      </p:cBhvr>
                                      <p:to>
                                        <p:strVal val="visible"/>
                                      </p:to>
                                    </p:set>
                                    <p:animEffect filter="fade" transition="in">
                                      <p:cBhvr>
                                        <p:cTn dur="500"/>
                                        <p:tgtEl>
                                          <p:spTgt spid="62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xEl>
                                              <p:pRg end="5" st="5"/>
                                            </p:txEl>
                                          </p:spTgt>
                                        </p:tgtEl>
                                        <p:attrNameLst>
                                          <p:attrName>style.visibility</p:attrName>
                                        </p:attrNameLst>
                                      </p:cBhvr>
                                      <p:to>
                                        <p:strVal val="visible"/>
                                      </p:to>
                                    </p:set>
                                    <p:animEffect filter="fade" transition="in">
                                      <p:cBhvr>
                                        <p:cTn dur="500"/>
                                        <p:tgtEl>
                                          <p:spTgt spid="62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0" name="Shape 630"/>
        <p:cNvGrpSpPr/>
        <p:nvPr/>
      </p:nvGrpSpPr>
      <p:grpSpPr>
        <a:xfrm>
          <a:off x="0" y="0"/>
          <a:ext cx="0" cy="0"/>
          <a:chOff x="0" y="0"/>
          <a:chExt cx="0" cy="0"/>
        </a:xfrm>
      </p:grpSpPr>
      <p:pic>
        <p:nvPicPr>
          <p:cNvPr id="631" name="Google Shape;631;p2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32" name="Google Shape;632;p28"/>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633" name="Google Shape;633;p28"/>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634" name="Google Shape;634;p28"/>
          <p:cNvSpPr/>
          <p:nvPr/>
        </p:nvSpPr>
        <p:spPr>
          <a:xfrm>
            <a:off x="1022493" y="2743893"/>
            <a:ext cx="4506770" cy="3185487"/>
          </a:xfrm>
          <a:prstGeom prst="rect">
            <a:avLst/>
          </a:prstGeom>
          <a:noFill/>
          <a:ln>
            <a:noFill/>
          </a:ln>
        </p:spPr>
        <p:txBody>
          <a:bodyPr anchorCtr="0" anchor="t" bIns="45700" lIns="91425" spcFirstLastPara="1" rIns="91425" wrap="square" tIns="45700">
            <a:spAutoFit/>
          </a:bodyPr>
          <a:lstStyle/>
          <a:p>
            <a:pPr indent="0" lvl="0" marL="0" marR="0" rtl="0" algn="l">
              <a:spcBef>
                <a:spcPts val="600"/>
              </a:spcBef>
              <a:spcAft>
                <a:spcPts val="0"/>
              </a:spcAft>
              <a:buNone/>
            </a:pPr>
            <a:r>
              <a:rPr b="1" lang="sv-SE" sz="1600">
                <a:solidFill>
                  <a:srgbClr val="263369"/>
                </a:solidFill>
                <a:latin typeface="Century Gothic"/>
                <a:ea typeface="Century Gothic"/>
                <a:cs typeface="Century Gothic"/>
                <a:sym typeface="Century Gothic"/>
              </a:rPr>
              <a:t>1.	Velg ett kort som du liker.</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None/>
            </a:pPr>
            <a:r>
              <a:rPr b="1" lang="sv-SE" sz="1600">
                <a:solidFill>
                  <a:srgbClr val="263369"/>
                </a:solidFill>
                <a:latin typeface="Century Gothic"/>
                <a:ea typeface="Century Gothic"/>
                <a:cs typeface="Century Gothic"/>
                <a:sym typeface="Century Gothic"/>
              </a:rPr>
              <a:t>2.	Fortell for den som lytter:		</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None/>
            </a:pPr>
            <a:r>
              <a:rPr b="1" lang="sv-SE" sz="1600">
                <a:solidFill>
                  <a:srgbClr val="263369"/>
                </a:solidFill>
                <a:latin typeface="Century Gothic"/>
                <a:ea typeface="Century Gothic"/>
                <a:cs typeface="Century Gothic"/>
                <a:sym typeface="Century Gothic"/>
              </a:rPr>
              <a:t>a)	”Dette er viktig for meg fordi …”</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None/>
            </a:pPr>
            <a:r>
              <a:rPr b="1" lang="sv-SE" sz="1600">
                <a:solidFill>
                  <a:srgbClr val="263369"/>
                </a:solidFill>
                <a:latin typeface="Century Gothic"/>
                <a:ea typeface="Century Gothic"/>
                <a:cs typeface="Century Gothic"/>
                <a:sym typeface="Century Gothic"/>
              </a:rPr>
              <a:t>b)	Gi et konkret  eksempel på hvordan</a:t>
            </a:r>
            <a:endParaRPr b="1" sz="1600">
              <a:solidFill>
                <a:srgbClr val="263369"/>
              </a:solidFill>
              <a:latin typeface="Century Gothic"/>
              <a:ea typeface="Century Gothic"/>
              <a:cs typeface="Century Gothic"/>
              <a:sym typeface="Century Gothic"/>
            </a:endParaRPr>
          </a:p>
          <a:p>
            <a:pPr indent="0" lvl="0" marL="457200" marR="0" rtl="0" algn="l">
              <a:spcBef>
                <a:spcPts val="600"/>
              </a:spcBef>
              <a:spcAft>
                <a:spcPts val="0"/>
              </a:spcAft>
              <a:buNone/>
            </a:pPr>
            <a:r>
              <a:rPr b="1" lang="sv-SE" sz="1600">
                <a:solidFill>
                  <a:srgbClr val="263369"/>
                </a:solidFill>
                <a:latin typeface="Century Gothic"/>
                <a:ea typeface="Century Gothic"/>
                <a:cs typeface="Century Gothic"/>
                <a:sym typeface="Century Gothic"/>
              </a:rPr>
              <a:t>dette har kommet til uttrykk i ditt liv i fortida.</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c)	Gi et eksempel på hvordan du </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konkret vil at dette skal komme til  </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uttrykk i ditt liv i framtiden.</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3.	Gjenta med ett kort per område.</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Fortsett med ytterligere kort per</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None/>
            </a:pPr>
            <a:r>
              <a:rPr b="1" lang="sv-SE" sz="1600">
                <a:solidFill>
                  <a:srgbClr val="263369"/>
                </a:solidFill>
                <a:latin typeface="Century Gothic"/>
                <a:ea typeface="Century Gothic"/>
                <a:cs typeface="Century Gothic"/>
                <a:sym typeface="Century Gothic"/>
              </a:rPr>
              <a:t>	område om du rekker.</a:t>
            </a:r>
            <a:endParaRPr b="1" sz="1600">
              <a:solidFill>
                <a:srgbClr val="263369"/>
              </a:solidFill>
              <a:latin typeface="Century Gothic"/>
              <a:ea typeface="Century Gothic"/>
              <a:cs typeface="Century Gothic"/>
              <a:sym typeface="Century Gothic"/>
            </a:endParaRPr>
          </a:p>
        </p:txBody>
      </p:sp>
      <p:sp>
        <p:nvSpPr>
          <p:cNvPr id="635" name="Google Shape;635;p28"/>
          <p:cNvSpPr txBox="1"/>
          <p:nvPr/>
        </p:nvSpPr>
        <p:spPr>
          <a:xfrm>
            <a:off x="1532666" y="775287"/>
            <a:ext cx="9126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Å FORTELLE OM SINE LIVSVERDIER</a:t>
            </a:r>
            <a:endParaRPr b="1" sz="2800">
              <a:solidFill>
                <a:schemeClr val="dk1"/>
              </a:solidFill>
              <a:latin typeface="Century Gothic"/>
              <a:ea typeface="Century Gothic"/>
              <a:cs typeface="Century Gothic"/>
              <a:sym typeface="Century Gothic"/>
            </a:endParaRPr>
          </a:p>
        </p:txBody>
      </p:sp>
      <p:sp>
        <p:nvSpPr>
          <p:cNvPr id="636" name="Google Shape;636;p28"/>
          <p:cNvSpPr/>
          <p:nvPr/>
        </p:nvSpPr>
        <p:spPr>
          <a:xfrm>
            <a:off x="2131966" y="1213358"/>
            <a:ext cx="1341540" cy="1341540"/>
          </a:xfrm>
          <a:prstGeom prst="ellipse">
            <a:avLst/>
          </a:prstGeom>
          <a:solidFill>
            <a:srgbClr val="AAD6D1"/>
          </a:solidFill>
          <a:ln>
            <a:noFill/>
          </a:ln>
        </p:spPr>
        <p:txBody>
          <a:bodyPr anchorCtr="0" anchor="ctr" bIns="45700" lIns="36000" spcFirstLastPara="1" rIns="36000" wrap="square" tIns="45700">
            <a:noAutofit/>
          </a:bodyPr>
          <a:lstStyle/>
          <a:p>
            <a:pPr indent="0" lvl="0" marL="0" marR="0" rtl="0" algn="ctr">
              <a:spcBef>
                <a:spcPts val="0"/>
              </a:spcBef>
              <a:spcAft>
                <a:spcPts val="0"/>
              </a:spcAft>
              <a:buSzPts val="1100"/>
              <a:buNone/>
            </a:pPr>
            <a:r>
              <a:rPr b="1" lang="sv-SE" sz="1600">
                <a:solidFill>
                  <a:schemeClr val="dk1"/>
                </a:solidFill>
                <a:latin typeface="Century Gothic"/>
                <a:ea typeface="Century Gothic"/>
                <a:cs typeface="Century Gothic"/>
                <a:sym typeface="Century Gothic"/>
              </a:rPr>
              <a:t>Du som forteller</a:t>
            </a:r>
            <a:endParaRPr b="1" sz="1600">
              <a:solidFill>
                <a:schemeClr val="dk1"/>
              </a:solidFill>
              <a:latin typeface="Century Gothic"/>
              <a:ea typeface="Century Gothic"/>
              <a:cs typeface="Century Gothic"/>
              <a:sym typeface="Century Gothic"/>
            </a:endParaRPr>
          </a:p>
        </p:txBody>
      </p:sp>
      <p:sp>
        <p:nvSpPr>
          <p:cNvPr id="637" name="Google Shape;637;p28"/>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378498"/>
                </a:solidFill>
                <a:latin typeface="Century Gothic"/>
                <a:ea typeface="Century Gothic"/>
                <a:cs typeface="Century Gothic"/>
                <a:sym typeface="Century Gothic"/>
              </a:rPr>
              <a:t>26</a:t>
            </a:r>
            <a:endParaRPr/>
          </a:p>
        </p:txBody>
      </p:sp>
      <p:sp>
        <p:nvSpPr>
          <p:cNvPr id="638" name="Google Shape;638;p28"/>
          <p:cNvSpPr/>
          <p:nvPr/>
        </p:nvSpPr>
        <p:spPr>
          <a:xfrm>
            <a:off x="8718494" y="1213358"/>
            <a:ext cx="1341540" cy="1341540"/>
          </a:xfrm>
          <a:prstGeom prst="ellipse">
            <a:avLst/>
          </a:prstGeom>
          <a:solidFill>
            <a:srgbClr val="AAD6D1"/>
          </a:solidFill>
          <a:ln>
            <a:noFill/>
          </a:ln>
        </p:spPr>
        <p:txBody>
          <a:bodyPr anchorCtr="0" anchor="ctr" bIns="45700" lIns="36000" spcFirstLastPara="1" rIns="36000" wrap="square" tIns="45700">
            <a:noAutofit/>
          </a:bodyPr>
          <a:lstStyle/>
          <a:p>
            <a:pPr indent="0" lvl="0" marL="0" marR="0" rtl="0" algn="ctr">
              <a:spcBef>
                <a:spcPts val="0"/>
              </a:spcBef>
              <a:spcAft>
                <a:spcPts val="0"/>
              </a:spcAft>
              <a:buSzPts val="1100"/>
              <a:buNone/>
            </a:pPr>
            <a:r>
              <a:rPr b="1" lang="sv-SE" sz="1600">
                <a:solidFill>
                  <a:schemeClr val="dk1"/>
                </a:solidFill>
                <a:latin typeface="Century Gothic"/>
                <a:ea typeface="Century Gothic"/>
                <a:cs typeface="Century Gothic"/>
                <a:sym typeface="Century Gothic"/>
              </a:rPr>
              <a:t>Du som lytter</a:t>
            </a:r>
            <a:endParaRPr b="1" sz="1600">
              <a:solidFill>
                <a:schemeClr val="dk1"/>
              </a:solidFill>
              <a:latin typeface="Century Gothic"/>
              <a:ea typeface="Century Gothic"/>
              <a:cs typeface="Century Gothic"/>
              <a:sym typeface="Century Gothic"/>
            </a:endParaRPr>
          </a:p>
        </p:txBody>
      </p:sp>
      <p:sp>
        <p:nvSpPr>
          <p:cNvPr id="639" name="Google Shape;639;p28"/>
          <p:cNvSpPr/>
          <p:nvPr/>
        </p:nvSpPr>
        <p:spPr>
          <a:xfrm>
            <a:off x="6766558" y="2740878"/>
            <a:ext cx="4402950" cy="2369880"/>
          </a:xfrm>
          <a:prstGeom prst="rect">
            <a:avLst/>
          </a:prstGeom>
          <a:noFill/>
          <a:ln>
            <a:noFill/>
          </a:ln>
        </p:spPr>
        <p:txBody>
          <a:bodyPr anchorCtr="0" anchor="t" bIns="45700" lIns="91425" spcFirstLastPara="1" rIns="91425" wrap="square" tIns="45700">
            <a:spAutoFit/>
          </a:bodyPr>
          <a:lstStyle/>
          <a:p>
            <a:pPr indent="-288000" lvl="0" marL="288000" marR="0" rtl="0" algn="l">
              <a:spcBef>
                <a:spcPts val="600"/>
              </a:spcBef>
              <a:spcAft>
                <a:spcPts val="0"/>
              </a:spcAft>
              <a:buClr>
                <a:srgbClr val="263369"/>
              </a:buClr>
              <a:buSzPts val="1600"/>
              <a:buFont typeface="Calibri"/>
              <a:buAutoNum type="arabicPeriod"/>
            </a:pPr>
            <a:r>
              <a:rPr b="1" lang="sv-SE" sz="1600">
                <a:solidFill>
                  <a:srgbClr val="263369"/>
                </a:solidFill>
                <a:latin typeface="Century Gothic"/>
                <a:ea typeface="Century Gothic"/>
                <a:cs typeface="Century Gothic"/>
                <a:sym typeface="Century Gothic"/>
              </a:rPr>
              <a:t>Ha øyekontakt.</a:t>
            </a:r>
            <a:endParaRPr b="1" sz="1600">
              <a:solidFill>
                <a:srgbClr val="263369"/>
              </a:solidFill>
              <a:latin typeface="Century Gothic"/>
              <a:ea typeface="Century Gothic"/>
              <a:cs typeface="Century Gothic"/>
              <a:sym typeface="Century Gothic"/>
            </a:endParaRPr>
          </a:p>
          <a:p>
            <a:pPr indent="-288000" lvl="0" marL="288000" marR="0" rtl="0" algn="l">
              <a:spcBef>
                <a:spcPts val="600"/>
              </a:spcBef>
              <a:spcAft>
                <a:spcPts val="0"/>
              </a:spcAft>
              <a:buClr>
                <a:srgbClr val="263369"/>
              </a:buClr>
              <a:buSzPts val="1600"/>
              <a:buFont typeface="Calibri"/>
              <a:buAutoNum type="arabicPeriod"/>
            </a:pPr>
            <a:r>
              <a:rPr b="1" lang="sv-SE" sz="1600">
                <a:solidFill>
                  <a:srgbClr val="263369"/>
                </a:solidFill>
                <a:latin typeface="Century Gothic"/>
                <a:ea typeface="Century Gothic"/>
                <a:cs typeface="Century Gothic"/>
                <a:sym typeface="Century Gothic"/>
              </a:rPr>
              <a:t>Var nærværende, lytt med vidåpne ører/øyne.	</a:t>
            </a:r>
            <a:endParaRPr b="1" sz="1600">
              <a:solidFill>
                <a:srgbClr val="263369"/>
              </a:solidFill>
              <a:latin typeface="Century Gothic"/>
              <a:ea typeface="Century Gothic"/>
              <a:cs typeface="Century Gothic"/>
              <a:sym typeface="Century Gothic"/>
            </a:endParaRPr>
          </a:p>
          <a:p>
            <a:pPr indent="-288000" lvl="0" marL="288000" marR="0" rtl="0" algn="l">
              <a:spcBef>
                <a:spcPts val="600"/>
              </a:spcBef>
              <a:spcAft>
                <a:spcPts val="0"/>
              </a:spcAft>
              <a:buClr>
                <a:srgbClr val="263369"/>
              </a:buClr>
              <a:buSzPts val="1600"/>
              <a:buFont typeface="Calibri"/>
              <a:buAutoNum type="arabicPeriod"/>
            </a:pPr>
            <a:r>
              <a:rPr b="1" lang="sv-SE" sz="1600">
                <a:solidFill>
                  <a:srgbClr val="263369"/>
                </a:solidFill>
                <a:latin typeface="Century Gothic"/>
                <a:ea typeface="Century Gothic"/>
                <a:cs typeface="Century Gothic"/>
                <a:sym typeface="Century Gothic"/>
              </a:rPr>
              <a:t>Om den som forteller er abstrakt, be om konkrete eksempler.</a:t>
            </a:r>
            <a:endParaRPr b="1" sz="1600">
              <a:solidFill>
                <a:srgbClr val="263369"/>
              </a:solidFill>
              <a:latin typeface="Century Gothic"/>
              <a:ea typeface="Century Gothic"/>
              <a:cs typeface="Century Gothic"/>
              <a:sym typeface="Century Gothic"/>
            </a:endParaRPr>
          </a:p>
          <a:p>
            <a:pPr indent="-288000" lvl="0" marL="288000" marR="0" rtl="0" algn="l">
              <a:spcBef>
                <a:spcPts val="600"/>
              </a:spcBef>
              <a:spcAft>
                <a:spcPts val="0"/>
              </a:spcAft>
              <a:buClr>
                <a:srgbClr val="263369"/>
              </a:buClr>
              <a:buSzPts val="1600"/>
              <a:buFont typeface="Calibri"/>
              <a:buAutoNum type="arabicPeriod"/>
            </a:pPr>
            <a:r>
              <a:rPr b="1" lang="sv-SE" sz="1600">
                <a:solidFill>
                  <a:srgbClr val="263369"/>
                </a:solidFill>
                <a:latin typeface="Century Gothic"/>
                <a:ea typeface="Century Gothic"/>
                <a:cs typeface="Century Gothic"/>
                <a:sym typeface="Century Gothic"/>
              </a:rPr>
              <a:t>Ingen andre spørsmål eller kommentarer.</a:t>
            </a:r>
            <a:endParaRPr b="1" sz="1600">
              <a:solidFill>
                <a:srgbClr val="263369"/>
              </a:solidFill>
              <a:latin typeface="Century Gothic"/>
              <a:ea typeface="Century Gothic"/>
              <a:cs typeface="Century Gothic"/>
              <a:sym typeface="Century Gothic"/>
            </a:endParaRPr>
          </a:p>
          <a:p>
            <a:pPr indent="-288000" lvl="0" marL="288000" marR="0" rtl="0" algn="l">
              <a:spcBef>
                <a:spcPts val="600"/>
              </a:spcBef>
              <a:spcAft>
                <a:spcPts val="0"/>
              </a:spcAft>
              <a:buClr>
                <a:srgbClr val="263369"/>
              </a:buClr>
              <a:buSzPts val="1600"/>
              <a:buFont typeface="Calibri"/>
              <a:buAutoNum type="arabicPeriod"/>
            </a:pPr>
            <a:r>
              <a:rPr b="1" lang="sv-SE" sz="1600">
                <a:solidFill>
                  <a:srgbClr val="263369"/>
                </a:solidFill>
                <a:latin typeface="Century Gothic"/>
                <a:ea typeface="Century Gothic"/>
                <a:cs typeface="Century Gothic"/>
                <a:sym typeface="Century Gothic"/>
              </a:rPr>
              <a:t>Takk den som forteller når  an/hun er ferdig med et kort. </a:t>
            </a:r>
            <a:endParaRPr b="1" sz="1600">
              <a:solidFill>
                <a:srgbClr val="263369"/>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500"/>
                                        <p:tgtEl>
                                          <p:spTgt spid="6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xEl>
                                              <p:pRg end="0" st="0"/>
                                            </p:txEl>
                                          </p:spTgt>
                                        </p:tgtEl>
                                        <p:attrNameLst>
                                          <p:attrName>style.visibility</p:attrName>
                                        </p:attrNameLst>
                                      </p:cBhvr>
                                      <p:to>
                                        <p:strVal val="visible"/>
                                      </p:to>
                                    </p:set>
                                    <p:animEffect filter="fade" transition="in">
                                      <p:cBhvr>
                                        <p:cTn dur="500"/>
                                        <p:tgtEl>
                                          <p:spTgt spid="6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xEl>
                                              <p:pRg end="1" st="1"/>
                                            </p:txEl>
                                          </p:spTgt>
                                        </p:tgtEl>
                                        <p:attrNameLst>
                                          <p:attrName>style.visibility</p:attrName>
                                        </p:attrNameLst>
                                      </p:cBhvr>
                                      <p:to>
                                        <p:strVal val="visible"/>
                                      </p:to>
                                    </p:set>
                                    <p:animEffect filter="fade" transition="in">
                                      <p:cBhvr>
                                        <p:cTn dur="500"/>
                                        <p:tgtEl>
                                          <p:spTgt spid="63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xEl>
                                              <p:pRg end="2" st="2"/>
                                            </p:txEl>
                                          </p:spTgt>
                                        </p:tgtEl>
                                        <p:attrNameLst>
                                          <p:attrName>style.visibility</p:attrName>
                                        </p:attrNameLst>
                                      </p:cBhvr>
                                      <p:to>
                                        <p:strVal val="visible"/>
                                      </p:to>
                                    </p:set>
                                    <p:animEffect filter="fade" transition="in">
                                      <p:cBhvr>
                                        <p:cTn dur="500"/>
                                        <p:tgtEl>
                                          <p:spTgt spid="63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xEl>
                                              <p:pRg end="3" st="3"/>
                                            </p:txEl>
                                          </p:spTgt>
                                        </p:tgtEl>
                                        <p:attrNameLst>
                                          <p:attrName>style.visibility</p:attrName>
                                        </p:attrNameLst>
                                      </p:cBhvr>
                                      <p:to>
                                        <p:strVal val="visible"/>
                                      </p:to>
                                    </p:set>
                                    <p:animEffect filter="fade" transition="in">
                                      <p:cBhvr>
                                        <p:cTn dur="500"/>
                                        <p:tgtEl>
                                          <p:spTgt spid="63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xEl>
                                              <p:pRg end="4" st="4"/>
                                            </p:txEl>
                                          </p:spTgt>
                                        </p:tgtEl>
                                        <p:attrNameLst>
                                          <p:attrName>style.visibility</p:attrName>
                                        </p:attrNameLst>
                                      </p:cBhvr>
                                      <p:to>
                                        <p:strVal val="visible"/>
                                      </p:to>
                                    </p:set>
                                    <p:animEffect filter="fade" transition="in">
                                      <p:cBhvr>
                                        <p:cTn dur="500"/>
                                        <p:tgtEl>
                                          <p:spTgt spid="63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xEl>
                                              <p:pRg end="5" st="5"/>
                                            </p:txEl>
                                          </p:spTgt>
                                        </p:tgtEl>
                                        <p:attrNameLst>
                                          <p:attrName>style.visibility</p:attrName>
                                        </p:attrNameLst>
                                      </p:cBhvr>
                                      <p:to>
                                        <p:strVal val="visible"/>
                                      </p:to>
                                    </p:set>
                                    <p:animEffect filter="fade" transition="in">
                                      <p:cBhvr>
                                        <p:cTn dur="500"/>
                                        <p:tgtEl>
                                          <p:spTgt spid="63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xEl>
                                              <p:pRg end="6" st="6"/>
                                            </p:txEl>
                                          </p:spTgt>
                                        </p:tgtEl>
                                        <p:attrNameLst>
                                          <p:attrName>style.visibility</p:attrName>
                                        </p:attrNameLst>
                                      </p:cBhvr>
                                      <p:to>
                                        <p:strVal val="visible"/>
                                      </p:to>
                                    </p:set>
                                    <p:animEffect filter="fade" transition="in">
                                      <p:cBhvr>
                                        <p:cTn dur="500"/>
                                        <p:tgtEl>
                                          <p:spTgt spid="63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xEl>
                                              <p:pRg end="7" st="7"/>
                                            </p:txEl>
                                          </p:spTgt>
                                        </p:tgtEl>
                                        <p:attrNameLst>
                                          <p:attrName>style.visibility</p:attrName>
                                        </p:attrNameLst>
                                      </p:cBhvr>
                                      <p:to>
                                        <p:strVal val="visible"/>
                                      </p:to>
                                    </p:set>
                                    <p:animEffect filter="fade" transition="in">
                                      <p:cBhvr>
                                        <p:cTn dur="500"/>
                                        <p:tgtEl>
                                          <p:spTgt spid="63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xEl>
                                              <p:pRg end="8" st="8"/>
                                            </p:txEl>
                                          </p:spTgt>
                                        </p:tgtEl>
                                        <p:attrNameLst>
                                          <p:attrName>style.visibility</p:attrName>
                                        </p:attrNameLst>
                                      </p:cBhvr>
                                      <p:to>
                                        <p:strVal val="visible"/>
                                      </p:to>
                                    </p:set>
                                    <p:animEffect filter="fade" transition="in">
                                      <p:cBhvr>
                                        <p:cTn dur="500"/>
                                        <p:tgtEl>
                                          <p:spTgt spid="634">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xEl>
                                              <p:pRg end="9" st="9"/>
                                            </p:txEl>
                                          </p:spTgt>
                                        </p:tgtEl>
                                        <p:attrNameLst>
                                          <p:attrName>style.visibility</p:attrName>
                                        </p:attrNameLst>
                                      </p:cBhvr>
                                      <p:to>
                                        <p:strVal val="visible"/>
                                      </p:to>
                                    </p:set>
                                    <p:animEffect filter="fade" transition="in">
                                      <p:cBhvr>
                                        <p:cTn dur="500"/>
                                        <p:tgtEl>
                                          <p:spTgt spid="634">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xEl>
                                              <p:pRg end="10" st="10"/>
                                            </p:txEl>
                                          </p:spTgt>
                                        </p:tgtEl>
                                        <p:attrNameLst>
                                          <p:attrName>style.visibility</p:attrName>
                                        </p:attrNameLst>
                                      </p:cBhvr>
                                      <p:to>
                                        <p:strVal val="visible"/>
                                      </p:to>
                                    </p:set>
                                    <p:animEffect filter="fade" transition="in">
                                      <p:cBhvr>
                                        <p:cTn dur="500"/>
                                        <p:tgtEl>
                                          <p:spTgt spid="634">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500"/>
                                        <p:tgtEl>
                                          <p:spTgt spid="6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xEl>
                                              <p:pRg end="0" st="0"/>
                                            </p:txEl>
                                          </p:spTgt>
                                        </p:tgtEl>
                                        <p:attrNameLst>
                                          <p:attrName>style.visibility</p:attrName>
                                        </p:attrNameLst>
                                      </p:cBhvr>
                                      <p:to>
                                        <p:strVal val="visible"/>
                                      </p:to>
                                    </p:set>
                                    <p:animEffect filter="fade" transition="in">
                                      <p:cBhvr>
                                        <p:cTn dur="500"/>
                                        <p:tgtEl>
                                          <p:spTgt spid="6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xEl>
                                              <p:pRg end="1" st="1"/>
                                            </p:txEl>
                                          </p:spTgt>
                                        </p:tgtEl>
                                        <p:attrNameLst>
                                          <p:attrName>style.visibility</p:attrName>
                                        </p:attrNameLst>
                                      </p:cBhvr>
                                      <p:to>
                                        <p:strVal val="visible"/>
                                      </p:to>
                                    </p:set>
                                    <p:animEffect filter="fade" transition="in">
                                      <p:cBhvr>
                                        <p:cTn dur="500"/>
                                        <p:tgtEl>
                                          <p:spTgt spid="6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xEl>
                                              <p:pRg end="2" st="2"/>
                                            </p:txEl>
                                          </p:spTgt>
                                        </p:tgtEl>
                                        <p:attrNameLst>
                                          <p:attrName>style.visibility</p:attrName>
                                        </p:attrNameLst>
                                      </p:cBhvr>
                                      <p:to>
                                        <p:strVal val="visible"/>
                                      </p:to>
                                    </p:set>
                                    <p:animEffect filter="fade" transition="in">
                                      <p:cBhvr>
                                        <p:cTn dur="500"/>
                                        <p:tgtEl>
                                          <p:spTgt spid="6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xEl>
                                              <p:pRg end="3" st="3"/>
                                            </p:txEl>
                                          </p:spTgt>
                                        </p:tgtEl>
                                        <p:attrNameLst>
                                          <p:attrName>style.visibility</p:attrName>
                                        </p:attrNameLst>
                                      </p:cBhvr>
                                      <p:to>
                                        <p:strVal val="visible"/>
                                      </p:to>
                                    </p:set>
                                    <p:animEffect filter="fade" transition="in">
                                      <p:cBhvr>
                                        <p:cTn dur="500"/>
                                        <p:tgtEl>
                                          <p:spTgt spid="63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xEl>
                                              <p:pRg end="4" st="4"/>
                                            </p:txEl>
                                          </p:spTgt>
                                        </p:tgtEl>
                                        <p:attrNameLst>
                                          <p:attrName>style.visibility</p:attrName>
                                        </p:attrNameLst>
                                      </p:cBhvr>
                                      <p:to>
                                        <p:strVal val="visible"/>
                                      </p:to>
                                    </p:set>
                                    <p:animEffect filter="fade" transition="in">
                                      <p:cBhvr>
                                        <p:cTn dur="500"/>
                                        <p:tgtEl>
                                          <p:spTgt spid="63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4" name="Shape 644"/>
        <p:cNvGrpSpPr/>
        <p:nvPr/>
      </p:nvGrpSpPr>
      <p:grpSpPr>
        <a:xfrm>
          <a:off x="0" y="0"/>
          <a:ext cx="0" cy="0"/>
          <a:chOff x="0" y="0"/>
          <a:chExt cx="0" cy="0"/>
        </a:xfrm>
      </p:grpSpPr>
      <p:pic>
        <p:nvPicPr>
          <p:cNvPr id="645" name="Google Shape;645;p2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46" name="Google Shape;646;p29"/>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647" name="Google Shape;647;p29"/>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graphicFrame>
        <p:nvGraphicFramePr>
          <p:cNvPr id="648" name="Google Shape;648;p29"/>
          <p:cNvGraphicFramePr/>
          <p:nvPr/>
        </p:nvGraphicFramePr>
        <p:xfrm>
          <a:off x="960895" y="883403"/>
          <a:ext cx="3000000" cy="3000000"/>
        </p:xfrm>
        <a:graphic>
          <a:graphicData uri="http://schemas.openxmlformats.org/drawingml/2006/table">
            <a:tbl>
              <a:tblPr bandRow="1" firstRow="1">
                <a:noFill/>
                <a:tableStyleId>{F59F208F-973A-46BD-80AA-40070E705AEE}</a:tableStyleId>
              </a:tblPr>
              <a:tblGrid>
                <a:gridCol w="3402500"/>
                <a:gridCol w="3498025"/>
                <a:gridCol w="3328350"/>
              </a:tblGrid>
              <a:tr h="588550">
                <a:tc>
                  <a:txBody>
                    <a:bodyPr/>
                    <a:lstStyle/>
                    <a:p>
                      <a:pPr indent="0" lvl="0" marL="0" marR="0" rtl="0" algn="ctr">
                        <a:spcBef>
                          <a:spcPts val="0"/>
                        </a:spcBef>
                        <a:spcAft>
                          <a:spcPts val="0"/>
                        </a:spcAft>
                        <a:buNone/>
                      </a:pPr>
                      <a:r>
                        <a:rPr b="1" i="0" lang="sv-SE" sz="1400">
                          <a:solidFill>
                            <a:schemeClr val="dk1"/>
                          </a:solidFill>
                          <a:latin typeface="Century Gothic"/>
                          <a:ea typeface="Century Gothic"/>
                          <a:cs typeface="Century Gothic"/>
                          <a:sym typeface="Century Gothic"/>
                        </a:rPr>
                        <a:t>Kort</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SzPts val="1100"/>
                        <a:buNone/>
                      </a:pPr>
                      <a:r>
                        <a:rPr lang="sv-SE">
                          <a:solidFill>
                            <a:schemeClr val="dk1"/>
                          </a:solidFill>
                          <a:latin typeface="Century Gothic"/>
                          <a:ea typeface="Century Gothic"/>
                          <a:cs typeface="Century Gothic"/>
                          <a:sym typeface="Century Gothic"/>
                        </a:rPr>
                        <a:t>Eksempel på hvordan dette har kommet til uttrykk</a:t>
                      </a:r>
                      <a:endParaRPr>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SzPts val="1100"/>
                        <a:buNone/>
                      </a:pPr>
                      <a:r>
                        <a:rPr lang="sv-SE">
                          <a:solidFill>
                            <a:schemeClr val="dk1"/>
                          </a:solidFill>
                          <a:latin typeface="Century Gothic"/>
                          <a:ea typeface="Century Gothic"/>
                          <a:cs typeface="Century Gothic"/>
                          <a:sym typeface="Century Gothic"/>
                        </a:rPr>
                        <a:t>Eksempel på hvordan jeg vil uttrykke det fra nå</a:t>
                      </a:r>
                      <a:endParaRPr>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87450">
                <a:tc>
                  <a:txBody>
                    <a:bodyPr/>
                    <a:lstStyle/>
                    <a:p>
                      <a:pPr indent="0" lvl="0" marL="107999" marR="0" rtl="0" algn="ctr">
                        <a:spcBef>
                          <a:spcPts val="0"/>
                        </a:spcBef>
                        <a:spcAft>
                          <a:spcPts val="0"/>
                        </a:spcAft>
                        <a:buSzPts val="1100"/>
                        <a:buNone/>
                      </a:pPr>
                      <a:r>
                        <a:rPr b="1" lang="sv-SE">
                          <a:latin typeface="Century Gothic"/>
                          <a:ea typeface="Century Gothic"/>
                          <a:cs typeface="Century Gothic"/>
                          <a:sym typeface="Century Gothic"/>
                        </a:rPr>
                        <a:t>ARBEID/UTDANNING</a:t>
                      </a:r>
                      <a:endParaRPr b="1">
                        <a:latin typeface="Century Gothic"/>
                        <a:ea typeface="Century Gothic"/>
                        <a:cs typeface="Century Gothic"/>
                        <a:sym typeface="Century Gothic"/>
                      </a:endParaRPr>
                    </a:p>
                    <a:p>
                      <a:pPr indent="0" lvl="0" marL="108000" marR="0" rtl="0" algn="l">
                        <a:lnSpc>
                          <a:spcPct val="136666"/>
                        </a:lnSpc>
                        <a:spcBef>
                          <a:spcPts val="0"/>
                        </a:spcBef>
                        <a:spcAft>
                          <a:spcPts val="0"/>
                        </a:spcAft>
                        <a:buNone/>
                      </a:pPr>
                      <a:r>
                        <a:rPr b="1" lang="sv-SE" sz="1200">
                          <a:latin typeface="Century Gothic"/>
                          <a:ea typeface="Century Gothic"/>
                          <a:cs typeface="Century Gothic"/>
                          <a:sym typeface="Century Gothic"/>
                        </a:rPr>
                        <a:t>1. </a:t>
                      </a:r>
                      <a:endParaRPr/>
                    </a:p>
                    <a:p>
                      <a:pPr indent="0" lvl="0" marL="108000" marR="0" rtl="0" algn="l">
                        <a:lnSpc>
                          <a:spcPct val="136666"/>
                        </a:lnSpc>
                        <a:spcBef>
                          <a:spcPts val="0"/>
                        </a:spcBef>
                        <a:spcAft>
                          <a:spcPts val="0"/>
                        </a:spcAft>
                        <a:buNone/>
                      </a:pPr>
                      <a:r>
                        <a:rPr b="1" lang="sv-SE" sz="1200">
                          <a:latin typeface="Century Gothic"/>
                          <a:ea typeface="Century Gothic"/>
                          <a:cs typeface="Century Gothic"/>
                          <a:sym typeface="Century Gothic"/>
                        </a:rPr>
                        <a:t>2. </a:t>
                      </a:r>
                      <a:endParaRPr/>
                    </a:p>
                    <a:p>
                      <a:pPr indent="0" lvl="0" marL="108000" marR="0" rtl="0" algn="l">
                        <a:lnSpc>
                          <a:spcPct val="136666"/>
                        </a:lnSpc>
                        <a:spcBef>
                          <a:spcPts val="0"/>
                        </a:spcBef>
                        <a:spcAft>
                          <a:spcPts val="0"/>
                        </a:spcAft>
                        <a:buNone/>
                      </a:pPr>
                      <a:r>
                        <a:rPr b="1" lang="sv-SE" sz="1200">
                          <a:latin typeface="Century Gothic"/>
                          <a:ea typeface="Century Gothic"/>
                          <a:cs typeface="Century Gothic"/>
                          <a:sym typeface="Century Gothic"/>
                        </a:rPr>
                        <a:t>3. </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BDD3">
                        <a:alpha val="49803"/>
                      </a:srgbClr>
                    </a:solidFill>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84150">
                <a:tc>
                  <a:txBody>
                    <a:bodyPr/>
                    <a:lstStyle/>
                    <a:p>
                      <a:pPr indent="0" lvl="0" marL="108000" marR="0" rtl="0" algn="ctr">
                        <a:spcBef>
                          <a:spcPts val="0"/>
                        </a:spcBef>
                        <a:spcAft>
                          <a:spcPts val="0"/>
                        </a:spcAft>
                        <a:buNone/>
                      </a:pPr>
                      <a:r>
                        <a:rPr b="1" lang="sv-SE">
                          <a:latin typeface="Century Gothic"/>
                          <a:ea typeface="Century Gothic"/>
                          <a:cs typeface="Century Gothic"/>
                          <a:sym typeface="Century Gothic"/>
                        </a:rPr>
                        <a:t>HELSE</a:t>
                      </a:r>
                      <a:endParaRPr/>
                    </a:p>
                    <a:p>
                      <a:pPr indent="0" lvl="0" marL="108000" marR="0" rtl="0" algn="l">
                        <a:lnSpc>
                          <a:spcPct val="136666"/>
                        </a:lnSpc>
                        <a:spcBef>
                          <a:spcPts val="0"/>
                        </a:spcBef>
                        <a:spcAft>
                          <a:spcPts val="0"/>
                        </a:spcAft>
                        <a:buNone/>
                      </a:pPr>
                      <a:r>
                        <a:rPr b="1" i="0" lang="sv-SE" sz="1200">
                          <a:solidFill>
                            <a:schemeClr val="dk1"/>
                          </a:solidFill>
                          <a:latin typeface="Century Gothic"/>
                          <a:ea typeface="Century Gothic"/>
                          <a:cs typeface="Century Gothic"/>
                          <a:sym typeface="Century Gothic"/>
                        </a:rPr>
                        <a:t>1. </a:t>
                      </a:r>
                      <a:endParaRPr/>
                    </a:p>
                    <a:p>
                      <a:pPr indent="0" lvl="0" marL="108000" marR="0" rtl="0" algn="l">
                        <a:lnSpc>
                          <a:spcPct val="136666"/>
                        </a:lnSpc>
                        <a:spcBef>
                          <a:spcPts val="0"/>
                        </a:spcBef>
                        <a:spcAft>
                          <a:spcPts val="0"/>
                        </a:spcAft>
                        <a:buNone/>
                      </a:pPr>
                      <a:r>
                        <a:rPr b="1" i="0" lang="sv-SE" sz="1200">
                          <a:solidFill>
                            <a:schemeClr val="dk1"/>
                          </a:solidFill>
                          <a:latin typeface="Century Gothic"/>
                          <a:ea typeface="Century Gothic"/>
                          <a:cs typeface="Century Gothic"/>
                          <a:sym typeface="Century Gothic"/>
                        </a:rPr>
                        <a:t>2. </a:t>
                      </a:r>
                      <a:endParaRPr/>
                    </a:p>
                    <a:p>
                      <a:pPr indent="0" lvl="0" marL="108000" marR="0" rtl="0" algn="l">
                        <a:lnSpc>
                          <a:spcPct val="136666"/>
                        </a:lnSpc>
                        <a:spcBef>
                          <a:spcPts val="0"/>
                        </a:spcBef>
                        <a:spcAft>
                          <a:spcPts val="0"/>
                        </a:spcAft>
                        <a:buNone/>
                      </a:pPr>
                      <a:r>
                        <a:rPr b="1" i="0" lang="sv-SE" sz="1200">
                          <a:solidFill>
                            <a:schemeClr val="dk1"/>
                          </a:solidFill>
                          <a:latin typeface="Century Gothic"/>
                          <a:ea typeface="Century Gothic"/>
                          <a:cs typeface="Century Gothic"/>
                          <a:sym typeface="Century Gothic"/>
                        </a:rPr>
                        <a:t>3. </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DD6EA">
                        <a:alpha val="49803"/>
                      </a:srgbClr>
                    </a:solidFill>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84150">
                <a:tc>
                  <a:txBody>
                    <a:bodyPr/>
                    <a:lstStyle/>
                    <a:p>
                      <a:pPr indent="0" lvl="0" marL="108000" marR="0" rtl="0" algn="ctr">
                        <a:spcBef>
                          <a:spcPts val="0"/>
                        </a:spcBef>
                        <a:spcAft>
                          <a:spcPts val="0"/>
                        </a:spcAft>
                        <a:buNone/>
                      </a:pPr>
                      <a:r>
                        <a:rPr b="1" i="0" lang="sv-SE" sz="1400">
                          <a:solidFill>
                            <a:schemeClr val="dk1"/>
                          </a:solidFill>
                          <a:latin typeface="Century Gothic"/>
                          <a:ea typeface="Century Gothic"/>
                          <a:cs typeface="Century Gothic"/>
                          <a:sym typeface="Century Gothic"/>
                        </a:rPr>
                        <a:t>FRITID</a:t>
                      </a:r>
                      <a:endParaRPr/>
                    </a:p>
                    <a:p>
                      <a:pPr indent="0" lvl="0" marL="108000" marR="0" rtl="0" algn="l">
                        <a:lnSpc>
                          <a:spcPct val="136666"/>
                        </a:lnSpc>
                        <a:spcBef>
                          <a:spcPts val="0"/>
                        </a:spcBef>
                        <a:spcAft>
                          <a:spcPts val="0"/>
                        </a:spcAft>
                        <a:buNone/>
                      </a:pPr>
                      <a:r>
                        <a:rPr b="1" i="0" lang="sv-SE" sz="1200">
                          <a:solidFill>
                            <a:schemeClr val="dk1"/>
                          </a:solidFill>
                          <a:latin typeface="Century Gothic"/>
                          <a:ea typeface="Century Gothic"/>
                          <a:cs typeface="Century Gothic"/>
                          <a:sym typeface="Century Gothic"/>
                        </a:rPr>
                        <a:t>1. </a:t>
                      </a:r>
                      <a:endParaRPr/>
                    </a:p>
                    <a:p>
                      <a:pPr indent="0" lvl="0" marL="108000" marR="0" rtl="0" algn="l">
                        <a:lnSpc>
                          <a:spcPct val="136666"/>
                        </a:lnSpc>
                        <a:spcBef>
                          <a:spcPts val="0"/>
                        </a:spcBef>
                        <a:spcAft>
                          <a:spcPts val="0"/>
                        </a:spcAft>
                        <a:buNone/>
                      </a:pPr>
                      <a:r>
                        <a:rPr b="1" i="0" lang="sv-SE" sz="1200">
                          <a:solidFill>
                            <a:schemeClr val="dk1"/>
                          </a:solidFill>
                          <a:latin typeface="Century Gothic"/>
                          <a:ea typeface="Century Gothic"/>
                          <a:cs typeface="Century Gothic"/>
                          <a:sym typeface="Century Gothic"/>
                        </a:rPr>
                        <a:t>2. </a:t>
                      </a:r>
                      <a:endParaRPr/>
                    </a:p>
                    <a:p>
                      <a:pPr indent="0" lvl="0" marL="108000" marR="0" rtl="0" algn="l">
                        <a:lnSpc>
                          <a:spcPct val="136666"/>
                        </a:lnSpc>
                        <a:spcBef>
                          <a:spcPts val="0"/>
                        </a:spcBef>
                        <a:spcAft>
                          <a:spcPts val="0"/>
                        </a:spcAft>
                        <a:buNone/>
                      </a:pPr>
                      <a:r>
                        <a:rPr b="1" i="0" lang="sv-SE" sz="1200">
                          <a:solidFill>
                            <a:schemeClr val="dk1"/>
                          </a:solidFill>
                          <a:latin typeface="Century Gothic"/>
                          <a:ea typeface="Century Gothic"/>
                          <a:cs typeface="Century Gothic"/>
                          <a:sym typeface="Century Gothic"/>
                        </a:rPr>
                        <a:t>3. </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D0E6B4">
                        <a:alpha val="49803"/>
                      </a:srgbClr>
                    </a:solidFill>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84150">
                <a:tc>
                  <a:txBody>
                    <a:bodyPr/>
                    <a:lstStyle/>
                    <a:p>
                      <a:pPr indent="0" lvl="0" marL="108000" marR="0" rtl="0" algn="ctr">
                        <a:spcBef>
                          <a:spcPts val="0"/>
                        </a:spcBef>
                        <a:spcAft>
                          <a:spcPts val="0"/>
                        </a:spcAft>
                        <a:buNone/>
                      </a:pPr>
                      <a:r>
                        <a:rPr b="1" lang="sv-SE">
                          <a:latin typeface="Century Gothic"/>
                          <a:ea typeface="Century Gothic"/>
                          <a:cs typeface="Century Gothic"/>
                          <a:sym typeface="Century Gothic"/>
                        </a:rPr>
                        <a:t>RELASJONER</a:t>
                      </a:r>
                      <a:endParaRPr/>
                    </a:p>
                    <a:p>
                      <a:pPr indent="0" lvl="0" marL="108000" marR="0" rtl="0" algn="l">
                        <a:lnSpc>
                          <a:spcPct val="136666"/>
                        </a:lnSpc>
                        <a:spcBef>
                          <a:spcPts val="0"/>
                        </a:spcBef>
                        <a:spcAft>
                          <a:spcPts val="0"/>
                        </a:spcAft>
                        <a:buNone/>
                      </a:pPr>
                      <a:r>
                        <a:rPr b="1" lang="sv-SE" sz="1200">
                          <a:latin typeface="Century Gothic"/>
                          <a:ea typeface="Century Gothic"/>
                          <a:cs typeface="Century Gothic"/>
                          <a:sym typeface="Century Gothic"/>
                        </a:rPr>
                        <a:t>1. </a:t>
                      </a:r>
                      <a:endParaRPr/>
                    </a:p>
                    <a:p>
                      <a:pPr indent="0" lvl="0" marL="108000" marR="0" rtl="0" algn="l">
                        <a:lnSpc>
                          <a:spcPct val="136666"/>
                        </a:lnSpc>
                        <a:spcBef>
                          <a:spcPts val="0"/>
                        </a:spcBef>
                        <a:spcAft>
                          <a:spcPts val="0"/>
                        </a:spcAft>
                        <a:buNone/>
                      </a:pPr>
                      <a:r>
                        <a:rPr b="1" lang="sv-SE" sz="1200">
                          <a:latin typeface="Century Gothic"/>
                          <a:ea typeface="Century Gothic"/>
                          <a:cs typeface="Century Gothic"/>
                          <a:sym typeface="Century Gothic"/>
                        </a:rPr>
                        <a:t>2. </a:t>
                      </a:r>
                      <a:endParaRPr/>
                    </a:p>
                    <a:p>
                      <a:pPr indent="0" lvl="0" marL="108000" marR="0" rtl="0" algn="l">
                        <a:lnSpc>
                          <a:spcPct val="136666"/>
                        </a:lnSpc>
                        <a:spcBef>
                          <a:spcPts val="0"/>
                        </a:spcBef>
                        <a:spcAft>
                          <a:spcPts val="0"/>
                        </a:spcAft>
                        <a:buNone/>
                      </a:pPr>
                      <a:r>
                        <a:rPr b="1" lang="sv-SE" sz="1200">
                          <a:latin typeface="Century Gothic"/>
                          <a:ea typeface="Century Gothic"/>
                          <a:cs typeface="Century Gothic"/>
                          <a:sym typeface="Century Gothic"/>
                        </a:rPr>
                        <a:t>3. </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AC9C9">
                        <a:alpha val="49803"/>
                      </a:srgbClr>
                    </a:solidFill>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1" i="0" sz="1800">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649" name="Google Shape;649;p29"/>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378498"/>
                </a:solidFill>
                <a:latin typeface="Century Gothic"/>
                <a:ea typeface="Century Gothic"/>
                <a:cs typeface="Century Gothic"/>
                <a:sym typeface="Century Gothic"/>
              </a:rPr>
              <a:t>27</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 name="Shape 113"/>
        <p:cNvGrpSpPr/>
        <p:nvPr/>
      </p:nvGrpSpPr>
      <p:grpSpPr>
        <a:xfrm>
          <a:off x="0" y="0"/>
          <a:ext cx="0" cy="0"/>
          <a:chOff x="0" y="0"/>
          <a:chExt cx="0" cy="0"/>
        </a:xfrm>
      </p:grpSpPr>
      <p:pic>
        <p:nvPicPr>
          <p:cNvPr descr="En bild som visar utomhus, träd, himmel, gräs&#10;&#10;Automatiskt genererad beskrivning" id="114" name="Google Shape;114;p3"/>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115" name="Google Shape;115;p3"/>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16" name="Google Shape;116;p3"/>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17" name="Google Shape;117;p3"/>
          <p:cNvSpPr txBox="1"/>
          <p:nvPr/>
        </p:nvSpPr>
        <p:spPr>
          <a:xfrm>
            <a:off x="2234825" y="1610800"/>
            <a:ext cx="7700100" cy="1945500"/>
          </a:xfrm>
          <a:prstGeom prst="rect">
            <a:avLst/>
          </a:prstGeom>
          <a:noFill/>
          <a:ln>
            <a:noFill/>
          </a:ln>
        </p:spPr>
        <p:txBody>
          <a:bodyPr anchorCtr="0" anchor="t" bIns="45700" lIns="91425" spcFirstLastPara="1" rIns="91425" wrap="square" tIns="45700">
            <a:spAutoFit/>
          </a:bodyPr>
          <a:lstStyle/>
          <a:p>
            <a:pPr indent="0" lvl="0" marL="0" marR="0" rtl="0" algn="ctr">
              <a:lnSpc>
                <a:spcPct val="138125"/>
              </a:lnSpc>
              <a:spcBef>
                <a:spcPts val="0"/>
              </a:spcBef>
              <a:spcAft>
                <a:spcPts val="0"/>
              </a:spcAft>
              <a:buNone/>
            </a:pPr>
            <a:r>
              <a:rPr b="1" i="1" lang="sv-SE" sz="3200">
                <a:solidFill>
                  <a:srgbClr val="44874A"/>
                </a:solidFill>
                <a:latin typeface="Century Gothic"/>
                <a:ea typeface="Century Gothic"/>
                <a:cs typeface="Century Gothic"/>
                <a:sym typeface="Century Gothic"/>
              </a:rPr>
              <a:t>”</a:t>
            </a:r>
            <a:r>
              <a:rPr b="1" i="1" lang="sv-SE" sz="3200">
                <a:solidFill>
                  <a:srgbClr val="44874A"/>
                </a:solidFill>
                <a:latin typeface="Century Gothic"/>
                <a:ea typeface="Century Gothic"/>
                <a:cs typeface="Century Gothic"/>
                <a:sym typeface="Century Gothic"/>
              </a:rPr>
              <a:t>”Livet er ikke et problem som skal løses men en virkelighet som skal oppleves.” </a:t>
            </a:r>
            <a:r>
              <a:rPr b="1" i="1" lang="sv-SE" sz="3200">
                <a:solidFill>
                  <a:srgbClr val="44874A"/>
                </a:solidFill>
                <a:latin typeface="Century Gothic"/>
                <a:ea typeface="Century Gothic"/>
                <a:cs typeface="Century Gothic"/>
                <a:sym typeface="Century Gothic"/>
              </a:rPr>
              <a:t>”</a:t>
            </a:r>
            <a:endParaRPr b="1" i="1" sz="3200">
              <a:solidFill>
                <a:srgbClr val="44874A"/>
              </a:solidFill>
              <a:latin typeface="Century Gothic"/>
              <a:ea typeface="Century Gothic"/>
              <a:cs typeface="Century Gothic"/>
              <a:sym typeface="Century Gothic"/>
            </a:endParaRPr>
          </a:p>
        </p:txBody>
      </p:sp>
      <p:sp>
        <p:nvSpPr>
          <p:cNvPr id="118" name="Google Shape;118;p3"/>
          <p:cNvSpPr txBox="1"/>
          <p:nvPr/>
        </p:nvSpPr>
        <p:spPr>
          <a:xfrm>
            <a:off x="3120539" y="3657530"/>
            <a:ext cx="59508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1400">
                <a:solidFill>
                  <a:srgbClr val="3F3F3F"/>
                </a:solidFill>
                <a:latin typeface="Century Gothic"/>
                <a:ea typeface="Century Gothic"/>
                <a:cs typeface="Century Gothic"/>
                <a:sym typeface="Century Gothic"/>
              </a:rPr>
              <a:t>- SØREN KIERKEGAARD (1813-1855)</a:t>
            </a:r>
            <a:endParaRPr/>
          </a:p>
        </p:txBody>
      </p:sp>
      <p:sp>
        <p:nvSpPr>
          <p:cNvPr id="119" name="Google Shape;119;p3"/>
          <p:cNvSpPr/>
          <p:nvPr/>
        </p:nvSpPr>
        <p:spPr>
          <a:xfrm>
            <a:off x="4332549" y="930656"/>
            <a:ext cx="3526895" cy="417206"/>
          </a:xfrm>
          <a:prstGeom prst="rect">
            <a:avLst/>
          </a:prstGeom>
          <a:solidFill>
            <a:schemeClr val="lt1"/>
          </a:solidFill>
          <a:ln>
            <a:noFill/>
          </a:ln>
          <a:effectLst>
            <a:outerShdw rotWithShape="0" algn="tl" dir="2700000" dist="25400">
              <a:srgbClr val="000000">
                <a:alpha val="16862"/>
              </a:srgbClr>
            </a:outerShdw>
          </a:effectLst>
        </p:spPr>
        <p:txBody>
          <a:bodyPr anchorCtr="0" anchor="ctr" bIns="45700" lIns="91425" spcFirstLastPara="1" rIns="91425" wrap="square" tIns="72000">
            <a:noAutofit/>
          </a:bodyPr>
          <a:lstStyle/>
          <a:p>
            <a:pPr indent="0" lvl="0" marL="0" marR="0" rtl="0" algn="ctr">
              <a:spcBef>
                <a:spcPts val="0"/>
              </a:spcBef>
              <a:spcAft>
                <a:spcPts val="0"/>
              </a:spcAft>
              <a:buNone/>
            </a:pPr>
            <a:r>
              <a:rPr b="1" lang="sv-SE" sz="1600">
                <a:solidFill>
                  <a:schemeClr val="dk1"/>
                </a:solidFill>
                <a:latin typeface="Century Gothic"/>
                <a:ea typeface="Century Gothic"/>
                <a:cs typeface="Century Gothic"/>
                <a:sym typeface="Century Gothic"/>
              </a:rPr>
              <a:t>”UKENS TANKE” SAMLING 1:</a:t>
            </a:r>
            <a:endParaRPr/>
          </a:p>
        </p:txBody>
      </p:sp>
      <p:sp>
        <p:nvSpPr>
          <p:cNvPr id="120" name="Google Shape;120;p3"/>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20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20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4" name="Shape 654"/>
        <p:cNvGrpSpPr/>
        <p:nvPr/>
      </p:nvGrpSpPr>
      <p:grpSpPr>
        <a:xfrm>
          <a:off x="0" y="0"/>
          <a:ext cx="0" cy="0"/>
          <a:chOff x="0" y="0"/>
          <a:chExt cx="0" cy="0"/>
        </a:xfrm>
      </p:grpSpPr>
      <p:pic>
        <p:nvPicPr>
          <p:cNvPr id="655" name="Google Shape;655;p30"/>
          <p:cNvPicPr preferRelativeResize="0"/>
          <p:nvPr/>
        </p:nvPicPr>
        <p:blipFill rotWithShape="1">
          <a:blip r:embed="rId3">
            <a:alphaModFix/>
          </a:blip>
          <a:srcRect b="0" l="0" r="0" t="0"/>
          <a:stretch/>
        </p:blipFill>
        <p:spPr>
          <a:xfrm>
            <a:off x="-5907900" y="-1747250"/>
            <a:ext cx="12192000" cy="6858000"/>
          </a:xfrm>
          <a:prstGeom prst="rect">
            <a:avLst/>
          </a:prstGeom>
          <a:noFill/>
          <a:ln>
            <a:noFill/>
          </a:ln>
        </p:spPr>
      </p:pic>
      <p:pic>
        <p:nvPicPr>
          <p:cNvPr id="656" name="Google Shape;656;p30"/>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657" name="Google Shape;657;p30"/>
          <p:cNvSpPr txBox="1"/>
          <p:nvPr/>
        </p:nvSpPr>
        <p:spPr>
          <a:xfrm>
            <a:off x="1532666" y="775287"/>
            <a:ext cx="9126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Å FORTELLE OM SINE LIVSVERDIER</a:t>
            </a:r>
            <a:endParaRPr b="1" sz="2800">
              <a:solidFill>
                <a:schemeClr val="dk1"/>
              </a:solidFill>
              <a:latin typeface="Century Gothic"/>
              <a:ea typeface="Century Gothic"/>
              <a:cs typeface="Century Gothic"/>
              <a:sym typeface="Century Gothic"/>
            </a:endParaRPr>
          </a:p>
        </p:txBody>
      </p:sp>
      <p:sp>
        <p:nvSpPr>
          <p:cNvPr id="658" name="Google Shape;658;p30"/>
          <p:cNvSpPr/>
          <p:nvPr/>
        </p:nvSpPr>
        <p:spPr>
          <a:xfrm>
            <a:off x="2131966" y="1213358"/>
            <a:ext cx="1341540" cy="1341540"/>
          </a:xfrm>
          <a:prstGeom prst="ellipse">
            <a:avLst/>
          </a:prstGeom>
          <a:solidFill>
            <a:srgbClr val="AAD6D1"/>
          </a:solidFill>
          <a:ln>
            <a:noFill/>
          </a:ln>
        </p:spPr>
        <p:txBody>
          <a:bodyPr anchorCtr="0" anchor="ctr" bIns="45700" lIns="36000" spcFirstLastPara="1" rIns="36000" wrap="square" tIns="45700">
            <a:noAutofit/>
          </a:bodyPr>
          <a:lstStyle/>
          <a:p>
            <a:pPr indent="0" lvl="0" marL="0" marR="0" rtl="0" algn="ctr">
              <a:spcBef>
                <a:spcPts val="0"/>
              </a:spcBef>
              <a:spcAft>
                <a:spcPts val="0"/>
              </a:spcAft>
              <a:buSzPts val="1100"/>
              <a:buNone/>
            </a:pPr>
            <a:r>
              <a:rPr b="1" lang="sv-SE" sz="1600">
                <a:solidFill>
                  <a:schemeClr val="dk1"/>
                </a:solidFill>
                <a:latin typeface="Century Gothic"/>
                <a:ea typeface="Century Gothic"/>
                <a:cs typeface="Century Gothic"/>
                <a:sym typeface="Century Gothic"/>
              </a:rPr>
              <a:t>Du som forteller</a:t>
            </a:r>
            <a:endParaRPr b="1" sz="1600">
              <a:solidFill>
                <a:schemeClr val="dk1"/>
              </a:solidFill>
              <a:latin typeface="Century Gothic"/>
              <a:ea typeface="Century Gothic"/>
              <a:cs typeface="Century Gothic"/>
              <a:sym typeface="Century Gothic"/>
            </a:endParaRPr>
          </a:p>
        </p:txBody>
      </p:sp>
      <p:sp>
        <p:nvSpPr>
          <p:cNvPr id="659" name="Google Shape;659;p30"/>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378498"/>
                </a:solidFill>
                <a:latin typeface="Century Gothic"/>
                <a:ea typeface="Century Gothic"/>
                <a:cs typeface="Century Gothic"/>
                <a:sym typeface="Century Gothic"/>
              </a:rPr>
              <a:t>26</a:t>
            </a:r>
            <a:endParaRPr/>
          </a:p>
        </p:txBody>
      </p:sp>
      <p:sp>
        <p:nvSpPr>
          <p:cNvPr id="660" name="Google Shape;660;p30"/>
          <p:cNvSpPr/>
          <p:nvPr/>
        </p:nvSpPr>
        <p:spPr>
          <a:xfrm>
            <a:off x="8718494" y="1213358"/>
            <a:ext cx="1341540" cy="1341540"/>
          </a:xfrm>
          <a:prstGeom prst="ellipse">
            <a:avLst/>
          </a:prstGeom>
          <a:solidFill>
            <a:srgbClr val="AAD6D1"/>
          </a:solidFill>
          <a:ln>
            <a:noFill/>
          </a:ln>
        </p:spPr>
        <p:txBody>
          <a:bodyPr anchorCtr="0" anchor="ctr" bIns="45700" lIns="36000" spcFirstLastPara="1" rIns="36000" wrap="square" tIns="45700">
            <a:noAutofit/>
          </a:bodyPr>
          <a:lstStyle/>
          <a:p>
            <a:pPr indent="0" lvl="0" marL="0" marR="0" rtl="0" algn="ctr">
              <a:spcBef>
                <a:spcPts val="0"/>
              </a:spcBef>
              <a:spcAft>
                <a:spcPts val="0"/>
              </a:spcAft>
              <a:buSzPts val="1100"/>
              <a:buNone/>
            </a:pPr>
            <a:r>
              <a:rPr b="1" lang="sv-SE" sz="1600">
                <a:solidFill>
                  <a:schemeClr val="dk1"/>
                </a:solidFill>
                <a:latin typeface="Century Gothic"/>
                <a:ea typeface="Century Gothic"/>
                <a:cs typeface="Century Gothic"/>
                <a:sym typeface="Century Gothic"/>
              </a:rPr>
              <a:t>Du som lytter</a:t>
            </a:r>
            <a:endParaRPr b="1" sz="1600">
              <a:solidFill>
                <a:schemeClr val="dk1"/>
              </a:solidFill>
              <a:latin typeface="Century Gothic"/>
              <a:ea typeface="Century Gothic"/>
              <a:cs typeface="Century Gothic"/>
              <a:sym typeface="Century Gothic"/>
            </a:endParaRPr>
          </a:p>
        </p:txBody>
      </p:sp>
      <p:sp>
        <p:nvSpPr>
          <p:cNvPr id="661" name="Google Shape;661;p30"/>
          <p:cNvSpPr/>
          <p:nvPr/>
        </p:nvSpPr>
        <p:spPr>
          <a:xfrm>
            <a:off x="1022493" y="2743893"/>
            <a:ext cx="4506900" cy="3185400"/>
          </a:xfrm>
          <a:prstGeom prst="rect">
            <a:avLst/>
          </a:prstGeom>
          <a:noFill/>
          <a:ln>
            <a:noFill/>
          </a:ln>
        </p:spPr>
        <p:txBody>
          <a:bodyPr anchorCtr="0" anchor="t" bIns="45700" lIns="91425" spcFirstLastPara="1" rIns="91425" wrap="square" tIns="45700">
            <a:noAutofit/>
          </a:bodyPr>
          <a:lstStyle/>
          <a:p>
            <a:pPr indent="0" lvl="0" marL="0" marR="0" rtl="0" algn="l">
              <a:spcBef>
                <a:spcPts val="600"/>
              </a:spcBef>
              <a:spcAft>
                <a:spcPts val="0"/>
              </a:spcAft>
              <a:buNone/>
            </a:pPr>
            <a:r>
              <a:rPr b="1" lang="sv-SE" sz="1600">
                <a:solidFill>
                  <a:srgbClr val="263369"/>
                </a:solidFill>
                <a:latin typeface="Century Gothic"/>
                <a:ea typeface="Century Gothic"/>
                <a:cs typeface="Century Gothic"/>
                <a:sym typeface="Century Gothic"/>
              </a:rPr>
              <a:t>1.	Velg ett kort som du liker.</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None/>
            </a:pPr>
            <a:r>
              <a:rPr b="1" lang="sv-SE" sz="1600">
                <a:solidFill>
                  <a:srgbClr val="263369"/>
                </a:solidFill>
                <a:latin typeface="Century Gothic"/>
                <a:ea typeface="Century Gothic"/>
                <a:cs typeface="Century Gothic"/>
                <a:sym typeface="Century Gothic"/>
              </a:rPr>
              <a:t>2.	Fortell for den som lytter:		</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None/>
            </a:pPr>
            <a:r>
              <a:rPr b="1" lang="sv-SE" sz="1600">
                <a:solidFill>
                  <a:srgbClr val="263369"/>
                </a:solidFill>
                <a:latin typeface="Century Gothic"/>
                <a:ea typeface="Century Gothic"/>
                <a:cs typeface="Century Gothic"/>
                <a:sym typeface="Century Gothic"/>
              </a:rPr>
              <a:t>a)	”Dette er viktig for meg fordi …”</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None/>
            </a:pPr>
            <a:r>
              <a:rPr b="1" lang="sv-SE" sz="1600">
                <a:solidFill>
                  <a:srgbClr val="263369"/>
                </a:solidFill>
                <a:latin typeface="Century Gothic"/>
                <a:ea typeface="Century Gothic"/>
                <a:cs typeface="Century Gothic"/>
                <a:sym typeface="Century Gothic"/>
              </a:rPr>
              <a:t>b)	Gi et konkret  eksempel på hvordan</a:t>
            </a:r>
            <a:endParaRPr b="1" sz="1600">
              <a:solidFill>
                <a:srgbClr val="263369"/>
              </a:solidFill>
              <a:latin typeface="Century Gothic"/>
              <a:ea typeface="Century Gothic"/>
              <a:cs typeface="Century Gothic"/>
              <a:sym typeface="Century Gothic"/>
            </a:endParaRPr>
          </a:p>
          <a:p>
            <a:pPr indent="0" lvl="0" marL="457200" marR="0" rtl="0" algn="l">
              <a:spcBef>
                <a:spcPts val="600"/>
              </a:spcBef>
              <a:spcAft>
                <a:spcPts val="0"/>
              </a:spcAft>
              <a:buNone/>
            </a:pPr>
            <a:r>
              <a:rPr b="1" lang="sv-SE" sz="1600">
                <a:solidFill>
                  <a:srgbClr val="263369"/>
                </a:solidFill>
                <a:latin typeface="Century Gothic"/>
                <a:ea typeface="Century Gothic"/>
                <a:cs typeface="Century Gothic"/>
                <a:sym typeface="Century Gothic"/>
              </a:rPr>
              <a:t>dette har kommet til uttrykk i ditt liv i fortida.</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None/>
            </a:pPr>
            <a:r>
              <a:rPr b="1" lang="sv-SE" sz="1600">
                <a:solidFill>
                  <a:srgbClr val="263369"/>
                </a:solidFill>
                <a:latin typeface="Century Gothic"/>
                <a:ea typeface="Century Gothic"/>
                <a:cs typeface="Century Gothic"/>
                <a:sym typeface="Century Gothic"/>
              </a:rPr>
              <a:t> c)	Gi et eksempel på hvordan du </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None/>
            </a:pPr>
            <a:r>
              <a:rPr b="1" lang="sv-SE" sz="1600">
                <a:solidFill>
                  <a:srgbClr val="263369"/>
                </a:solidFill>
                <a:latin typeface="Century Gothic"/>
                <a:ea typeface="Century Gothic"/>
                <a:cs typeface="Century Gothic"/>
                <a:sym typeface="Century Gothic"/>
              </a:rPr>
              <a:t>        konkret vil at dette skal komme til  </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None/>
            </a:pPr>
            <a:r>
              <a:rPr b="1" lang="sv-SE" sz="1600">
                <a:solidFill>
                  <a:srgbClr val="263369"/>
                </a:solidFill>
                <a:latin typeface="Century Gothic"/>
                <a:ea typeface="Century Gothic"/>
                <a:cs typeface="Century Gothic"/>
                <a:sym typeface="Century Gothic"/>
              </a:rPr>
              <a:t>        uttrykk i ditt liv i framtiden.</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None/>
            </a:pPr>
            <a:r>
              <a:rPr b="1" lang="sv-SE" sz="1600">
                <a:solidFill>
                  <a:srgbClr val="263369"/>
                </a:solidFill>
                <a:latin typeface="Century Gothic"/>
                <a:ea typeface="Century Gothic"/>
                <a:cs typeface="Century Gothic"/>
                <a:sym typeface="Century Gothic"/>
              </a:rPr>
              <a:t>3.	Gjenta med ett kort per område.</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None/>
            </a:pPr>
            <a:r>
              <a:rPr b="1" lang="sv-SE" sz="1600">
                <a:solidFill>
                  <a:srgbClr val="263369"/>
                </a:solidFill>
                <a:latin typeface="Century Gothic"/>
                <a:ea typeface="Century Gothic"/>
                <a:cs typeface="Century Gothic"/>
                <a:sym typeface="Century Gothic"/>
              </a:rPr>
              <a:t>	Fortsett med ytterligere kort per</a:t>
            </a:r>
            <a:endParaRPr b="1" sz="1600">
              <a:solidFill>
                <a:srgbClr val="263369"/>
              </a:solidFill>
              <a:latin typeface="Century Gothic"/>
              <a:ea typeface="Century Gothic"/>
              <a:cs typeface="Century Gothic"/>
              <a:sym typeface="Century Gothic"/>
            </a:endParaRPr>
          </a:p>
          <a:p>
            <a:pPr indent="0" lvl="0" marL="0" marR="0" rtl="0" algn="l">
              <a:spcBef>
                <a:spcPts val="600"/>
              </a:spcBef>
              <a:spcAft>
                <a:spcPts val="0"/>
              </a:spcAft>
              <a:buNone/>
            </a:pPr>
            <a:r>
              <a:rPr b="1" lang="sv-SE" sz="1600">
                <a:solidFill>
                  <a:srgbClr val="263369"/>
                </a:solidFill>
                <a:latin typeface="Century Gothic"/>
                <a:ea typeface="Century Gothic"/>
                <a:cs typeface="Century Gothic"/>
                <a:sym typeface="Century Gothic"/>
              </a:rPr>
              <a:t>	område om du rekker.</a:t>
            </a:r>
            <a:endParaRPr b="1" sz="1600">
              <a:solidFill>
                <a:srgbClr val="263369"/>
              </a:solidFill>
              <a:latin typeface="Century Gothic"/>
              <a:ea typeface="Century Gothic"/>
              <a:cs typeface="Century Gothic"/>
              <a:sym typeface="Century Gothic"/>
            </a:endParaRPr>
          </a:p>
        </p:txBody>
      </p:sp>
      <p:sp>
        <p:nvSpPr>
          <p:cNvPr id="662" name="Google Shape;662;p30"/>
          <p:cNvSpPr/>
          <p:nvPr/>
        </p:nvSpPr>
        <p:spPr>
          <a:xfrm>
            <a:off x="6766558" y="2740878"/>
            <a:ext cx="4403100" cy="2370000"/>
          </a:xfrm>
          <a:prstGeom prst="rect">
            <a:avLst/>
          </a:prstGeom>
          <a:noFill/>
          <a:ln>
            <a:noFill/>
          </a:ln>
        </p:spPr>
        <p:txBody>
          <a:bodyPr anchorCtr="0" anchor="t" bIns="45700" lIns="91425" spcFirstLastPara="1" rIns="91425" wrap="square" tIns="45700">
            <a:noAutofit/>
          </a:bodyPr>
          <a:lstStyle/>
          <a:p>
            <a:pPr indent="-288000" lvl="0" marL="288000" marR="0" rtl="0" algn="l">
              <a:spcBef>
                <a:spcPts val="600"/>
              </a:spcBef>
              <a:spcAft>
                <a:spcPts val="0"/>
              </a:spcAft>
              <a:buClr>
                <a:srgbClr val="263369"/>
              </a:buClr>
              <a:buSzPts val="1600"/>
              <a:buFont typeface="Calibri"/>
              <a:buAutoNum type="arabicPeriod"/>
            </a:pPr>
            <a:r>
              <a:rPr b="1" lang="sv-SE" sz="1600">
                <a:solidFill>
                  <a:srgbClr val="263369"/>
                </a:solidFill>
                <a:latin typeface="Century Gothic"/>
                <a:ea typeface="Century Gothic"/>
                <a:cs typeface="Century Gothic"/>
                <a:sym typeface="Century Gothic"/>
              </a:rPr>
              <a:t>Ha øyekontakt.</a:t>
            </a:r>
            <a:endParaRPr b="1" sz="1600">
              <a:solidFill>
                <a:srgbClr val="263369"/>
              </a:solidFill>
              <a:latin typeface="Century Gothic"/>
              <a:ea typeface="Century Gothic"/>
              <a:cs typeface="Century Gothic"/>
              <a:sym typeface="Century Gothic"/>
            </a:endParaRPr>
          </a:p>
          <a:p>
            <a:pPr indent="-288000" lvl="0" marL="288000" marR="0" rtl="0" algn="l">
              <a:spcBef>
                <a:spcPts val="600"/>
              </a:spcBef>
              <a:spcAft>
                <a:spcPts val="0"/>
              </a:spcAft>
              <a:buClr>
                <a:srgbClr val="263369"/>
              </a:buClr>
              <a:buSzPts val="1600"/>
              <a:buFont typeface="Calibri"/>
              <a:buAutoNum type="arabicPeriod"/>
            </a:pPr>
            <a:r>
              <a:rPr b="1" lang="sv-SE" sz="1600">
                <a:solidFill>
                  <a:srgbClr val="263369"/>
                </a:solidFill>
                <a:latin typeface="Century Gothic"/>
                <a:ea typeface="Century Gothic"/>
                <a:cs typeface="Century Gothic"/>
                <a:sym typeface="Century Gothic"/>
              </a:rPr>
              <a:t>Var nærværende, lytt med vidåpne ører/øyne.	</a:t>
            </a:r>
            <a:endParaRPr b="1" sz="1600">
              <a:solidFill>
                <a:srgbClr val="263369"/>
              </a:solidFill>
              <a:latin typeface="Century Gothic"/>
              <a:ea typeface="Century Gothic"/>
              <a:cs typeface="Century Gothic"/>
              <a:sym typeface="Century Gothic"/>
            </a:endParaRPr>
          </a:p>
          <a:p>
            <a:pPr indent="-288000" lvl="0" marL="288000" marR="0" rtl="0" algn="l">
              <a:spcBef>
                <a:spcPts val="600"/>
              </a:spcBef>
              <a:spcAft>
                <a:spcPts val="0"/>
              </a:spcAft>
              <a:buClr>
                <a:srgbClr val="263369"/>
              </a:buClr>
              <a:buSzPts val="1600"/>
              <a:buFont typeface="Calibri"/>
              <a:buAutoNum type="arabicPeriod"/>
            </a:pPr>
            <a:r>
              <a:rPr b="1" lang="sv-SE" sz="1600">
                <a:solidFill>
                  <a:srgbClr val="263369"/>
                </a:solidFill>
                <a:latin typeface="Century Gothic"/>
                <a:ea typeface="Century Gothic"/>
                <a:cs typeface="Century Gothic"/>
                <a:sym typeface="Century Gothic"/>
              </a:rPr>
              <a:t>Om den som forteller er abstrakt, be om konkrete eksempler.</a:t>
            </a:r>
            <a:endParaRPr b="1" sz="1600">
              <a:solidFill>
                <a:srgbClr val="263369"/>
              </a:solidFill>
              <a:latin typeface="Century Gothic"/>
              <a:ea typeface="Century Gothic"/>
              <a:cs typeface="Century Gothic"/>
              <a:sym typeface="Century Gothic"/>
            </a:endParaRPr>
          </a:p>
          <a:p>
            <a:pPr indent="-288000" lvl="0" marL="288000" marR="0" rtl="0" algn="l">
              <a:spcBef>
                <a:spcPts val="600"/>
              </a:spcBef>
              <a:spcAft>
                <a:spcPts val="0"/>
              </a:spcAft>
              <a:buClr>
                <a:srgbClr val="263369"/>
              </a:buClr>
              <a:buSzPts val="1600"/>
              <a:buFont typeface="Calibri"/>
              <a:buAutoNum type="arabicPeriod"/>
            </a:pPr>
            <a:r>
              <a:rPr b="1" lang="sv-SE" sz="1600">
                <a:solidFill>
                  <a:srgbClr val="263369"/>
                </a:solidFill>
                <a:latin typeface="Century Gothic"/>
                <a:ea typeface="Century Gothic"/>
                <a:cs typeface="Century Gothic"/>
                <a:sym typeface="Century Gothic"/>
              </a:rPr>
              <a:t>Ingen andre spørsmål eller kommentarer.</a:t>
            </a:r>
            <a:endParaRPr b="1" sz="1600">
              <a:solidFill>
                <a:srgbClr val="263369"/>
              </a:solidFill>
              <a:latin typeface="Century Gothic"/>
              <a:ea typeface="Century Gothic"/>
              <a:cs typeface="Century Gothic"/>
              <a:sym typeface="Century Gothic"/>
            </a:endParaRPr>
          </a:p>
          <a:p>
            <a:pPr indent="-288000" lvl="0" marL="288000" marR="0" rtl="0" algn="l">
              <a:spcBef>
                <a:spcPts val="600"/>
              </a:spcBef>
              <a:spcAft>
                <a:spcPts val="0"/>
              </a:spcAft>
              <a:buClr>
                <a:srgbClr val="263369"/>
              </a:buClr>
              <a:buSzPts val="1600"/>
              <a:buFont typeface="Calibri"/>
              <a:buAutoNum type="arabicPeriod"/>
            </a:pPr>
            <a:r>
              <a:rPr b="1" lang="sv-SE" sz="1600">
                <a:solidFill>
                  <a:srgbClr val="263369"/>
                </a:solidFill>
                <a:latin typeface="Century Gothic"/>
                <a:ea typeface="Century Gothic"/>
                <a:cs typeface="Century Gothic"/>
                <a:sym typeface="Century Gothic"/>
              </a:rPr>
              <a:t>Takk den som forteller når  an/hun er ferdig med et kort. </a:t>
            </a:r>
            <a:endParaRPr b="1" sz="1600">
              <a:solidFill>
                <a:srgbClr val="263369"/>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500"/>
                                        <p:tgtEl>
                                          <p:spTgt spid="6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6" name="Shape 666"/>
        <p:cNvGrpSpPr/>
        <p:nvPr/>
      </p:nvGrpSpPr>
      <p:grpSpPr>
        <a:xfrm>
          <a:off x="0" y="0"/>
          <a:ext cx="0" cy="0"/>
          <a:chOff x="0" y="0"/>
          <a:chExt cx="0" cy="0"/>
        </a:xfrm>
      </p:grpSpPr>
      <p:pic>
        <p:nvPicPr>
          <p:cNvPr id="667" name="Google Shape;667;p3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68" name="Google Shape;668;p31"/>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669" name="Google Shape;669;p31"/>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670" name="Google Shape;670;p31"/>
          <p:cNvSpPr/>
          <p:nvPr/>
        </p:nvSpPr>
        <p:spPr>
          <a:xfrm>
            <a:off x="900496" y="647714"/>
            <a:ext cx="1794070" cy="273534"/>
          </a:xfrm>
          <a:prstGeom prst="roundRect">
            <a:avLst>
              <a:gd fmla="val 16667" name="adj"/>
            </a:avLst>
          </a:prstGeom>
          <a:solidFill>
            <a:srgbClr val="ED0D7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chemeClr val="lt1"/>
                </a:solidFill>
                <a:latin typeface="Century Gothic"/>
                <a:ea typeface="Century Gothic"/>
                <a:cs typeface="Century Gothic"/>
                <a:sym typeface="Century Gothic"/>
              </a:rPr>
              <a:t>RELATIONER</a:t>
            </a:r>
            <a:endParaRPr/>
          </a:p>
        </p:txBody>
      </p:sp>
      <p:sp>
        <p:nvSpPr>
          <p:cNvPr id="671" name="Google Shape;671;p31"/>
          <p:cNvSpPr/>
          <p:nvPr/>
        </p:nvSpPr>
        <p:spPr>
          <a:xfrm>
            <a:off x="922945" y="3937830"/>
            <a:ext cx="1174271" cy="304051"/>
          </a:xfrm>
          <a:prstGeom prst="roundRect">
            <a:avLst>
              <a:gd fmla="val 16667" name="adj"/>
            </a:avLst>
          </a:prstGeom>
          <a:solidFill>
            <a:srgbClr val="0AB1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chemeClr val="lt1"/>
                </a:solidFill>
                <a:latin typeface="Century Gothic"/>
                <a:ea typeface="Century Gothic"/>
                <a:cs typeface="Century Gothic"/>
                <a:sym typeface="Century Gothic"/>
              </a:rPr>
              <a:t>FRITID</a:t>
            </a:r>
            <a:endParaRPr/>
          </a:p>
        </p:txBody>
      </p:sp>
      <p:sp>
        <p:nvSpPr>
          <p:cNvPr id="672" name="Google Shape;672;p31"/>
          <p:cNvSpPr/>
          <p:nvPr/>
        </p:nvSpPr>
        <p:spPr>
          <a:xfrm>
            <a:off x="7919788" y="619361"/>
            <a:ext cx="2550335" cy="299495"/>
          </a:xfrm>
          <a:prstGeom prst="roundRect">
            <a:avLst>
              <a:gd fmla="val 16667" name="adj"/>
            </a:avLst>
          </a:prstGeom>
          <a:solidFill>
            <a:srgbClr val="6B1E7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chemeClr val="lt1"/>
                </a:solidFill>
                <a:latin typeface="Century Gothic"/>
                <a:ea typeface="Century Gothic"/>
                <a:cs typeface="Century Gothic"/>
                <a:sym typeface="Century Gothic"/>
              </a:rPr>
              <a:t>ARBETE/UTBILDNING</a:t>
            </a:r>
            <a:endParaRPr/>
          </a:p>
        </p:txBody>
      </p:sp>
      <p:sp>
        <p:nvSpPr>
          <p:cNvPr id="673" name="Google Shape;673;p31"/>
          <p:cNvSpPr/>
          <p:nvPr/>
        </p:nvSpPr>
        <p:spPr>
          <a:xfrm>
            <a:off x="7919788" y="3937830"/>
            <a:ext cx="1081930" cy="271938"/>
          </a:xfrm>
          <a:prstGeom prst="roundRect">
            <a:avLst>
              <a:gd fmla="val 16667" name="adj"/>
            </a:avLst>
          </a:prstGeom>
          <a:solidFill>
            <a:srgbClr val="0359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chemeClr val="lt1"/>
                </a:solidFill>
                <a:latin typeface="Century Gothic"/>
                <a:ea typeface="Century Gothic"/>
                <a:cs typeface="Century Gothic"/>
                <a:sym typeface="Century Gothic"/>
              </a:rPr>
              <a:t>HÄLSA</a:t>
            </a:r>
            <a:endParaRPr/>
          </a:p>
        </p:txBody>
      </p:sp>
      <p:sp>
        <p:nvSpPr>
          <p:cNvPr id="674" name="Google Shape;674;p31"/>
          <p:cNvSpPr txBox="1"/>
          <p:nvPr/>
        </p:nvSpPr>
        <p:spPr>
          <a:xfrm>
            <a:off x="7919788" y="1057946"/>
            <a:ext cx="170001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Livsriktning:</a:t>
            </a:r>
            <a:endParaRPr/>
          </a:p>
        </p:txBody>
      </p:sp>
      <p:sp>
        <p:nvSpPr>
          <p:cNvPr id="675" name="Google Shape;675;p31"/>
          <p:cNvSpPr txBox="1"/>
          <p:nvPr/>
        </p:nvSpPr>
        <p:spPr>
          <a:xfrm>
            <a:off x="9766555" y="1057520"/>
            <a:ext cx="209314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jag vill ta: </a:t>
            </a:r>
            <a:endParaRPr/>
          </a:p>
        </p:txBody>
      </p:sp>
      <p:sp>
        <p:nvSpPr>
          <p:cNvPr id="676" name="Google Shape;676;p31"/>
          <p:cNvSpPr txBox="1"/>
          <p:nvPr/>
        </p:nvSpPr>
        <p:spPr>
          <a:xfrm>
            <a:off x="847798" y="1057520"/>
            <a:ext cx="187489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Livsriktning:</a:t>
            </a:r>
            <a:endParaRPr/>
          </a:p>
        </p:txBody>
      </p:sp>
      <p:sp>
        <p:nvSpPr>
          <p:cNvPr id="677" name="Google Shape;677;p31"/>
          <p:cNvSpPr txBox="1"/>
          <p:nvPr/>
        </p:nvSpPr>
        <p:spPr>
          <a:xfrm>
            <a:off x="2694566" y="1057094"/>
            <a:ext cx="209314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jag vill ta: </a:t>
            </a:r>
            <a:endParaRPr/>
          </a:p>
        </p:txBody>
      </p:sp>
      <p:sp>
        <p:nvSpPr>
          <p:cNvPr id="678" name="Google Shape;678;p31"/>
          <p:cNvSpPr txBox="1"/>
          <p:nvPr/>
        </p:nvSpPr>
        <p:spPr>
          <a:xfrm>
            <a:off x="847798" y="4345899"/>
            <a:ext cx="179406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Livsriktning:</a:t>
            </a:r>
            <a:endParaRPr/>
          </a:p>
        </p:txBody>
      </p:sp>
      <p:sp>
        <p:nvSpPr>
          <p:cNvPr id="679" name="Google Shape;679;p31"/>
          <p:cNvSpPr txBox="1"/>
          <p:nvPr/>
        </p:nvSpPr>
        <p:spPr>
          <a:xfrm>
            <a:off x="2694566" y="4345473"/>
            <a:ext cx="209314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jag vill ta: </a:t>
            </a:r>
            <a:endParaRPr/>
          </a:p>
        </p:txBody>
      </p:sp>
      <p:sp>
        <p:nvSpPr>
          <p:cNvPr id="680" name="Google Shape;680;p31"/>
          <p:cNvSpPr txBox="1"/>
          <p:nvPr/>
        </p:nvSpPr>
        <p:spPr>
          <a:xfrm>
            <a:off x="7919787" y="4345899"/>
            <a:ext cx="204000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Livsriktning:</a:t>
            </a:r>
            <a:endParaRPr/>
          </a:p>
        </p:txBody>
      </p:sp>
      <p:sp>
        <p:nvSpPr>
          <p:cNvPr id="681" name="Google Shape;681;p31"/>
          <p:cNvSpPr txBox="1"/>
          <p:nvPr/>
        </p:nvSpPr>
        <p:spPr>
          <a:xfrm>
            <a:off x="9766555" y="4345473"/>
            <a:ext cx="209314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jag vill ta: </a:t>
            </a:r>
            <a:endParaRPr/>
          </a:p>
        </p:txBody>
      </p:sp>
      <p:sp>
        <p:nvSpPr>
          <p:cNvPr id="682" name="Google Shape;682;p31"/>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29</a:t>
            </a:r>
            <a:endParaRPr/>
          </a:p>
        </p:txBody>
      </p:sp>
      <p:pic>
        <p:nvPicPr>
          <p:cNvPr descr="En bild som visar flygplan, vektorgrafik&#10;&#10;Automatiskt genererad beskrivning" id="683" name="Google Shape;683;p31"/>
          <p:cNvPicPr preferRelativeResize="0"/>
          <p:nvPr/>
        </p:nvPicPr>
        <p:blipFill rotWithShape="1">
          <a:blip r:embed="rId5">
            <a:alphaModFix/>
          </a:blip>
          <a:srcRect b="0" l="0" r="0" t="0"/>
          <a:stretch/>
        </p:blipFill>
        <p:spPr>
          <a:xfrm>
            <a:off x="4374711" y="1581369"/>
            <a:ext cx="3409327" cy="3409327"/>
          </a:xfrm>
          <a:prstGeom prst="rect">
            <a:avLst/>
          </a:prstGeom>
          <a:noFill/>
          <a:ln>
            <a:noFill/>
          </a:ln>
        </p:spPr>
      </p:pic>
      <p:pic>
        <p:nvPicPr>
          <p:cNvPr id="684" name="Google Shape;684;p3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85" name="Google Shape;685;p31"/>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686" name="Google Shape;686;p31"/>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687" name="Google Shape;687;p31"/>
          <p:cNvSpPr/>
          <p:nvPr/>
        </p:nvSpPr>
        <p:spPr>
          <a:xfrm>
            <a:off x="900496" y="647714"/>
            <a:ext cx="1794000" cy="273600"/>
          </a:xfrm>
          <a:prstGeom prst="roundRect">
            <a:avLst>
              <a:gd fmla="val 16667" name="adj"/>
            </a:avLst>
          </a:prstGeom>
          <a:solidFill>
            <a:srgbClr val="ED0D76"/>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sv-SE" sz="1600">
                <a:solidFill>
                  <a:schemeClr val="lt1"/>
                </a:solidFill>
                <a:latin typeface="Century Gothic"/>
                <a:ea typeface="Century Gothic"/>
                <a:cs typeface="Century Gothic"/>
                <a:sym typeface="Century Gothic"/>
              </a:rPr>
              <a:t>RELASJONER</a:t>
            </a:r>
            <a:endParaRPr b="1" sz="1600">
              <a:solidFill>
                <a:schemeClr val="lt1"/>
              </a:solidFill>
              <a:latin typeface="Century Gothic"/>
              <a:ea typeface="Century Gothic"/>
              <a:cs typeface="Century Gothic"/>
              <a:sym typeface="Century Gothic"/>
            </a:endParaRPr>
          </a:p>
        </p:txBody>
      </p:sp>
      <p:sp>
        <p:nvSpPr>
          <p:cNvPr id="688" name="Google Shape;688;p31"/>
          <p:cNvSpPr/>
          <p:nvPr/>
        </p:nvSpPr>
        <p:spPr>
          <a:xfrm>
            <a:off x="922945" y="3937830"/>
            <a:ext cx="1174200" cy="304200"/>
          </a:xfrm>
          <a:prstGeom prst="roundRect">
            <a:avLst>
              <a:gd fmla="val 16667" name="adj"/>
            </a:avLst>
          </a:prstGeom>
          <a:solidFill>
            <a:srgbClr val="0AB1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chemeClr val="lt1"/>
                </a:solidFill>
                <a:latin typeface="Century Gothic"/>
                <a:ea typeface="Century Gothic"/>
                <a:cs typeface="Century Gothic"/>
                <a:sym typeface="Century Gothic"/>
              </a:rPr>
              <a:t>FRITID</a:t>
            </a:r>
            <a:endParaRPr/>
          </a:p>
        </p:txBody>
      </p:sp>
      <p:sp>
        <p:nvSpPr>
          <p:cNvPr id="689" name="Google Shape;689;p31"/>
          <p:cNvSpPr/>
          <p:nvPr/>
        </p:nvSpPr>
        <p:spPr>
          <a:xfrm>
            <a:off x="7919788" y="619361"/>
            <a:ext cx="2550300" cy="299400"/>
          </a:xfrm>
          <a:prstGeom prst="roundRect">
            <a:avLst>
              <a:gd fmla="val 16667" name="adj"/>
            </a:avLst>
          </a:prstGeom>
          <a:solidFill>
            <a:srgbClr val="6B1E7C"/>
          </a:solidFill>
          <a:ln>
            <a:noFill/>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b="1" lang="sv-SE" sz="1600">
                <a:solidFill>
                  <a:schemeClr val="lt1"/>
                </a:solidFill>
                <a:latin typeface="Century Gothic"/>
                <a:ea typeface="Century Gothic"/>
                <a:cs typeface="Century Gothic"/>
                <a:sym typeface="Century Gothic"/>
              </a:rPr>
              <a:t>ARBEID/UTDANNING</a:t>
            </a:r>
            <a:endParaRPr b="1" sz="1600">
              <a:solidFill>
                <a:schemeClr val="lt1"/>
              </a:solidFill>
              <a:latin typeface="Century Gothic"/>
              <a:ea typeface="Century Gothic"/>
              <a:cs typeface="Century Gothic"/>
              <a:sym typeface="Century Gothic"/>
            </a:endParaRPr>
          </a:p>
        </p:txBody>
      </p:sp>
      <p:sp>
        <p:nvSpPr>
          <p:cNvPr id="690" name="Google Shape;690;p31"/>
          <p:cNvSpPr/>
          <p:nvPr/>
        </p:nvSpPr>
        <p:spPr>
          <a:xfrm>
            <a:off x="7919788" y="3937830"/>
            <a:ext cx="1081800" cy="271800"/>
          </a:xfrm>
          <a:prstGeom prst="roundRect">
            <a:avLst>
              <a:gd fmla="val 16667" name="adj"/>
            </a:avLst>
          </a:prstGeom>
          <a:solidFill>
            <a:srgbClr val="0359A2"/>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sv-SE" sz="1600">
                <a:solidFill>
                  <a:schemeClr val="lt1"/>
                </a:solidFill>
                <a:latin typeface="Century Gothic"/>
                <a:ea typeface="Century Gothic"/>
                <a:cs typeface="Century Gothic"/>
                <a:sym typeface="Century Gothic"/>
              </a:rPr>
              <a:t>HELSE</a:t>
            </a:r>
            <a:endParaRPr/>
          </a:p>
        </p:txBody>
      </p:sp>
      <p:sp>
        <p:nvSpPr>
          <p:cNvPr id="691" name="Google Shape;691;p31"/>
          <p:cNvSpPr txBox="1"/>
          <p:nvPr/>
        </p:nvSpPr>
        <p:spPr>
          <a:xfrm>
            <a:off x="7919788" y="1057946"/>
            <a:ext cx="17001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Livsverdi:</a:t>
            </a:r>
            <a:endParaRPr/>
          </a:p>
        </p:txBody>
      </p:sp>
      <p:sp>
        <p:nvSpPr>
          <p:cNvPr id="692" name="Google Shape;692;p31"/>
          <p:cNvSpPr txBox="1"/>
          <p:nvPr/>
        </p:nvSpPr>
        <p:spPr>
          <a:xfrm>
            <a:off x="9766555" y="1057520"/>
            <a:ext cx="20931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jeg vil ta</a:t>
            </a:r>
            <a:endParaRPr/>
          </a:p>
        </p:txBody>
      </p:sp>
      <p:sp>
        <p:nvSpPr>
          <p:cNvPr id="693" name="Google Shape;693;p31"/>
          <p:cNvSpPr txBox="1"/>
          <p:nvPr/>
        </p:nvSpPr>
        <p:spPr>
          <a:xfrm>
            <a:off x="847798" y="1057520"/>
            <a:ext cx="18750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Livsverdi:</a:t>
            </a:r>
            <a:endParaRPr/>
          </a:p>
        </p:txBody>
      </p:sp>
      <p:sp>
        <p:nvSpPr>
          <p:cNvPr id="694" name="Google Shape;694;p31"/>
          <p:cNvSpPr txBox="1"/>
          <p:nvPr/>
        </p:nvSpPr>
        <p:spPr>
          <a:xfrm>
            <a:off x="2694566" y="1057094"/>
            <a:ext cx="20931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jeg vil ta</a:t>
            </a:r>
            <a:endParaRPr/>
          </a:p>
        </p:txBody>
      </p:sp>
      <p:sp>
        <p:nvSpPr>
          <p:cNvPr id="695" name="Google Shape;695;p31"/>
          <p:cNvSpPr txBox="1"/>
          <p:nvPr/>
        </p:nvSpPr>
        <p:spPr>
          <a:xfrm>
            <a:off x="847798" y="4345899"/>
            <a:ext cx="17940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Livsverdi:</a:t>
            </a:r>
            <a:endParaRPr/>
          </a:p>
        </p:txBody>
      </p:sp>
      <p:sp>
        <p:nvSpPr>
          <p:cNvPr id="696" name="Google Shape;696;p31"/>
          <p:cNvSpPr txBox="1"/>
          <p:nvPr/>
        </p:nvSpPr>
        <p:spPr>
          <a:xfrm>
            <a:off x="2694566" y="4345473"/>
            <a:ext cx="20931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jeg vil ta</a:t>
            </a:r>
            <a:endParaRPr/>
          </a:p>
        </p:txBody>
      </p:sp>
      <p:sp>
        <p:nvSpPr>
          <p:cNvPr id="697" name="Google Shape;697;p31"/>
          <p:cNvSpPr txBox="1"/>
          <p:nvPr/>
        </p:nvSpPr>
        <p:spPr>
          <a:xfrm>
            <a:off x="7919787" y="4345899"/>
            <a:ext cx="20400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Livsverdi:</a:t>
            </a:r>
            <a:endParaRPr/>
          </a:p>
        </p:txBody>
      </p:sp>
      <p:sp>
        <p:nvSpPr>
          <p:cNvPr id="698" name="Google Shape;698;p31"/>
          <p:cNvSpPr txBox="1"/>
          <p:nvPr/>
        </p:nvSpPr>
        <p:spPr>
          <a:xfrm>
            <a:off x="9766555" y="4345473"/>
            <a:ext cx="20931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jeg vil ta</a:t>
            </a:r>
            <a:endParaRPr/>
          </a:p>
        </p:txBody>
      </p:sp>
      <p:pic>
        <p:nvPicPr>
          <p:cNvPr descr="En bild som visar flygplan, vektorgrafik&#10;&#10;Automatiskt genererad beskrivning" id="699" name="Google Shape;699;p31"/>
          <p:cNvPicPr preferRelativeResize="0"/>
          <p:nvPr/>
        </p:nvPicPr>
        <p:blipFill rotWithShape="1">
          <a:blip r:embed="rId6">
            <a:alphaModFix/>
          </a:blip>
          <a:srcRect b="0" l="0" r="0" t="0"/>
          <a:stretch/>
        </p:blipFill>
        <p:spPr>
          <a:xfrm>
            <a:off x="4374711" y="1581369"/>
            <a:ext cx="3409327" cy="340932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3" name="Shape 703"/>
        <p:cNvGrpSpPr/>
        <p:nvPr/>
      </p:nvGrpSpPr>
      <p:grpSpPr>
        <a:xfrm>
          <a:off x="0" y="0"/>
          <a:ext cx="0" cy="0"/>
          <a:chOff x="0" y="0"/>
          <a:chExt cx="0" cy="0"/>
        </a:xfrm>
      </p:grpSpPr>
      <p:pic>
        <p:nvPicPr>
          <p:cNvPr id="704" name="Google Shape;704;p3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05" name="Google Shape;705;p32"/>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706" name="Google Shape;706;p32"/>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707" name="Google Shape;707;p32"/>
          <p:cNvSpPr txBox="1"/>
          <p:nvPr/>
        </p:nvSpPr>
        <p:spPr>
          <a:xfrm>
            <a:off x="1532666" y="740117"/>
            <a:ext cx="9126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 MIN LIVSVERDI TIL NESTE SAMLING</a:t>
            </a:r>
            <a:endParaRPr b="1" sz="2800">
              <a:solidFill>
                <a:schemeClr val="dk1"/>
              </a:solidFill>
              <a:latin typeface="Century Gothic"/>
              <a:ea typeface="Century Gothic"/>
              <a:cs typeface="Century Gothic"/>
              <a:sym typeface="Century Gothic"/>
            </a:endParaRPr>
          </a:p>
        </p:txBody>
      </p:sp>
      <p:sp>
        <p:nvSpPr>
          <p:cNvPr id="708" name="Google Shape;708;p32"/>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378498"/>
                </a:solidFill>
                <a:latin typeface="Century Gothic"/>
                <a:ea typeface="Century Gothic"/>
                <a:cs typeface="Century Gothic"/>
                <a:sym typeface="Century Gothic"/>
              </a:rPr>
              <a:t>30</a:t>
            </a:r>
            <a:endParaRPr/>
          </a:p>
        </p:txBody>
      </p:sp>
      <p:pic>
        <p:nvPicPr>
          <p:cNvPr descr="En bild som visar text&#10;&#10;Automatiskt genererad beskrivning" id="709" name="Google Shape;709;p32"/>
          <p:cNvPicPr preferRelativeResize="0"/>
          <p:nvPr/>
        </p:nvPicPr>
        <p:blipFill rotWithShape="1">
          <a:blip r:embed="rId5">
            <a:alphaModFix/>
          </a:blip>
          <a:srcRect b="0" l="0" r="0" t="0"/>
          <a:stretch/>
        </p:blipFill>
        <p:spPr>
          <a:xfrm rot="-815121">
            <a:off x="3602371" y="1985476"/>
            <a:ext cx="2060088" cy="3119560"/>
          </a:xfrm>
          <a:prstGeom prst="rect">
            <a:avLst/>
          </a:prstGeom>
          <a:noFill/>
          <a:ln cap="flat" cmpd="sng" w="92075">
            <a:solidFill>
              <a:schemeClr val="lt1"/>
            </a:solidFill>
            <a:prstDash val="solid"/>
            <a:round/>
            <a:headEnd len="sm" w="sm" type="none"/>
            <a:tailEnd len="sm" w="sm" type="none"/>
          </a:ln>
          <a:effectLst>
            <a:outerShdw blurRad="50800" sx="99000" rotWithShape="0" algn="ctr" dir="2700000" dist="38100" sy="99000">
              <a:schemeClr val="dk1">
                <a:alpha val="60000"/>
              </a:schemeClr>
            </a:outerShdw>
          </a:effectLst>
        </p:spPr>
      </p:pic>
      <p:sp>
        <p:nvSpPr>
          <p:cNvPr id="710" name="Google Shape;710;p32"/>
          <p:cNvSpPr/>
          <p:nvPr/>
        </p:nvSpPr>
        <p:spPr>
          <a:xfrm rot="-1097616">
            <a:off x="3334499" y="2332044"/>
            <a:ext cx="2115096" cy="784848"/>
          </a:xfrm>
          <a:prstGeom prst="rect">
            <a:avLst/>
          </a:prstGeom>
          <a:noFill/>
          <a:ln>
            <a:noFill/>
          </a:ln>
        </p:spPr>
        <p:txBody>
          <a:bodyPr anchorCtr="0" anchor="t" bIns="45700" lIns="91425" spcFirstLastPara="1" rIns="91425" wrap="square" tIns="45700">
            <a:spAutoFit/>
          </a:bodyPr>
          <a:lstStyle/>
          <a:p>
            <a:pPr indent="0" lvl="0" marL="0" marR="0" rtl="0" algn="ctr">
              <a:lnSpc>
                <a:spcPct val="60000"/>
              </a:lnSpc>
              <a:spcBef>
                <a:spcPts val="0"/>
              </a:spcBef>
              <a:spcAft>
                <a:spcPts val="0"/>
              </a:spcAft>
              <a:buClr>
                <a:schemeClr val="dk1"/>
              </a:buClr>
              <a:buSzPts val="1100"/>
              <a:buFont typeface="Arial"/>
              <a:buNone/>
            </a:pPr>
            <a:r>
              <a:rPr lang="sv-SE" sz="4000">
                <a:solidFill>
                  <a:schemeClr val="dk1"/>
                </a:solidFill>
                <a:latin typeface="Bad Script"/>
                <a:ea typeface="Bad Script"/>
                <a:cs typeface="Bad Script"/>
                <a:sym typeface="Bad Script"/>
              </a:rPr>
              <a:t>Verdi</a:t>
            </a:r>
            <a:endParaRPr sz="4000">
              <a:solidFill>
                <a:schemeClr val="dk1"/>
              </a:solidFill>
              <a:latin typeface="Bad Script"/>
              <a:ea typeface="Bad Script"/>
              <a:cs typeface="Bad Script"/>
              <a:sym typeface="Bad Script"/>
            </a:endParaRPr>
          </a:p>
          <a:p>
            <a:pPr indent="0" lvl="0" marL="0" marR="0" rtl="0" algn="ctr">
              <a:lnSpc>
                <a:spcPct val="60000"/>
              </a:lnSpc>
              <a:spcBef>
                <a:spcPts val="0"/>
              </a:spcBef>
              <a:spcAft>
                <a:spcPts val="0"/>
              </a:spcAft>
              <a:buClr>
                <a:schemeClr val="dk1"/>
              </a:buClr>
              <a:buSzPts val="1100"/>
              <a:buFont typeface="Arial"/>
              <a:buNone/>
            </a:pPr>
            <a:r>
              <a:t/>
            </a:r>
            <a:endParaRPr sz="4000">
              <a:solidFill>
                <a:schemeClr val="dk1"/>
              </a:solidFill>
              <a:latin typeface="Bad Script"/>
              <a:ea typeface="Bad Script"/>
              <a:cs typeface="Bad Script"/>
              <a:sym typeface="Bad Script"/>
            </a:endParaRPr>
          </a:p>
          <a:p>
            <a:pPr indent="0" lvl="0" marL="0" marR="0" rtl="0" algn="ctr">
              <a:lnSpc>
                <a:spcPct val="60000"/>
              </a:lnSpc>
              <a:spcBef>
                <a:spcPts val="0"/>
              </a:spcBef>
              <a:spcAft>
                <a:spcPts val="0"/>
              </a:spcAft>
              <a:buClr>
                <a:schemeClr val="dk1"/>
              </a:buClr>
              <a:buSzPts val="1100"/>
              <a:buFont typeface="Arial"/>
              <a:buNone/>
            </a:pPr>
            <a:r>
              <a:t/>
            </a:r>
            <a:endParaRPr sz="4000">
              <a:solidFill>
                <a:schemeClr val="dk1"/>
              </a:solidFill>
              <a:latin typeface="Bad Script"/>
              <a:ea typeface="Bad Script"/>
              <a:cs typeface="Bad Script"/>
              <a:sym typeface="Bad Script"/>
            </a:endParaRPr>
          </a:p>
          <a:p>
            <a:pPr indent="0" lvl="0" marL="0" marR="0" rtl="0" algn="ctr">
              <a:lnSpc>
                <a:spcPct val="60000"/>
              </a:lnSpc>
              <a:spcBef>
                <a:spcPts val="0"/>
              </a:spcBef>
              <a:spcAft>
                <a:spcPts val="0"/>
              </a:spcAft>
              <a:buClr>
                <a:schemeClr val="dk1"/>
              </a:buClr>
              <a:buSzPts val="1100"/>
              <a:buFont typeface="Arial"/>
              <a:buNone/>
            </a:pPr>
            <a:r>
              <a:rPr lang="sv-SE" sz="4000">
                <a:solidFill>
                  <a:schemeClr val="dk1"/>
                </a:solidFill>
                <a:latin typeface="Bad Script"/>
                <a:ea typeface="Bad Script"/>
                <a:cs typeface="Bad Script"/>
                <a:sym typeface="Bad Script"/>
              </a:rPr>
              <a:t>oppleve </a:t>
            </a:r>
            <a:endParaRPr sz="4000">
              <a:solidFill>
                <a:schemeClr val="dk1"/>
              </a:solidFill>
              <a:latin typeface="Bad Script"/>
              <a:ea typeface="Bad Script"/>
              <a:cs typeface="Bad Script"/>
              <a:sym typeface="Bad Script"/>
            </a:endParaRPr>
          </a:p>
          <a:p>
            <a:pPr indent="0" lvl="0" marL="0" marR="0" rtl="0" algn="ctr">
              <a:lnSpc>
                <a:spcPct val="60000"/>
              </a:lnSpc>
              <a:spcBef>
                <a:spcPts val="0"/>
              </a:spcBef>
              <a:spcAft>
                <a:spcPts val="0"/>
              </a:spcAft>
              <a:buClr>
                <a:schemeClr val="dk1"/>
              </a:buClr>
              <a:buSzPts val="1100"/>
              <a:buFont typeface="Arial"/>
              <a:buNone/>
            </a:pPr>
            <a:r>
              <a:rPr lang="sv-SE" sz="4000">
                <a:solidFill>
                  <a:schemeClr val="dk1"/>
                </a:solidFill>
                <a:latin typeface="Bad Script"/>
                <a:ea typeface="Bad Script"/>
                <a:cs typeface="Bad Script"/>
                <a:sym typeface="Bad Script"/>
              </a:rPr>
              <a:t>nye ting</a:t>
            </a:r>
            <a:endParaRPr sz="4000">
              <a:solidFill>
                <a:schemeClr val="dk1"/>
              </a:solidFill>
              <a:latin typeface="Bad Script"/>
              <a:ea typeface="Bad Script"/>
              <a:cs typeface="Bad Script"/>
              <a:sym typeface="Bad Script"/>
            </a:endParaRPr>
          </a:p>
          <a:p>
            <a:pPr indent="0" lvl="0" marL="0" marR="0" rtl="0" algn="ctr">
              <a:lnSpc>
                <a:spcPct val="60000"/>
              </a:lnSpc>
              <a:spcBef>
                <a:spcPts val="0"/>
              </a:spcBef>
              <a:spcAft>
                <a:spcPts val="0"/>
              </a:spcAft>
              <a:buClr>
                <a:schemeClr val="dk1"/>
              </a:buClr>
              <a:buSzPts val="1100"/>
              <a:buFont typeface="Arial"/>
              <a:buNone/>
            </a:pPr>
            <a:r>
              <a:t/>
            </a:r>
            <a:endParaRPr sz="4000">
              <a:solidFill>
                <a:schemeClr val="dk1"/>
              </a:solidFill>
              <a:latin typeface="Bad Script"/>
              <a:ea typeface="Bad Script"/>
              <a:cs typeface="Bad Script"/>
              <a:sym typeface="Bad Script"/>
            </a:endParaRPr>
          </a:p>
          <a:p>
            <a:pPr indent="0" lvl="0" marL="0" marR="0" rtl="0" algn="ctr">
              <a:lnSpc>
                <a:spcPct val="60000"/>
              </a:lnSpc>
              <a:spcBef>
                <a:spcPts val="0"/>
              </a:spcBef>
              <a:spcAft>
                <a:spcPts val="0"/>
              </a:spcAft>
              <a:buNone/>
            </a:pPr>
            <a:r>
              <a:t/>
            </a:r>
            <a:endParaRPr sz="4000">
              <a:solidFill>
                <a:schemeClr val="dk1"/>
              </a:solidFill>
              <a:latin typeface="Bad Script"/>
              <a:ea typeface="Bad Script"/>
              <a:cs typeface="Bad Script"/>
              <a:sym typeface="Bad Script"/>
            </a:endParaRPr>
          </a:p>
        </p:txBody>
      </p:sp>
      <p:pic>
        <p:nvPicPr>
          <p:cNvPr descr="En bild som visar text&#10;&#10;Automatiskt genererad beskrivning" id="711" name="Google Shape;711;p32"/>
          <p:cNvPicPr preferRelativeResize="0"/>
          <p:nvPr/>
        </p:nvPicPr>
        <p:blipFill rotWithShape="1">
          <a:blip r:embed="rId5">
            <a:alphaModFix/>
          </a:blip>
          <a:srcRect b="0" l="0" r="0" t="0"/>
          <a:stretch/>
        </p:blipFill>
        <p:spPr>
          <a:xfrm rot="818843">
            <a:off x="5904413" y="1965421"/>
            <a:ext cx="2060088" cy="3119560"/>
          </a:xfrm>
          <a:prstGeom prst="rect">
            <a:avLst/>
          </a:prstGeom>
          <a:noFill/>
          <a:ln cap="flat" cmpd="sng" w="92075">
            <a:solidFill>
              <a:schemeClr val="lt1"/>
            </a:solidFill>
            <a:prstDash val="solid"/>
            <a:round/>
            <a:headEnd len="sm" w="sm" type="none"/>
            <a:tailEnd len="sm" w="sm" type="none"/>
          </a:ln>
          <a:effectLst>
            <a:outerShdw blurRad="50800" sx="99000" rotWithShape="0" algn="ctr" dir="2700000" dist="38100" sy="99000">
              <a:schemeClr val="dk1">
                <a:alpha val="60000"/>
              </a:schemeClr>
            </a:outerShdw>
          </a:effectLst>
        </p:spPr>
      </p:pic>
      <p:sp>
        <p:nvSpPr>
          <p:cNvPr id="712" name="Google Shape;712;p32"/>
          <p:cNvSpPr/>
          <p:nvPr/>
        </p:nvSpPr>
        <p:spPr>
          <a:xfrm rot="536478">
            <a:off x="5984819" y="2916171"/>
            <a:ext cx="2115139" cy="784830"/>
          </a:xfrm>
          <a:prstGeom prst="rect">
            <a:avLst/>
          </a:prstGeom>
          <a:noFill/>
          <a:ln>
            <a:noFill/>
          </a:ln>
        </p:spPr>
        <p:txBody>
          <a:bodyPr anchorCtr="0" anchor="t" bIns="45700" lIns="91425" spcFirstLastPara="1" rIns="91425" wrap="square" tIns="45700">
            <a:spAutoFit/>
          </a:bodyPr>
          <a:lstStyle/>
          <a:p>
            <a:pPr indent="0" lvl="0" marL="0" marR="0" rtl="0" algn="ctr">
              <a:lnSpc>
                <a:spcPct val="66666"/>
              </a:lnSpc>
              <a:spcBef>
                <a:spcPts val="0"/>
              </a:spcBef>
              <a:spcAft>
                <a:spcPts val="0"/>
              </a:spcAft>
              <a:buSzPts val="1100"/>
              <a:buNone/>
            </a:pPr>
            <a:r>
              <a:rPr lang="sv-SE" sz="3600">
                <a:solidFill>
                  <a:schemeClr val="dk1"/>
                </a:solidFill>
                <a:latin typeface="Bad Script"/>
                <a:ea typeface="Bad Script"/>
                <a:cs typeface="Bad Script"/>
                <a:sym typeface="Bad Script"/>
              </a:rPr>
              <a:t>Steg jag vil ta </a:t>
            </a:r>
            <a:endParaRPr sz="3600">
              <a:solidFill>
                <a:schemeClr val="dk1"/>
              </a:solidFill>
              <a:latin typeface="Bad Script"/>
              <a:ea typeface="Bad Script"/>
              <a:cs typeface="Bad Script"/>
              <a:sym typeface="Bad Script"/>
            </a:endParaRPr>
          </a:p>
          <a:p>
            <a:pPr indent="0" lvl="0" marL="0" marR="0" rtl="0" algn="ctr">
              <a:lnSpc>
                <a:spcPct val="66666"/>
              </a:lnSpc>
              <a:spcBef>
                <a:spcPts val="0"/>
              </a:spcBef>
              <a:spcAft>
                <a:spcPts val="0"/>
              </a:spcAft>
              <a:buClr>
                <a:schemeClr val="dk1"/>
              </a:buClr>
              <a:buSzPts val="1100"/>
              <a:buFont typeface="Arial"/>
              <a:buNone/>
            </a:pPr>
            <a:r>
              <a:rPr lang="sv-SE" sz="3600">
                <a:solidFill>
                  <a:schemeClr val="dk1"/>
                </a:solidFill>
                <a:latin typeface="Bad Script"/>
                <a:ea typeface="Bad Script"/>
                <a:cs typeface="Bad Script"/>
                <a:sym typeface="Bad Script"/>
              </a:rPr>
              <a:t> </a:t>
            </a:r>
            <a:endParaRPr sz="3600">
              <a:solidFill>
                <a:schemeClr val="dk1"/>
              </a:solidFill>
              <a:latin typeface="Bad Script"/>
              <a:ea typeface="Bad Script"/>
              <a:cs typeface="Bad Script"/>
              <a:sym typeface="Bad Script"/>
            </a:endParaRPr>
          </a:p>
          <a:p>
            <a:pPr indent="0" lvl="0" marL="0" marR="0" rtl="0" algn="ctr">
              <a:lnSpc>
                <a:spcPct val="66666"/>
              </a:lnSpc>
              <a:spcBef>
                <a:spcPts val="0"/>
              </a:spcBef>
              <a:spcAft>
                <a:spcPts val="0"/>
              </a:spcAft>
              <a:buClr>
                <a:schemeClr val="dk1"/>
              </a:buClr>
              <a:buSzPts val="1100"/>
              <a:buFont typeface="Arial"/>
              <a:buNone/>
            </a:pPr>
            <a:r>
              <a:rPr lang="sv-SE" sz="3600">
                <a:solidFill>
                  <a:schemeClr val="dk1"/>
                </a:solidFill>
                <a:latin typeface="Bad Script"/>
                <a:ea typeface="Bad Script"/>
                <a:cs typeface="Bad Script"/>
                <a:sym typeface="Bad Script"/>
              </a:rPr>
              <a:t>gå på kino </a:t>
            </a:r>
            <a:endParaRPr sz="3600">
              <a:solidFill>
                <a:schemeClr val="dk1"/>
              </a:solidFill>
              <a:latin typeface="Bad Script"/>
              <a:ea typeface="Bad Script"/>
              <a:cs typeface="Bad Script"/>
              <a:sym typeface="Bad Script"/>
            </a:endParaRPr>
          </a:p>
          <a:p>
            <a:pPr indent="0" lvl="0" marL="0" marR="0" rtl="0" algn="ctr">
              <a:lnSpc>
                <a:spcPct val="66666"/>
              </a:lnSpc>
              <a:spcBef>
                <a:spcPts val="0"/>
              </a:spcBef>
              <a:spcAft>
                <a:spcPts val="0"/>
              </a:spcAft>
              <a:buSzPts val="1100"/>
              <a:buNone/>
            </a:pPr>
            <a:r>
              <a:rPr lang="sv-SE" sz="3600">
                <a:solidFill>
                  <a:schemeClr val="dk1"/>
                </a:solidFill>
                <a:latin typeface="Bad Script"/>
                <a:ea typeface="Bad Script"/>
                <a:cs typeface="Bad Script"/>
                <a:sym typeface="Bad Script"/>
              </a:rPr>
              <a:t>alene</a:t>
            </a:r>
            <a:endParaRPr sz="3600">
              <a:solidFill>
                <a:schemeClr val="dk1"/>
              </a:solidFill>
              <a:latin typeface="Bad Script"/>
              <a:ea typeface="Bad Script"/>
              <a:cs typeface="Bad Script"/>
              <a:sym typeface="Bad Scrip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500"/>
                                        <p:tgtEl>
                                          <p:spTgt spid="7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6" name="Shape 716"/>
        <p:cNvGrpSpPr/>
        <p:nvPr/>
      </p:nvGrpSpPr>
      <p:grpSpPr>
        <a:xfrm>
          <a:off x="0" y="0"/>
          <a:ext cx="0" cy="0"/>
          <a:chOff x="0" y="0"/>
          <a:chExt cx="0" cy="0"/>
        </a:xfrm>
      </p:grpSpPr>
      <p:pic>
        <p:nvPicPr>
          <p:cNvPr descr="En bild som visar utomhus, träd, himmel, gräs&#10;&#10;Automatiskt genererad beskrivning" id="717" name="Google Shape;717;p33"/>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718" name="Google Shape;718;p33"/>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19" name="Google Shape;719;p33"/>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pic>
        <p:nvPicPr>
          <p:cNvPr id="720" name="Google Shape;720;p33"/>
          <p:cNvPicPr preferRelativeResize="0"/>
          <p:nvPr/>
        </p:nvPicPr>
        <p:blipFill rotWithShape="1">
          <a:blip r:embed="rId5">
            <a:alphaModFix/>
          </a:blip>
          <a:srcRect b="0" l="0" r="0" t="0"/>
          <a:stretch/>
        </p:blipFill>
        <p:spPr>
          <a:xfrm rot="-199804">
            <a:off x="2701429" y="1759863"/>
            <a:ext cx="7213380" cy="4019605"/>
          </a:xfrm>
          <a:prstGeom prst="rect">
            <a:avLst/>
          </a:prstGeom>
          <a:blipFill rotWithShape="1">
            <a:blip r:embed="rId6">
              <a:alphaModFix/>
            </a:blip>
            <a:stretch>
              <a:fillRect b="0" l="0" r="0" t="0"/>
            </a:stretch>
          </a:blipFill>
          <a:ln cap="flat" cmpd="sng" w="69850">
            <a:solidFill>
              <a:schemeClr val="lt1"/>
            </a:solidFill>
            <a:prstDash val="solid"/>
            <a:round/>
            <a:headEnd len="sm" w="sm" type="none"/>
            <a:tailEnd len="sm" w="sm" type="none"/>
          </a:ln>
          <a:effectLst>
            <a:outerShdw blurRad="25400" sx="99000" rotWithShape="0" algn="tl" dir="3120000" dist="208707" sy="99000">
              <a:srgbClr val="000000">
                <a:alpha val="13725"/>
              </a:srgbClr>
            </a:outerShdw>
          </a:effectLst>
        </p:spPr>
      </p:pic>
      <p:sp>
        <p:nvSpPr>
          <p:cNvPr id="721" name="Google Shape;721;p33"/>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31</a:t>
            </a:r>
            <a:endParaRPr/>
          </a:p>
        </p:txBody>
      </p:sp>
      <p:sp>
        <p:nvSpPr>
          <p:cNvPr id="722" name="Google Shape;722;p33"/>
          <p:cNvSpPr txBox="1"/>
          <p:nvPr/>
        </p:nvSpPr>
        <p:spPr>
          <a:xfrm>
            <a:off x="2166535" y="715252"/>
            <a:ext cx="80919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HVORDAN VÅR TENKNING KAN SKAPE LIDELSE, PROBLEM &amp; STRESS OG IBLANT HINDRE OSS</a:t>
            </a:r>
            <a:endParaRPr b="1" sz="2800">
              <a:solidFill>
                <a:schemeClr val="dk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500"/>
                                        <p:tgtEl>
                                          <p:spTgt spid="7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0"/>
                                        </p:tgtEl>
                                        <p:attrNameLst>
                                          <p:attrName>style.visibility</p:attrName>
                                        </p:attrNameLst>
                                      </p:cBhvr>
                                      <p:to>
                                        <p:strVal val="visible"/>
                                      </p:to>
                                    </p:set>
                                    <p:animEffect filter="fade" transition="in">
                                      <p:cBhvr>
                                        <p:cTn dur="500"/>
                                        <p:tgtEl>
                                          <p:spTgt spid="7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7" name="Shape 727"/>
        <p:cNvGrpSpPr/>
        <p:nvPr/>
      </p:nvGrpSpPr>
      <p:grpSpPr>
        <a:xfrm>
          <a:off x="0" y="0"/>
          <a:ext cx="0" cy="0"/>
          <a:chOff x="0" y="0"/>
          <a:chExt cx="0" cy="0"/>
        </a:xfrm>
      </p:grpSpPr>
      <p:pic>
        <p:nvPicPr>
          <p:cNvPr descr="En bild som visar utomhus, träd, himmel, gräs&#10;&#10;Automatiskt genererad beskrivning" id="728" name="Google Shape;728;p34"/>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729" name="Google Shape;729;p34"/>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30" name="Google Shape;730;p34"/>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731" name="Google Shape;731;p34"/>
          <p:cNvSpPr txBox="1"/>
          <p:nvPr/>
        </p:nvSpPr>
        <p:spPr>
          <a:xfrm>
            <a:off x="3111532" y="726645"/>
            <a:ext cx="59688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Skal det ikke føles bra å ta steg i tråd med sin livsverdi? </a:t>
            </a:r>
            <a:endParaRPr b="1" sz="2800">
              <a:solidFill>
                <a:schemeClr val="dk1"/>
              </a:solidFill>
              <a:latin typeface="Century Gothic"/>
              <a:ea typeface="Century Gothic"/>
              <a:cs typeface="Century Gothic"/>
              <a:sym typeface="Century Gothic"/>
            </a:endParaRPr>
          </a:p>
        </p:txBody>
      </p:sp>
      <p:pic>
        <p:nvPicPr>
          <p:cNvPr id="732" name="Google Shape;732;p34"/>
          <p:cNvPicPr preferRelativeResize="0"/>
          <p:nvPr/>
        </p:nvPicPr>
        <p:blipFill rotWithShape="1">
          <a:blip r:embed="rId5">
            <a:alphaModFix/>
          </a:blip>
          <a:srcRect b="0" l="0" r="0" t="0"/>
          <a:stretch/>
        </p:blipFill>
        <p:spPr>
          <a:xfrm>
            <a:off x="2953253" y="1884079"/>
            <a:ext cx="2687059" cy="2676957"/>
          </a:xfrm>
          <a:prstGeom prst="rect">
            <a:avLst/>
          </a:prstGeom>
          <a:noFill/>
          <a:ln>
            <a:noFill/>
          </a:ln>
        </p:spPr>
      </p:pic>
      <p:pic>
        <p:nvPicPr>
          <p:cNvPr id="733" name="Google Shape;733;p34"/>
          <p:cNvPicPr preferRelativeResize="0"/>
          <p:nvPr/>
        </p:nvPicPr>
        <p:blipFill rotWithShape="1">
          <a:blip r:embed="rId6">
            <a:alphaModFix/>
          </a:blip>
          <a:srcRect b="0" l="0" r="0" t="0"/>
          <a:stretch/>
        </p:blipFill>
        <p:spPr>
          <a:xfrm>
            <a:off x="6341043" y="1911351"/>
            <a:ext cx="2599119" cy="2649685"/>
          </a:xfrm>
          <a:prstGeom prst="rect">
            <a:avLst/>
          </a:prstGeom>
          <a:noFill/>
          <a:ln>
            <a:noFill/>
          </a:ln>
        </p:spPr>
      </p:pic>
      <p:sp>
        <p:nvSpPr>
          <p:cNvPr id="734" name="Google Shape;734;p34"/>
          <p:cNvSpPr txBox="1"/>
          <p:nvPr/>
        </p:nvSpPr>
        <p:spPr>
          <a:xfrm>
            <a:off x="2837893" y="4646836"/>
            <a:ext cx="2917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1800">
                <a:solidFill>
                  <a:schemeClr val="dk1"/>
                </a:solidFill>
                <a:latin typeface="Century Gothic"/>
                <a:ea typeface="Century Gothic"/>
                <a:cs typeface="Century Gothic"/>
                <a:sym typeface="Century Gothic"/>
              </a:rPr>
              <a:t>HVA JEG VIL</a:t>
            </a:r>
            <a:endParaRPr b="1" sz="1800">
              <a:solidFill>
                <a:schemeClr val="dk1"/>
              </a:solidFill>
              <a:latin typeface="Century Gothic"/>
              <a:ea typeface="Century Gothic"/>
              <a:cs typeface="Century Gothic"/>
              <a:sym typeface="Century Gothic"/>
            </a:endParaRPr>
          </a:p>
        </p:txBody>
      </p:sp>
      <p:sp>
        <p:nvSpPr>
          <p:cNvPr id="735" name="Google Shape;735;p34"/>
          <p:cNvSpPr txBox="1"/>
          <p:nvPr/>
        </p:nvSpPr>
        <p:spPr>
          <a:xfrm>
            <a:off x="6169230" y="4646836"/>
            <a:ext cx="291778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1800">
                <a:solidFill>
                  <a:schemeClr val="lt1"/>
                </a:solidFill>
                <a:latin typeface="Century Gothic"/>
                <a:ea typeface="Century Gothic"/>
                <a:cs typeface="Century Gothic"/>
                <a:sym typeface="Century Gothic"/>
              </a:rPr>
              <a:t>FRYKT</a:t>
            </a:r>
            <a:endParaRPr/>
          </a:p>
        </p:txBody>
      </p:sp>
      <p:sp>
        <p:nvSpPr>
          <p:cNvPr id="736" name="Google Shape;736;p34"/>
          <p:cNvSpPr/>
          <p:nvPr/>
        </p:nvSpPr>
        <p:spPr>
          <a:xfrm>
            <a:off x="1864659" y="5121359"/>
            <a:ext cx="808616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100"/>
              <a:buFont typeface="Arial"/>
              <a:buNone/>
            </a:pPr>
            <a:r>
              <a:rPr b="1" lang="sv-SE" sz="1600">
                <a:solidFill>
                  <a:schemeClr val="lt1"/>
                </a:solidFill>
                <a:latin typeface="Century Gothic"/>
                <a:ea typeface="Century Gothic"/>
                <a:cs typeface="Century Gothic"/>
                <a:sym typeface="Century Gothic"/>
              </a:rPr>
              <a:t>Å ta steg i tråd med sin livsverdi kan skape frykt og smerte. </a:t>
            </a:r>
            <a:endParaRPr b="1" sz="1600">
              <a:solidFill>
                <a:schemeClr val="lt1"/>
              </a:solidFill>
              <a:latin typeface="Century Gothic"/>
              <a:ea typeface="Century Gothic"/>
              <a:cs typeface="Century Gothic"/>
              <a:sym typeface="Century Gothic"/>
            </a:endParaRPr>
          </a:p>
          <a:p>
            <a:pPr indent="0" lvl="0" marL="0" marR="0" rtl="0" algn="ctr">
              <a:spcBef>
                <a:spcPts val="0"/>
              </a:spcBef>
              <a:spcAft>
                <a:spcPts val="0"/>
              </a:spcAft>
              <a:buClr>
                <a:schemeClr val="dk1"/>
              </a:buClr>
              <a:buSzPts val="1100"/>
              <a:buFont typeface="Arial"/>
              <a:buNone/>
            </a:pPr>
            <a:r>
              <a:rPr b="1" lang="sv-SE" sz="1600">
                <a:solidFill>
                  <a:schemeClr val="lt1"/>
                </a:solidFill>
                <a:latin typeface="Century Gothic"/>
                <a:ea typeface="Century Gothic"/>
                <a:cs typeface="Century Gothic"/>
                <a:sym typeface="Century Gothic"/>
              </a:rPr>
              <a:t>Vanskelige følelser og hva vi vil kan være to sider av samme sak.</a:t>
            </a:r>
            <a:endParaRPr b="1" sz="16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b="1" sz="1600">
              <a:solidFill>
                <a:schemeClr val="lt1"/>
              </a:solidFill>
              <a:latin typeface="Century Gothic"/>
              <a:ea typeface="Century Gothic"/>
              <a:cs typeface="Century Gothic"/>
              <a:sym typeface="Century Gothic"/>
            </a:endParaRPr>
          </a:p>
        </p:txBody>
      </p:sp>
      <p:sp>
        <p:nvSpPr>
          <p:cNvPr id="737" name="Google Shape;737;p34"/>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32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1"/>
                                        </p:tgtEl>
                                        <p:attrNameLst>
                                          <p:attrName>style.visibility</p:attrName>
                                        </p:attrNameLst>
                                      </p:cBhvr>
                                      <p:to>
                                        <p:strVal val="visible"/>
                                      </p:to>
                                    </p:set>
                                    <p:animEffect filter="fade" transition="in">
                                      <p:cBhvr>
                                        <p:cTn dur="500"/>
                                        <p:tgtEl>
                                          <p:spTgt spid="7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2000"/>
                                        <p:tgtEl>
                                          <p:spTgt spid="732"/>
                                        </p:tgtEl>
                                      </p:cBhvr>
                                    </p:animEffect>
                                  </p:childTnLst>
                                </p:cTn>
                              </p:par>
                              <p:par>
                                <p:cTn fill="hold" nodeType="withEffect" presetClass="entr" presetID="10" presetSubtype="0">
                                  <p:stCondLst>
                                    <p:cond delay="0"/>
                                  </p:stCondLst>
                                  <p:childTnLst>
                                    <p:set>
                                      <p:cBhvr>
                                        <p:cTn dur="1" fill="hold">
                                          <p:stCondLst>
                                            <p:cond delay="0"/>
                                          </p:stCondLst>
                                        </p:cTn>
                                        <p:tgtEl>
                                          <p:spTgt spid="734"/>
                                        </p:tgtEl>
                                        <p:attrNameLst>
                                          <p:attrName>style.visibility</p:attrName>
                                        </p:attrNameLst>
                                      </p:cBhvr>
                                      <p:to>
                                        <p:strVal val="visible"/>
                                      </p:to>
                                    </p:set>
                                    <p:animEffect filter="fade" transition="in">
                                      <p:cBhvr>
                                        <p:cTn dur="500"/>
                                        <p:tgtEl>
                                          <p:spTgt spid="7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2000"/>
                                        <p:tgtEl>
                                          <p:spTgt spid="733"/>
                                        </p:tgtEl>
                                      </p:cBhvr>
                                    </p:animEffect>
                                  </p:childTnLst>
                                </p:cTn>
                              </p:par>
                              <p:par>
                                <p:cTn fill="hold" nodeType="with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500"/>
                                        <p:tgtEl>
                                          <p:spTgt spid="7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1" name="Shape 741"/>
        <p:cNvGrpSpPr/>
        <p:nvPr/>
      </p:nvGrpSpPr>
      <p:grpSpPr>
        <a:xfrm>
          <a:off x="0" y="0"/>
          <a:ext cx="0" cy="0"/>
          <a:chOff x="0" y="0"/>
          <a:chExt cx="0" cy="0"/>
        </a:xfrm>
      </p:grpSpPr>
      <p:pic>
        <p:nvPicPr>
          <p:cNvPr id="742" name="Google Shape;742;p3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43" name="Google Shape;743;p35"/>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744" name="Google Shape;744;p35"/>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745" name="Google Shape;745;p35"/>
          <p:cNvSpPr txBox="1"/>
          <p:nvPr/>
        </p:nvSpPr>
        <p:spPr>
          <a:xfrm>
            <a:off x="2623534" y="1663446"/>
            <a:ext cx="6945000" cy="1065000"/>
          </a:xfrm>
          <a:prstGeom prst="rect">
            <a:avLst/>
          </a:prstGeom>
          <a:noFill/>
          <a:ln>
            <a:noFill/>
          </a:ln>
        </p:spPr>
        <p:txBody>
          <a:bodyPr anchorCtr="0" anchor="t" bIns="45700" lIns="91425" spcFirstLastPara="1" rIns="91425" wrap="square" tIns="45700">
            <a:spAutoFit/>
          </a:bodyPr>
          <a:lstStyle/>
          <a:p>
            <a:pPr indent="0" lvl="0" marL="0" marR="0" rtl="0" algn="ctr">
              <a:lnSpc>
                <a:spcPct val="125714"/>
              </a:lnSpc>
              <a:spcBef>
                <a:spcPts val="0"/>
              </a:spcBef>
              <a:spcAft>
                <a:spcPts val="0"/>
              </a:spcAft>
              <a:buNone/>
            </a:pPr>
            <a:r>
              <a:rPr b="1" i="1" lang="sv-SE" sz="2800">
                <a:solidFill>
                  <a:srgbClr val="FF7D5D"/>
                </a:solidFill>
                <a:latin typeface="Century Gothic"/>
                <a:ea typeface="Century Gothic"/>
                <a:cs typeface="Century Gothic"/>
                <a:sym typeface="Century Gothic"/>
              </a:rPr>
              <a:t>” </a:t>
            </a:r>
            <a:r>
              <a:rPr b="1" i="1" lang="sv-SE" sz="2800">
                <a:solidFill>
                  <a:srgbClr val="FF7D5D"/>
                </a:solidFill>
                <a:latin typeface="Century Gothic"/>
                <a:ea typeface="Century Gothic"/>
                <a:cs typeface="Century Gothic"/>
                <a:sym typeface="Century Gothic"/>
              </a:rPr>
              <a:t>”Også de som ikke tør å leve, dør en gang.</a:t>
            </a:r>
            <a:r>
              <a:rPr b="1" i="1" lang="sv-SE" sz="2800">
                <a:solidFill>
                  <a:srgbClr val="FF7D5D"/>
                </a:solidFill>
                <a:latin typeface="Century Gothic"/>
                <a:ea typeface="Century Gothic"/>
                <a:cs typeface="Century Gothic"/>
                <a:sym typeface="Century Gothic"/>
              </a:rPr>
              <a:t>”</a:t>
            </a:r>
            <a:endParaRPr b="1" i="1" sz="2800">
              <a:solidFill>
                <a:srgbClr val="FF7D5D"/>
              </a:solidFill>
              <a:latin typeface="Century Gothic"/>
              <a:ea typeface="Century Gothic"/>
              <a:cs typeface="Century Gothic"/>
              <a:sym typeface="Century Gothic"/>
            </a:endParaRPr>
          </a:p>
        </p:txBody>
      </p:sp>
      <p:sp>
        <p:nvSpPr>
          <p:cNvPr id="746" name="Google Shape;746;p35"/>
          <p:cNvSpPr txBox="1"/>
          <p:nvPr/>
        </p:nvSpPr>
        <p:spPr>
          <a:xfrm>
            <a:off x="3120539" y="2754148"/>
            <a:ext cx="595092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1200">
                <a:solidFill>
                  <a:schemeClr val="dk1"/>
                </a:solidFill>
                <a:latin typeface="Century Gothic"/>
                <a:ea typeface="Century Gothic"/>
                <a:cs typeface="Century Gothic"/>
                <a:sym typeface="Century Gothic"/>
              </a:rPr>
              <a:t>- THOMAS DILEVA</a:t>
            </a:r>
            <a:endParaRPr/>
          </a:p>
        </p:txBody>
      </p:sp>
      <p:sp>
        <p:nvSpPr>
          <p:cNvPr id="747" name="Google Shape;747;p35"/>
          <p:cNvSpPr/>
          <p:nvPr/>
        </p:nvSpPr>
        <p:spPr>
          <a:xfrm>
            <a:off x="4642110" y="775246"/>
            <a:ext cx="2907775" cy="417206"/>
          </a:xfrm>
          <a:prstGeom prst="rect">
            <a:avLst/>
          </a:prstGeom>
          <a:solidFill>
            <a:srgbClr val="378498"/>
          </a:solidFill>
          <a:ln>
            <a:noFill/>
          </a:ln>
        </p:spPr>
        <p:txBody>
          <a:bodyPr anchorCtr="0" anchor="ctr" bIns="45700" lIns="91425" spcFirstLastPara="1" rIns="91425" wrap="square" tIns="72000">
            <a:noAutofit/>
          </a:bodyPr>
          <a:lstStyle/>
          <a:p>
            <a:pPr indent="0" lvl="0" marL="0" marR="0" rtl="0" algn="ctr">
              <a:spcBef>
                <a:spcPts val="0"/>
              </a:spcBef>
              <a:spcAft>
                <a:spcPts val="0"/>
              </a:spcAft>
              <a:buNone/>
            </a:pPr>
            <a:r>
              <a:rPr b="1" lang="sv-SE" sz="1600">
                <a:solidFill>
                  <a:schemeClr val="lt1"/>
                </a:solidFill>
                <a:latin typeface="Century Gothic"/>
                <a:ea typeface="Century Gothic"/>
                <a:cs typeface="Century Gothic"/>
                <a:sym typeface="Century Gothic"/>
              </a:rPr>
              <a:t>UKENS TANKER</a:t>
            </a:r>
            <a:endParaRPr/>
          </a:p>
        </p:txBody>
      </p:sp>
      <p:sp>
        <p:nvSpPr>
          <p:cNvPr id="748" name="Google Shape;748;p35"/>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33</a:t>
            </a:r>
            <a:endParaRPr/>
          </a:p>
        </p:txBody>
      </p:sp>
      <p:sp>
        <p:nvSpPr>
          <p:cNvPr id="749" name="Google Shape;749;p35"/>
          <p:cNvSpPr txBox="1"/>
          <p:nvPr/>
        </p:nvSpPr>
        <p:spPr>
          <a:xfrm>
            <a:off x="2757182" y="3409992"/>
            <a:ext cx="6677700" cy="2148600"/>
          </a:xfrm>
          <a:prstGeom prst="rect">
            <a:avLst/>
          </a:prstGeom>
          <a:noFill/>
          <a:ln>
            <a:noFill/>
          </a:ln>
        </p:spPr>
        <p:txBody>
          <a:bodyPr anchorCtr="0" anchor="t" bIns="45700" lIns="91425" spcFirstLastPara="1" rIns="91425" wrap="square" tIns="45700">
            <a:spAutoFit/>
          </a:bodyPr>
          <a:lstStyle/>
          <a:p>
            <a:pPr indent="0" lvl="0" marL="0" marR="0" rtl="0" algn="ctr">
              <a:lnSpc>
                <a:spcPct val="125714"/>
              </a:lnSpc>
              <a:spcBef>
                <a:spcPts val="0"/>
              </a:spcBef>
              <a:spcAft>
                <a:spcPts val="0"/>
              </a:spcAft>
              <a:buNone/>
            </a:pPr>
            <a:r>
              <a:rPr b="1" i="1" lang="sv-SE" sz="2800">
                <a:solidFill>
                  <a:srgbClr val="AFBA47"/>
                </a:solidFill>
                <a:latin typeface="Century Gothic"/>
                <a:ea typeface="Century Gothic"/>
                <a:cs typeface="Century Gothic"/>
                <a:sym typeface="Century Gothic"/>
              </a:rPr>
              <a:t>” </a:t>
            </a:r>
            <a:r>
              <a:rPr b="1" i="1" lang="sv-SE" sz="2800">
                <a:solidFill>
                  <a:srgbClr val="AFBA47"/>
                </a:solidFill>
                <a:latin typeface="Century Gothic"/>
                <a:ea typeface="Century Gothic"/>
                <a:cs typeface="Century Gothic"/>
                <a:sym typeface="Century Gothic"/>
              </a:rPr>
              <a:t>Det store spørsmålet er ikke: Finnes det liv etter døden?; </a:t>
            </a:r>
            <a:endParaRPr b="1" i="1" sz="2800">
              <a:solidFill>
                <a:srgbClr val="AFBA47"/>
              </a:solidFill>
              <a:latin typeface="Century Gothic"/>
              <a:ea typeface="Century Gothic"/>
              <a:cs typeface="Century Gothic"/>
              <a:sym typeface="Century Gothic"/>
            </a:endParaRPr>
          </a:p>
          <a:p>
            <a:pPr indent="0" lvl="0" marL="0" marR="0" rtl="0" algn="ctr">
              <a:lnSpc>
                <a:spcPct val="125714"/>
              </a:lnSpc>
              <a:spcBef>
                <a:spcPts val="0"/>
              </a:spcBef>
              <a:spcAft>
                <a:spcPts val="0"/>
              </a:spcAft>
              <a:buSzPts val="1100"/>
              <a:buNone/>
            </a:pPr>
            <a:r>
              <a:rPr b="1" i="1" lang="sv-SE" sz="2800">
                <a:solidFill>
                  <a:srgbClr val="AFBA47"/>
                </a:solidFill>
                <a:latin typeface="Century Gothic"/>
                <a:ea typeface="Century Gothic"/>
                <a:cs typeface="Century Gothic"/>
                <a:sym typeface="Century Gothic"/>
              </a:rPr>
              <a:t> det store spørsmålet er: Finnes det liv FØR døden?</a:t>
            </a:r>
            <a:r>
              <a:rPr b="1" i="1" lang="sv-SE" sz="2800">
                <a:solidFill>
                  <a:srgbClr val="AFBA47"/>
                </a:solidFill>
                <a:latin typeface="Century Gothic"/>
                <a:ea typeface="Century Gothic"/>
                <a:cs typeface="Century Gothic"/>
                <a:sym typeface="Century Gothic"/>
              </a:rPr>
              <a:t>”</a:t>
            </a:r>
            <a:endParaRPr b="1" i="1" sz="2800">
              <a:solidFill>
                <a:srgbClr val="AFBA47"/>
              </a:solidFill>
              <a:latin typeface="Century Gothic"/>
              <a:ea typeface="Century Gothic"/>
              <a:cs typeface="Century Gothic"/>
              <a:sym typeface="Century Gothic"/>
            </a:endParaRPr>
          </a:p>
        </p:txBody>
      </p:sp>
      <p:sp>
        <p:nvSpPr>
          <p:cNvPr id="750" name="Google Shape;750;p35"/>
          <p:cNvSpPr txBox="1"/>
          <p:nvPr/>
        </p:nvSpPr>
        <p:spPr>
          <a:xfrm>
            <a:off x="3120539" y="5398376"/>
            <a:ext cx="595092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1200">
                <a:solidFill>
                  <a:schemeClr val="dk1"/>
                </a:solidFill>
                <a:latin typeface="Century Gothic"/>
                <a:ea typeface="Century Gothic"/>
                <a:cs typeface="Century Gothic"/>
                <a:sym typeface="Century Gothic"/>
              </a:rPr>
              <a:t>- OKÄND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500"/>
                                        <p:tgtEl>
                                          <p:spTgt spid="74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2000"/>
                                        <p:tgtEl>
                                          <p:spTgt spid="745"/>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1000"/>
                                        <p:tgtEl>
                                          <p:spTgt spid="746"/>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2000"/>
                                        <p:tgtEl>
                                          <p:spTgt spid="749"/>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500"/>
                                        <p:tgtEl>
                                          <p:spTgt spid="7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4" name="Shape 754"/>
        <p:cNvGrpSpPr/>
        <p:nvPr/>
      </p:nvGrpSpPr>
      <p:grpSpPr>
        <a:xfrm>
          <a:off x="0" y="0"/>
          <a:ext cx="0" cy="0"/>
          <a:chOff x="0" y="0"/>
          <a:chExt cx="0" cy="0"/>
        </a:xfrm>
      </p:grpSpPr>
      <p:sp>
        <p:nvSpPr>
          <p:cNvPr id="755" name="Google Shape;755;p36"/>
          <p:cNvSpPr txBox="1"/>
          <p:nvPr/>
        </p:nvSpPr>
        <p:spPr>
          <a:xfrm>
            <a:off x="1610977" y="1746633"/>
            <a:ext cx="8970046" cy="1015663"/>
          </a:xfrm>
          <a:prstGeom prst="rect">
            <a:avLst/>
          </a:prstGeom>
          <a:noFill/>
          <a:ln>
            <a:noFill/>
          </a:ln>
          <a:effectLst>
            <a:outerShdw blurRad="25400" rotWithShape="0" algn="tl" dir="2700000" dist="25400">
              <a:srgbClr val="000000">
                <a:alpha val="68627"/>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sv-SE" sz="6000">
                <a:solidFill>
                  <a:schemeClr val="lt1"/>
                </a:solidFill>
                <a:latin typeface="Century Gothic"/>
                <a:ea typeface="Century Gothic"/>
                <a:cs typeface="Century Gothic"/>
                <a:sym typeface="Century Gothic"/>
              </a:rPr>
              <a:t>”Jag är höjdrädd”</a:t>
            </a:r>
            <a:endParaRPr/>
          </a:p>
        </p:txBody>
      </p:sp>
      <p:pic>
        <p:nvPicPr>
          <p:cNvPr id="756" name="Google Shape;756;p36"/>
          <p:cNvPicPr preferRelativeResize="0"/>
          <p:nvPr/>
        </p:nvPicPr>
        <p:blipFill rotWithShape="1">
          <a:blip r:embed="rId4">
            <a:alphaModFix/>
          </a:blip>
          <a:srcRect b="0" l="0" r="0" t="0"/>
          <a:stretch/>
        </p:blipFill>
        <p:spPr>
          <a:xfrm>
            <a:off x="0" y="0"/>
            <a:ext cx="12192000" cy="6858000"/>
          </a:xfrm>
          <a:prstGeom prst="rect">
            <a:avLst/>
          </a:prstGeom>
          <a:noFill/>
          <a:ln>
            <a:noFill/>
          </a:ln>
          <a:effectLst>
            <a:outerShdw blurRad="25400" rotWithShape="0" algn="tl" dir="2700000" dist="25400">
              <a:srgbClr val="000000">
                <a:alpha val="68627"/>
              </a:srgbClr>
            </a:outerShdw>
          </a:effectLst>
        </p:spPr>
      </p:pic>
      <p:grpSp>
        <p:nvGrpSpPr>
          <p:cNvPr id="757" name="Google Shape;757;p36"/>
          <p:cNvGrpSpPr/>
          <p:nvPr/>
        </p:nvGrpSpPr>
        <p:grpSpPr>
          <a:xfrm>
            <a:off x="3066879" y="2021952"/>
            <a:ext cx="6058200" cy="2630100"/>
            <a:chOff x="3066879" y="0"/>
            <a:chExt cx="6058200" cy="2630100"/>
          </a:xfrm>
        </p:grpSpPr>
        <p:sp>
          <p:nvSpPr>
            <p:cNvPr id="758" name="Google Shape;758;p36"/>
            <p:cNvSpPr txBox="1"/>
            <p:nvPr/>
          </p:nvSpPr>
          <p:spPr>
            <a:xfrm>
              <a:off x="3066879" y="0"/>
              <a:ext cx="6058200" cy="2630100"/>
            </a:xfrm>
            <a:prstGeom prst="rect">
              <a:avLst/>
            </a:prstGeom>
            <a:solidFill>
              <a:schemeClr val="dk1"/>
            </a:solidFill>
            <a:ln>
              <a:noFill/>
            </a:ln>
            <a:effectLst>
              <a:outerShdw blurRad="927100" sx="97000" rotWithShape="0" algn="ctr" dir="5400000" dist="584200" sy="97000">
                <a:srgbClr val="000000">
                  <a:alpha val="69803"/>
                </a:srgbClr>
              </a:outerShdw>
            </a:effectLst>
          </p:spPr>
          <p:txBody>
            <a:bodyPr anchorCtr="0" anchor="t" bIns="540000" lIns="540000" spcFirstLastPara="1" rIns="540000" wrap="square" tIns="540000">
              <a:spAutoFit/>
            </a:bodyPr>
            <a:lstStyle/>
            <a:p>
              <a:pPr indent="0" lvl="0" marL="0" marR="0" rtl="0" algn="ctr">
                <a:spcBef>
                  <a:spcPts val="0"/>
                </a:spcBef>
                <a:spcAft>
                  <a:spcPts val="0"/>
                </a:spcAft>
                <a:buClr>
                  <a:schemeClr val="dk1"/>
                </a:buClr>
                <a:buSzPts val="1100"/>
                <a:buFont typeface="Arial"/>
                <a:buNone/>
              </a:pPr>
              <a:r>
                <a:rPr b="1" i="1" lang="sv-SE" sz="2400">
                  <a:solidFill>
                    <a:schemeClr val="lt1"/>
                  </a:solidFill>
                  <a:latin typeface="Century Gothic"/>
                  <a:ea typeface="Century Gothic"/>
                  <a:cs typeface="Century Gothic"/>
                  <a:sym typeface="Century Gothic"/>
                </a:rPr>
                <a:t>”Å våge er å miste fotfestet en liten stund.  </a:t>
              </a:r>
              <a:endParaRPr b="1" i="1" sz="2400">
                <a:solidFill>
                  <a:schemeClr val="lt1"/>
                </a:solidFill>
                <a:latin typeface="Century Gothic"/>
                <a:ea typeface="Century Gothic"/>
                <a:cs typeface="Century Gothic"/>
                <a:sym typeface="Century Gothic"/>
              </a:endParaRPr>
            </a:p>
            <a:p>
              <a:pPr indent="0" lvl="0" marL="0" marR="0" rtl="0" algn="ctr">
                <a:spcBef>
                  <a:spcPts val="0"/>
                </a:spcBef>
                <a:spcAft>
                  <a:spcPts val="0"/>
                </a:spcAft>
                <a:buSzPts val="1100"/>
                <a:buNone/>
              </a:pPr>
              <a:r>
                <a:rPr b="1" i="1" lang="sv-SE" sz="2400">
                  <a:solidFill>
                    <a:schemeClr val="lt1"/>
                  </a:solidFill>
                  <a:latin typeface="Century Gothic"/>
                  <a:ea typeface="Century Gothic"/>
                  <a:cs typeface="Century Gothic"/>
                  <a:sym typeface="Century Gothic"/>
                </a:rPr>
                <a:t> Å ikke våge er å miste seg selv.”</a:t>
              </a:r>
              <a:endParaRPr b="1" i="1" sz="2400">
                <a:solidFill>
                  <a:schemeClr val="lt1"/>
                </a:solidFill>
                <a:latin typeface="Century Gothic"/>
                <a:ea typeface="Century Gothic"/>
                <a:cs typeface="Century Gothic"/>
                <a:sym typeface="Century Gothic"/>
              </a:endParaRPr>
            </a:p>
            <a:p>
              <a:pPr indent="0" lvl="0" marL="0" marR="0" rtl="0" algn="ctr">
                <a:spcBef>
                  <a:spcPts val="0"/>
                </a:spcBef>
                <a:spcAft>
                  <a:spcPts val="0"/>
                </a:spcAft>
                <a:buNone/>
              </a:pPr>
              <a:r>
                <a:t/>
              </a:r>
              <a:endParaRPr b="1" sz="2800">
                <a:solidFill>
                  <a:schemeClr val="lt1"/>
                </a:solidFill>
                <a:latin typeface="Century Gothic"/>
                <a:ea typeface="Century Gothic"/>
                <a:cs typeface="Century Gothic"/>
                <a:sym typeface="Century Gothic"/>
              </a:endParaRPr>
            </a:p>
          </p:txBody>
        </p:sp>
        <p:sp>
          <p:nvSpPr>
            <p:cNvPr id="759" name="Google Shape;759;p36"/>
            <p:cNvSpPr txBox="1"/>
            <p:nvPr/>
          </p:nvSpPr>
          <p:spPr>
            <a:xfrm>
              <a:off x="3120539" y="1905576"/>
              <a:ext cx="5950921"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1400">
                  <a:solidFill>
                    <a:schemeClr val="lt1"/>
                  </a:solidFill>
                  <a:latin typeface="Century Gothic"/>
                  <a:ea typeface="Century Gothic"/>
                  <a:cs typeface="Century Gothic"/>
                  <a:sym typeface="Century Gothic"/>
                </a:rPr>
                <a:t>- SØREN  KIERKEGAARD (1813-1855)</a:t>
              </a:r>
              <a:endParaRPr/>
            </a:p>
          </p:txBody>
        </p:sp>
      </p:grpSp>
      <p:sp>
        <p:nvSpPr>
          <p:cNvPr id="760" name="Google Shape;760;p36"/>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34</a:t>
            </a:r>
            <a:endParaRPr/>
          </a:p>
        </p:txBody>
      </p:sp>
      <p:pic>
        <p:nvPicPr>
          <p:cNvPr id="761" name="Google Shape;761;p36"/>
          <p:cNvPicPr preferRelativeResize="0"/>
          <p:nvPr/>
        </p:nvPicPr>
        <p:blipFill rotWithShape="1">
          <a:blip r:embed="rId5">
            <a:alphaModFix/>
          </a:blip>
          <a:srcRect b="0" l="0" r="0" t="0"/>
          <a:stretch/>
        </p:blipFill>
        <p:spPr>
          <a:xfrm>
            <a:off x="271560" y="6313101"/>
            <a:ext cx="2313453" cy="248759"/>
          </a:xfrm>
          <a:prstGeom prst="rect">
            <a:avLst/>
          </a:prstGeom>
          <a:noFill/>
          <a:ln>
            <a:noFill/>
          </a:ln>
        </p:spPr>
      </p:pic>
      <p:sp>
        <p:nvSpPr>
          <p:cNvPr id="762" name="Google Shape;762;p36"/>
          <p:cNvSpPr/>
          <p:nvPr/>
        </p:nvSpPr>
        <p:spPr>
          <a:xfrm>
            <a:off x="342899" y="362611"/>
            <a:ext cx="11506201" cy="6132763"/>
          </a:xfrm>
          <a:custGeom>
            <a:rect b="b" l="l" r="r" t="t"/>
            <a:pathLst>
              <a:path extrusionOk="0" h="6176210" w="11518231">
                <a:moveTo>
                  <a:pt x="0" y="5967663"/>
                </a:moveTo>
                <a:lnTo>
                  <a:pt x="0" y="0"/>
                </a:lnTo>
                <a:lnTo>
                  <a:pt x="11518231" y="0"/>
                </a:lnTo>
                <a:lnTo>
                  <a:pt x="11518231" y="6176210"/>
                </a:lnTo>
                <a:lnTo>
                  <a:pt x="2269958" y="6176210"/>
                </a:lnTo>
              </a:path>
            </a:pathLst>
          </a:custGeom>
          <a:noFill/>
          <a:ln cap="rnd" cmpd="sng" w="9525">
            <a:solidFill>
              <a:schemeClr val="l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500"/>
                                        <p:tgtEl>
                                          <p:spTgt spid="7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5000"/>
                                        <p:tgtEl>
                                          <p:spTgt spid="7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500"/>
                                        <p:tgtEl>
                                          <p:spTgt spid="7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7" name="Shape 767"/>
        <p:cNvGrpSpPr/>
        <p:nvPr/>
      </p:nvGrpSpPr>
      <p:grpSpPr>
        <a:xfrm>
          <a:off x="0" y="0"/>
          <a:ext cx="0" cy="0"/>
          <a:chOff x="0" y="0"/>
          <a:chExt cx="0" cy="0"/>
        </a:xfrm>
      </p:grpSpPr>
      <p:sp>
        <p:nvSpPr>
          <p:cNvPr id="768" name="Google Shape;768;p37"/>
          <p:cNvSpPr txBox="1"/>
          <p:nvPr/>
        </p:nvSpPr>
        <p:spPr>
          <a:xfrm>
            <a:off x="1532666" y="711541"/>
            <a:ext cx="9126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lt1"/>
                </a:solidFill>
                <a:latin typeface="Century Gothic"/>
                <a:ea typeface="Century Gothic"/>
                <a:cs typeface="Century Gothic"/>
                <a:sym typeface="Century Gothic"/>
              </a:rPr>
              <a:t>LIVET ER SOM ET SJAKKBRETT</a:t>
            </a:r>
            <a:endParaRPr b="1" sz="2800">
              <a:solidFill>
                <a:schemeClr val="lt1"/>
              </a:solidFill>
              <a:latin typeface="Century Gothic"/>
              <a:ea typeface="Century Gothic"/>
              <a:cs typeface="Century Gothic"/>
              <a:sym typeface="Century Gothic"/>
            </a:endParaRPr>
          </a:p>
        </p:txBody>
      </p:sp>
      <p:sp>
        <p:nvSpPr>
          <p:cNvPr id="769" name="Google Shape;769;p37"/>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35</a:t>
            </a:r>
            <a:endParaRPr/>
          </a:p>
        </p:txBody>
      </p:sp>
      <p:sp>
        <p:nvSpPr>
          <p:cNvPr id="770" name="Google Shape;770;p37"/>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chemeClr val="lt1"/>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71" name="Google Shape;771;p37"/>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500"/>
                                        <p:tgtEl>
                                          <p:spTgt spid="7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6" name="Shape 776"/>
        <p:cNvGrpSpPr/>
        <p:nvPr/>
      </p:nvGrpSpPr>
      <p:grpSpPr>
        <a:xfrm>
          <a:off x="0" y="0"/>
          <a:ext cx="0" cy="0"/>
          <a:chOff x="0" y="0"/>
          <a:chExt cx="0" cy="0"/>
        </a:xfrm>
      </p:grpSpPr>
      <p:pic>
        <p:nvPicPr>
          <p:cNvPr descr="En bild som visar utomhus, träd, himmel, gräs&#10;&#10;Automatiskt genererad beskrivning" id="777" name="Google Shape;777;p38"/>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778" name="Google Shape;778;p38"/>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79" name="Google Shape;779;p38"/>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780" name="Google Shape;780;p38"/>
          <p:cNvSpPr txBox="1"/>
          <p:nvPr/>
        </p:nvSpPr>
        <p:spPr>
          <a:xfrm>
            <a:off x="1532666" y="740117"/>
            <a:ext cx="9126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JEG SKAL BEVISE AT JEG DUGER</a:t>
            </a:r>
            <a:endParaRPr b="1" sz="2800">
              <a:solidFill>
                <a:schemeClr val="dk1"/>
              </a:solidFill>
              <a:latin typeface="Century Gothic"/>
              <a:ea typeface="Century Gothic"/>
              <a:cs typeface="Century Gothic"/>
              <a:sym typeface="Century Gothic"/>
            </a:endParaRPr>
          </a:p>
        </p:txBody>
      </p:sp>
      <p:sp>
        <p:nvSpPr>
          <p:cNvPr id="781" name="Google Shape;781;p38"/>
          <p:cNvSpPr/>
          <p:nvPr/>
        </p:nvSpPr>
        <p:spPr>
          <a:xfrm>
            <a:off x="2234637" y="1813199"/>
            <a:ext cx="4032813" cy="1815882"/>
          </a:xfrm>
          <a:prstGeom prst="rect">
            <a:avLst/>
          </a:prstGeom>
          <a:noFill/>
          <a:ln>
            <a:noFill/>
          </a:ln>
        </p:spPr>
        <p:txBody>
          <a:bodyPr anchorCtr="0" anchor="t" bIns="45700" lIns="91425" spcFirstLastPara="1" rIns="91425" wrap="square" tIns="45700">
            <a:spAutoFit/>
          </a:bodyPr>
          <a:lstStyle/>
          <a:p>
            <a:pPr indent="-169200" lvl="0" marL="169200" marR="0" rtl="0" algn="l">
              <a:spcBef>
                <a:spcPts val="0"/>
              </a:spcBef>
              <a:spcAft>
                <a:spcPts val="0"/>
              </a:spcAft>
              <a:buClr>
                <a:srgbClr val="263369"/>
              </a:buClr>
              <a:buSzPts val="1600"/>
              <a:buFont typeface="Arial"/>
              <a:buChar char="•"/>
            </a:pPr>
            <a:r>
              <a:rPr b="1" lang="sv-SE" sz="1600">
                <a:solidFill>
                  <a:srgbClr val="263369"/>
                </a:solidFill>
                <a:latin typeface="Century Gothic"/>
                <a:ea typeface="Century Gothic"/>
                <a:cs typeface="Century Gothic"/>
                <a:sym typeface="Century Gothic"/>
              </a:rPr>
              <a:t>Sloss jeg i tankene mellom f.eks. ”jeg er dum”(svart sjakkbrikke) og det at jeg skal bevise at jeg er smart (hvit brikke) gjennom prestasjoner? Eller sloss jeg om jeg er stygg eller pen, ”verdiløs” eller ”vellykket”?</a:t>
            </a:r>
            <a:endParaRPr/>
          </a:p>
        </p:txBody>
      </p:sp>
      <p:sp>
        <p:nvSpPr>
          <p:cNvPr id="782" name="Google Shape;782;p38"/>
          <p:cNvSpPr/>
          <p:nvPr/>
        </p:nvSpPr>
        <p:spPr>
          <a:xfrm>
            <a:off x="6471160" y="1813200"/>
            <a:ext cx="3615815" cy="1995418"/>
          </a:xfrm>
          <a:prstGeom prst="rect">
            <a:avLst/>
          </a:prstGeom>
          <a:noFill/>
          <a:ln>
            <a:noFill/>
          </a:ln>
        </p:spPr>
        <p:txBody>
          <a:bodyPr anchorCtr="0" anchor="t" bIns="45700" lIns="91425" spcFirstLastPara="1" rIns="91425" wrap="square" tIns="45700">
            <a:spAutoFit/>
          </a:bodyPr>
          <a:lstStyle/>
          <a:p>
            <a:pPr indent="-169200" lvl="0" marL="169200" marR="0" rtl="0" algn="l">
              <a:spcBef>
                <a:spcPts val="0"/>
              </a:spcBef>
              <a:spcAft>
                <a:spcPts val="0"/>
              </a:spcAft>
              <a:buClr>
                <a:srgbClr val="263369"/>
              </a:buClr>
              <a:buSzPts val="1600"/>
              <a:buFont typeface="Arial"/>
              <a:buChar char="•"/>
            </a:pPr>
            <a:r>
              <a:rPr b="1" lang="sv-SE" sz="1600">
                <a:solidFill>
                  <a:srgbClr val="263369"/>
                </a:solidFill>
                <a:latin typeface="Century Gothic"/>
                <a:ea typeface="Century Gothic"/>
                <a:cs typeface="Century Gothic"/>
                <a:sym typeface="Century Gothic"/>
              </a:rPr>
              <a:t>Har jeg et ”prestasjonsbasert selvbilde”?</a:t>
            </a:r>
            <a:endParaRPr/>
          </a:p>
          <a:p>
            <a:pPr indent="-169199" lvl="0" marL="169199" marR="0" rtl="0" algn="l">
              <a:spcBef>
                <a:spcPts val="1400"/>
              </a:spcBef>
              <a:spcAft>
                <a:spcPts val="0"/>
              </a:spcAft>
              <a:buClr>
                <a:srgbClr val="263369"/>
              </a:buClr>
              <a:buSzPts val="1600"/>
              <a:buFont typeface="Arial"/>
              <a:buChar char="•"/>
            </a:pPr>
            <a:r>
              <a:rPr b="1" lang="sv-SE" sz="1600">
                <a:solidFill>
                  <a:srgbClr val="263369"/>
                </a:solidFill>
                <a:latin typeface="Century Gothic"/>
                <a:ea typeface="Century Gothic"/>
                <a:cs typeface="Century Gothic"/>
                <a:sym typeface="Century Gothic"/>
              </a:rPr>
              <a:t>Kan jeg finne et bedre grunnlag for selvbildet mitt enn prestasjoner og desperate forsøk på å bevise at jeg duger?</a:t>
            </a:r>
            <a:endParaRPr/>
          </a:p>
          <a:p>
            <a:pPr indent="0" lvl="0" marL="0" marR="0" rtl="0" algn="l">
              <a:spcBef>
                <a:spcPts val="0"/>
              </a:spcBef>
              <a:spcAft>
                <a:spcPts val="0"/>
              </a:spcAft>
              <a:buNone/>
            </a:pPr>
            <a:r>
              <a:t/>
            </a:r>
            <a:endParaRPr b="1" sz="1600">
              <a:solidFill>
                <a:srgbClr val="263369"/>
              </a:solidFill>
              <a:latin typeface="Century Gothic"/>
              <a:ea typeface="Century Gothic"/>
              <a:cs typeface="Century Gothic"/>
              <a:sym typeface="Century Gothic"/>
            </a:endParaRPr>
          </a:p>
        </p:txBody>
      </p:sp>
      <p:sp>
        <p:nvSpPr>
          <p:cNvPr id="783" name="Google Shape;783;p38"/>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X</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500"/>
                                        <p:tgtEl>
                                          <p:spTgt spid="7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xEl>
                                              <p:pRg end="0" st="0"/>
                                            </p:txEl>
                                          </p:spTgt>
                                        </p:tgtEl>
                                        <p:attrNameLst>
                                          <p:attrName>style.visibility</p:attrName>
                                        </p:attrNameLst>
                                      </p:cBhvr>
                                      <p:to>
                                        <p:strVal val="visible"/>
                                      </p:to>
                                    </p:set>
                                    <p:animEffect filter="fade" transition="in">
                                      <p:cBhvr>
                                        <p:cTn dur="500"/>
                                        <p:tgtEl>
                                          <p:spTgt spid="78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2">
                                            <p:txEl>
                                              <p:pRg end="0" st="0"/>
                                            </p:txEl>
                                          </p:spTgt>
                                        </p:tgtEl>
                                        <p:attrNameLst>
                                          <p:attrName>style.visibility</p:attrName>
                                        </p:attrNameLst>
                                      </p:cBhvr>
                                      <p:to>
                                        <p:strVal val="visible"/>
                                      </p:to>
                                    </p:set>
                                    <p:animEffect filter="fade" transition="in">
                                      <p:cBhvr>
                                        <p:cTn dur="500"/>
                                        <p:tgtEl>
                                          <p:spTgt spid="7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2">
                                            <p:txEl>
                                              <p:pRg end="1" st="1"/>
                                            </p:txEl>
                                          </p:spTgt>
                                        </p:tgtEl>
                                        <p:attrNameLst>
                                          <p:attrName>style.visibility</p:attrName>
                                        </p:attrNameLst>
                                      </p:cBhvr>
                                      <p:to>
                                        <p:strVal val="visible"/>
                                      </p:to>
                                    </p:set>
                                    <p:animEffect filter="fade" transition="in">
                                      <p:cBhvr>
                                        <p:cTn dur="500"/>
                                        <p:tgtEl>
                                          <p:spTgt spid="7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2">
                                            <p:txEl>
                                              <p:pRg end="2" st="2"/>
                                            </p:txEl>
                                          </p:spTgt>
                                        </p:tgtEl>
                                        <p:attrNameLst>
                                          <p:attrName>style.visibility</p:attrName>
                                        </p:attrNameLst>
                                      </p:cBhvr>
                                      <p:to>
                                        <p:strVal val="visible"/>
                                      </p:to>
                                    </p:set>
                                    <p:animEffect filter="fade" transition="in">
                                      <p:cBhvr>
                                        <p:cTn dur="500"/>
                                        <p:tgtEl>
                                          <p:spTgt spid="78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8" name="Shape 788"/>
        <p:cNvGrpSpPr/>
        <p:nvPr/>
      </p:nvGrpSpPr>
      <p:grpSpPr>
        <a:xfrm>
          <a:off x="0" y="0"/>
          <a:ext cx="0" cy="0"/>
          <a:chOff x="0" y="0"/>
          <a:chExt cx="0" cy="0"/>
        </a:xfrm>
      </p:grpSpPr>
      <p:pic>
        <p:nvPicPr>
          <p:cNvPr id="789" name="Google Shape;789;p3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90" name="Google Shape;790;p39"/>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791" name="Google Shape;791;p39"/>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792" name="Google Shape;792;p39"/>
          <p:cNvSpPr txBox="1"/>
          <p:nvPr/>
        </p:nvSpPr>
        <p:spPr>
          <a:xfrm>
            <a:off x="504670" y="823112"/>
            <a:ext cx="93627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DE FEM DYRENE – EN QI GONG ØVELSE</a:t>
            </a:r>
            <a:endParaRPr b="1" sz="2800">
              <a:solidFill>
                <a:schemeClr val="dk1"/>
              </a:solidFill>
              <a:latin typeface="Century Gothic"/>
              <a:ea typeface="Century Gothic"/>
              <a:cs typeface="Century Gothic"/>
              <a:sym typeface="Century Gothic"/>
            </a:endParaRPr>
          </a:p>
        </p:txBody>
      </p:sp>
      <p:sp>
        <p:nvSpPr>
          <p:cNvPr id="793" name="Google Shape;793;p39"/>
          <p:cNvSpPr/>
          <p:nvPr/>
        </p:nvSpPr>
        <p:spPr>
          <a:xfrm rot="327136">
            <a:off x="9350834" y="1606894"/>
            <a:ext cx="2604583" cy="2604583"/>
          </a:xfrm>
          <a:prstGeom prst="ellipse">
            <a:avLst/>
          </a:prstGeom>
          <a:solidFill>
            <a:srgbClr val="263369"/>
          </a:solidFill>
          <a:ln>
            <a:noFill/>
          </a:ln>
          <a:effectLst>
            <a:outerShdw rotWithShape="0" algn="tl" dir="2700000" dist="12700">
              <a:srgbClr val="000000">
                <a:alpha val="40000"/>
              </a:srgbClr>
            </a:outerShdw>
          </a:effectLst>
        </p:spPr>
        <p:txBody>
          <a:bodyPr anchorCtr="0" anchor="ctr" bIns="0" lIns="91425" spcFirstLastPara="1" rIns="91425" wrap="square" tIns="0">
            <a:noAutofit/>
          </a:bodyPr>
          <a:lstStyle/>
          <a:p>
            <a:pPr indent="0" lvl="0" marL="0" marR="0" rtl="0" algn="ctr">
              <a:spcBef>
                <a:spcPts val="0"/>
              </a:spcBef>
              <a:spcAft>
                <a:spcPts val="0"/>
              </a:spcAft>
              <a:buSzPts val="1100"/>
              <a:buNone/>
            </a:pPr>
            <a:r>
              <a:rPr b="1" lang="sv-SE">
                <a:solidFill>
                  <a:schemeClr val="lt1"/>
                </a:solidFill>
                <a:latin typeface="Century Gothic"/>
                <a:ea typeface="Century Gothic"/>
                <a:cs typeface="Century Gothic"/>
                <a:sym typeface="Century Gothic"/>
              </a:rPr>
              <a:t>Begynn med å stå med føttene samlet. Flytt ut venstre fot slik at du står med skulderbredde mellom føttene. </a:t>
            </a:r>
            <a:endParaRPr b="1">
              <a:solidFill>
                <a:schemeClr val="lt1"/>
              </a:solidFill>
              <a:latin typeface="Century Gothic"/>
              <a:ea typeface="Century Gothic"/>
              <a:cs typeface="Century Gothic"/>
              <a:sym typeface="Century Gothic"/>
            </a:endParaRPr>
          </a:p>
        </p:txBody>
      </p:sp>
      <p:sp>
        <p:nvSpPr>
          <p:cNvPr id="794" name="Google Shape;794;p39"/>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378498"/>
                </a:solidFill>
                <a:latin typeface="Century Gothic"/>
                <a:ea typeface="Century Gothic"/>
                <a:cs typeface="Century Gothic"/>
                <a:sym typeface="Century Gothic"/>
              </a:rPr>
              <a:t>X</a:t>
            </a:r>
            <a:endParaRPr/>
          </a:p>
        </p:txBody>
      </p:sp>
      <p:sp>
        <p:nvSpPr>
          <p:cNvPr id="795" name="Google Shape;795;p39"/>
          <p:cNvSpPr txBox="1"/>
          <p:nvPr/>
        </p:nvSpPr>
        <p:spPr>
          <a:xfrm>
            <a:off x="354600" y="1512600"/>
            <a:ext cx="8983500" cy="3832800"/>
          </a:xfrm>
          <a:prstGeom prst="rect">
            <a:avLst/>
          </a:prstGeom>
          <a:noFill/>
          <a:ln>
            <a:noFill/>
          </a:ln>
        </p:spPr>
        <p:txBody>
          <a:bodyPr anchorCtr="0" anchor="t" bIns="91425" lIns="91425" spcFirstLastPara="1" rIns="91425" wrap="square" tIns="91425">
            <a:spAutoFit/>
          </a:bodyPr>
          <a:lstStyle/>
          <a:p>
            <a:pPr indent="-514350" lvl="0" marL="514350" rtl="0" algn="l">
              <a:spcBef>
                <a:spcPts val="0"/>
              </a:spcBef>
              <a:spcAft>
                <a:spcPts val="0"/>
              </a:spcAft>
              <a:buClr>
                <a:srgbClr val="1D4C72"/>
              </a:buClr>
              <a:buSzPts val="2000"/>
              <a:buFont typeface="Calibri"/>
              <a:buAutoNum type="arabicPeriod"/>
            </a:pPr>
            <a:r>
              <a:rPr b="1" lang="sv-SE" sz="2000">
                <a:solidFill>
                  <a:srgbClr val="1D4C72"/>
                </a:solidFill>
                <a:latin typeface="Century Gothic"/>
                <a:ea typeface="Century Gothic"/>
                <a:cs typeface="Century Gothic"/>
                <a:sym typeface="Century Gothic"/>
              </a:rPr>
              <a:t>Hjorten - </a:t>
            </a:r>
            <a:r>
              <a:rPr lang="sv-SE" sz="1900">
                <a:solidFill>
                  <a:srgbClr val="1D4C72"/>
                </a:solidFill>
                <a:latin typeface="Century Gothic"/>
                <a:ea typeface="Century Gothic"/>
                <a:cs typeface="Century Gothic"/>
                <a:sym typeface="Century Gothic"/>
              </a:rPr>
              <a:t>lut deg framover, kikk ut mot fjellet langt borte</a:t>
            </a:r>
            <a:br>
              <a:rPr lang="sv-SE" sz="2000">
                <a:solidFill>
                  <a:srgbClr val="1D4C72"/>
                </a:solidFill>
                <a:latin typeface="Century Gothic"/>
                <a:ea typeface="Century Gothic"/>
                <a:cs typeface="Century Gothic"/>
                <a:sym typeface="Century Gothic"/>
              </a:rPr>
            </a:br>
            <a:endParaRPr sz="2000">
              <a:solidFill>
                <a:srgbClr val="1D4C72"/>
              </a:solidFill>
              <a:latin typeface="Century Gothic"/>
              <a:ea typeface="Century Gothic"/>
              <a:cs typeface="Century Gothic"/>
              <a:sym typeface="Century Gothic"/>
            </a:endParaRPr>
          </a:p>
          <a:p>
            <a:pPr indent="-514350" lvl="0" marL="514350" rtl="0" algn="l">
              <a:spcBef>
                <a:spcPts val="0"/>
              </a:spcBef>
              <a:spcAft>
                <a:spcPts val="0"/>
              </a:spcAft>
              <a:buClr>
                <a:srgbClr val="1D4C72"/>
              </a:buClr>
              <a:buSzPts val="2000"/>
              <a:buFont typeface="Calibri"/>
              <a:buAutoNum type="arabicPeriod"/>
            </a:pPr>
            <a:r>
              <a:rPr b="1" lang="sv-SE" sz="2000">
                <a:solidFill>
                  <a:srgbClr val="1D4C72"/>
                </a:solidFill>
                <a:latin typeface="Century Gothic"/>
                <a:ea typeface="Century Gothic"/>
                <a:cs typeface="Century Gothic"/>
                <a:sym typeface="Century Gothic"/>
              </a:rPr>
              <a:t>Bjørnen - </a:t>
            </a:r>
            <a:r>
              <a:rPr lang="sv-SE" sz="1900">
                <a:solidFill>
                  <a:srgbClr val="1D4C72"/>
                </a:solidFill>
                <a:latin typeface="Century Gothic"/>
                <a:ea typeface="Century Gothic"/>
                <a:cs typeface="Century Gothic"/>
                <a:sym typeface="Century Gothic"/>
              </a:rPr>
              <a:t>bøy overkroppen, lut deg fremover, heng ned    med hode</a:t>
            </a:r>
            <a:endParaRPr sz="1900">
              <a:solidFill>
                <a:srgbClr val="1D4C72"/>
              </a:solidFill>
              <a:latin typeface="Century Gothic"/>
              <a:ea typeface="Century Gothic"/>
              <a:cs typeface="Century Gothic"/>
              <a:sym typeface="Century Gothic"/>
            </a:endParaRPr>
          </a:p>
          <a:p>
            <a:pPr indent="-387350" lvl="0" marL="514350" rtl="0" algn="l">
              <a:spcBef>
                <a:spcPts val="0"/>
              </a:spcBef>
              <a:spcAft>
                <a:spcPts val="0"/>
              </a:spcAft>
              <a:buNone/>
            </a:pPr>
            <a:r>
              <a:t/>
            </a:r>
            <a:endParaRPr b="1" sz="2000">
              <a:solidFill>
                <a:srgbClr val="1D4C72"/>
              </a:solidFill>
              <a:latin typeface="Century Gothic"/>
              <a:ea typeface="Century Gothic"/>
              <a:cs typeface="Century Gothic"/>
              <a:sym typeface="Century Gothic"/>
            </a:endParaRPr>
          </a:p>
          <a:p>
            <a:pPr indent="-514350" lvl="0" marL="514350" rtl="0" algn="l">
              <a:spcBef>
                <a:spcPts val="0"/>
              </a:spcBef>
              <a:spcAft>
                <a:spcPts val="0"/>
              </a:spcAft>
              <a:buClr>
                <a:srgbClr val="1D4C72"/>
              </a:buClr>
              <a:buSzPts val="2000"/>
              <a:buFont typeface="Calibri"/>
              <a:buAutoNum type="arabicPeriod"/>
            </a:pPr>
            <a:r>
              <a:rPr b="1" lang="sv-SE" sz="2000">
                <a:solidFill>
                  <a:srgbClr val="1D4C72"/>
                </a:solidFill>
                <a:latin typeface="Century Gothic"/>
                <a:ea typeface="Century Gothic"/>
                <a:cs typeface="Century Gothic"/>
                <a:sym typeface="Century Gothic"/>
              </a:rPr>
              <a:t>Apen - </a:t>
            </a:r>
            <a:r>
              <a:rPr lang="sv-SE" sz="1900">
                <a:solidFill>
                  <a:srgbClr val="1D4C72"/>
                </a:solidFill>
                <a:latin typeface="Century Gothic"/>
                <a:ea typeface="Century Gothic"/>
                <a:cs typeface="Century Gothic"/>
                <a:sym typeface="Century Gothic"/>
              </a:rPr>
              <a:t>hendene mellom bena, skyv opp, løft nær 	kroppen, ved hjertet, strekk ut hendene, gi en gave, slipp 	ned</a:t>
            </a:r>
            <a:endParaRPr sz="1900">
              <a:solidFill>
                <a:srgbClr val="1D4C72"/>
              </a:solidFill>
              <a:latin typeface="Century Gothic"/>
              <a:ea typeface="Century Gothic"/>
              <a:cs typeface="Century Gothic"/>
              <a:sym typeface="Century Gothic"/>
            </a:endParaRPr>
          </a:p>
          <a:p>
            <a:pPr indent="-387350" lvl="0" marL="514350" rtl="0" algn="l">
              <a:spcBef>
                <a:spcPts val="0"/>
              </a:spcBef>
              <a:spcAft>
                <a:spcPts val="0"/>
              </a:spcAft>
              <a:buNone/>
            </a:pPr>
            <a:r>
              <a:t/>
            </a:r>
            <a:endParaRPr sz="2000">
              <a:solidFill>
                <a:srgbClr val="1D4C72"/>
              </a:solidFill>
              <a:latin typeface="Century Gothic"/>
              <a:ea typeface="Century Gothic"/>
              <a:cs typeface="Century Gothic"/>
              <a:sym typeface="Century Gothic"/>
            </a:endParaRPr>
          </a:p>
          <a:p>
            <a:pPr indent="-514350" lvl="0" marL="514350" rtl="0" algn="l">
              <a:spcBef>
                <a:spcPts val="0"/>
              </a:spcBef>
              <a:spcAft>
                <a:spcPts val="0"/>
              </a:spcAft>
              <a:buClr>
                <a:srgbClr val="1D4C72"/>
              </a:buClr>
              <a:buSzPts val="2000"/>
              <a:buFont typeface="Calibri"/>
              <a:buAutoNum type="arabicPeriod"/>
            </a:pPr>
            <a:r>
              <a:rPr b="1" lang="sv-SE" sz="2000">
                <a:solidFill>
                  <a:srgbClr val="1D4C72"/>
                </a:solidFill>
                <a:latin typeface="Century Gothic"/>
                <a:ea typeface="Century Gothic"/>
                <a:cs typeface="Century Gothic"/>
                <a:sym typeface="Century Gothic"/>
              </a:rPr>
              <a:t>Tranen - </a:t>
            </a:r>
            <a:r>
              <a:rPr lang="sv-SE" sz="1900">
                <a:solidFill>
                  <a:srgbClr val="1D4C72"/>
                </a:solidFill>
                <a:latin typeface="Century Gothic"/>
                <a:ea typeface="Century Gothic"/>
                <a:cs typeface="Century Gothic"/>
                <a:sym typeface="Century Gothic"/>
              </a:rPr>
              <a:t>strekk armene opp, stå på tå</a:t>
            </a:r>
            <a:endParaRPr>
              <a:solidFill>
                <a:schemeClr val="dk1"/>
              </a:solidFill>
            </a:endParaRPr>
          </a:p>
          <a:p>
            <a:pPr indent="-387350" lvl="0" marL="514350" rtl="0" algn="l">
              <a:spcBef>
                <a:spcPts val="0"/>
              </a:spcBef>
              <a:spcAft>
                <a:spcPts val="0"/>
              </a:spcAft>
              <a:buNone/>
            </a:pPr>
            <a:r>
              <a:t/>
            </a:r>
            <a:endParaRPr sz="2000">
              <a:solidFill>
                <a:srgbClr val="1D4C72"/>
              </a:solidFill>
              <a:latin typeface="Century Gothic"/>
              <a:ea typeface="Century Gothic"/>
              <a:cs typeface="Century Gothic"/>
              <a:sym typeface="Century Gothic"/>
            </a:endParaRPr>
          </a:p>
          <a:p>
            <a:pPr indent="-514350" lvl="0" marL="514350" rtl="0" algn="l">
              <a:spcBef>
                <a:spcPts val="0"/>
              </a:spcBef>
              <a:spcAft>
                <a:spcPts val="0"/>
              </a:spcAft>
              <a:buClr>
                <a:srgbClr val="1D4C72"/>
              </a:buClr>
              <a:buSzPts val="2000"/>
              <a:buFont typeface="Calibri"/>
              <a:buAutoNum type="arabicPeriod"/>
            </a:pPr>
            <a:r>
              <a:rPr b="1" lang="sv-SE" sz="2000">
                <a:solidFill>
                  <a:srgbClr val="1D4C72"/>
                </a:solidFill>
                <a:latin typeface="Century Gothic"/>
                <a:ea typeface="Century Gothic"/>
                <a:cs typeface="Century Gothic"/>
                <a:sym typeface="Century Gothic"/>
              </a:rPr>
              <a:t>Ørnen - </a:t>
            </a:r>
            <a:r>
              <a:rPr lang="sv-SE" sz="1900">
                <a:solidFill>
                  <a:srgbClr val="1D4C72"/>
                </a:solidFill>
                <a:latin typeface="Century Gothic"/>
                <a:ea typeface="Century Gothic"/>
                <a:cs typeface="Century Gothic"/>
                <a:sym typeface="Century Gothic"/>
              </a:rPr>
              <a:t>bøy armer, hode og rygg bakover, sirkel bakover, rundt til kroppens fremside er i høyde med hjertet, slipp </a:t>
            </a:r>
            <a:endParaRPr sz="1900">
              <a:solidFill>
                <a:srgbClr val="1D4C72"/>
              </a:solidFill>
              <a:latin typeface="Century Gothic"/>
              <a:ea typeface="Century Gothic"/>
              <a:cs typeface="Century Gothic"/>
              <a:sym typeface="Century Gothic"/>
            </a:endParaRPr>
          </a:p>
          <a:p>
            <a:pPr indent="0" lvl="0" marL="457200" rtl="0" algn="l">
              <a:spcBef>
                <a:spcPts val="0"/>
              </a:spcBef>
              <a:spcAft>
                <a:spcPts val="0"/>
              </a:spcAft>
              <a:buNone/>
            </a:pPr>
            <a:r>
              <a:rPr lang="sv-SE" sz="1900">
                <a:solidFill>
                  <a:srgbClr val="1D4C72"/>
                </a:solidFill>
                <a:latin typeface="Century Gothic"/>
                <a:ea typeface="Century Gothic"/>
                <a:cs typeface="Century Gothic"/>
                <a:sym typeface="Century Gothic"/>
              </a:rPr>
              <a:t>ned armene og steng vingene ved å ta dem inntil kroppen.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500"/>
                                        <p:tgtEl>
                                          <p:spTgt spid="79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1000"/>
                                        <p:tgtEl>
                                          <p:spTgt spid="7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 name="Shape 124"/>
        <p:cNvGrpSpPr/>
        <p:nvPr/>
      </p:nvGrpSpPr>
      <p:grpSpPr>
        <a:xfrm>
          <a:off x="0" y="0"/>
          <a:ext cx="0" cy="0"/>
          <a:chOff x="0" y="0"/>
          <a:chExt cx="0" cy="0"/>
        </a:xfrm>
      </p:grpSpPr>
      <p:pic>
        <p:nvPicPr>
          <p:cNvPr descr="En bild som visar träd, utomhus&#10;&#10;Automatiskt genererad beskrivning" id="125" name="Google Shape;125;p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6" name="Google Shape;126;p4"/>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27" name="Google Shape;127;p4"/>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28" name="Google Shape;128;p4"/>
          <p:cNvSpPr txBox="1"/>
          <p:nvPr/>
        </p:nvSpPr>
        <p:spPr>
          <a:xfrm>
            <a:off x="3165201" y="1488148"/>
            <a:ext cx="6522600" cy="2580900"/>
          </a:xfrm>
          <a:prstGeom prst="rect">
            <a:avLst/>
          </a:prstGeom>
          <a:noFill/>
          <a:ln>
            <a:noFill/>
          </a:ln>
        </p:spPr>
        <p:txBody>
          <a:bodyPr anchorCtr="0" anchor="t" bIns="45700" lIns="91425" spcFirstLastPara="1" rIns="91425" wrap="square" tIns="45700">
            <a:spAutoFit/>
          </a:bodyPr>
          <a:lstStyle/>
          <a:p>
            <a:pPr indent="0" lvl="0" marL="0" marR="0" rtl="0" algn="l">
              <a:spcBef>
                <a:spcPts val="1000"/>
              </a:spcBef>
              <a:spcAft>
                <a:spcPts val="0"/>
              </a:spcAft>
              <a:buClr>
                <a:srgbClr val="2A667A"/>
              </a:buClr>
              <a:buSzPts val="1400"/>
              <a:buChar char="•"/>
            </a:pPr>
            <a:r>
              <a:rPr b="1" lang="sv-SE" sz="2000">
                <a:solidFill>
                  <a:srgbClr val="2A667A"/>
                </a:solidFill>
                <a:latin typeface="Century Gothic"/>
                <a:ea typeface="Century Gothic"/>
                <a:cs typeface="Century Gothic"/>
                <a:sym typeface="Century Gothic"/>
              </a:rPr>
              <a:t>Repetisjon av samling 1	</a:t>
            </a:r>
            <a:endParaRPr b="1" sz="2000">
              <a:solidFill>
                <a:srgbClr val="2A667A"/>
              </a:solidFill>
              <a:latin typeface="Century Gothic"/>
              <a:ea typeface="Century Gothic"/>
              <a:cs typeface="Century Gothic"/>
              <a:sym typeface="Century Gothic"/>
            </a:endParaRPr>
          </a:p>
          <a:p>
            <a:pPr indent="0" lvl="0" marL="0" marR="0" rtl="0" algn="l">
              <a:spcBef>
                <a:spcPts val="1000"/>
              </a:spcBef>
              <a:spcAft>
                <a:spcPts val="0"/>
              </a:spcAft>
              <a:buClr>
                <a:srgbClr val="2A667A"/>
              </a:buClr>
              <a:buSzPts val="1400"/>
              <a:buChar char="•"/>
            </a:pPr>
            <a:r>
              <a:rPr b="1" lang="sv-SE" sz="2000">
                <a:solidFill>
                  <a:srgbClr val="2A667A"/>
                </a:solidFill>
                <a:latin typeface="Century Gothic"/>
                <a:ea typeface="Century Gothic"/>
                <a:cs typeface="Century Gothic"/>
                <a:sym typeface="Century Gothic"/>
              </a:rPr>
              <a:t>Gjennomgang av hjemmeoppgaver</a:t>
            </a:r>
            <a:endParaRPr b="1" sz="2000">
              <a:solidFill>
                <a:srgbClr val="2A667A"/>
              </a:solidFill>
              <a:latin typeface="Century Gothic"/>
              <a:ea typeface="Century Gothic"/>
              <a:cs typeface="Century Gothic"/>
              <a:sym typeface="Century Gothic"/>
            </a:endParaRPr>
          </a:p>
          <a:p>
            <a:pPr indent="0" lvl="0" marL="0" marR="0" rtl="0" algn="l">
              <a:spcBef>
                <a:spcPts val="1000"/>
              </a:spcBef>
              <a:spcAft>
                <a:spcPts val="0"/>
              </a:spcAft>
              <a:buClr>
                <a:srgbClr val="2A667A"/>
              </a:buClr>
              <a:buSzPts val="1400"/>
              <a:buChar char="•"/>
            </a:pPr>
            <a:r>
              <a:rPr b="1" lang="sv-SE" sz="2000">
                <a:solidFill>
                  <a:srgbClr val="2A667A"/>
                </a:solidFill>
                <a:latin typeface="Century Gothic"/>
                <a:ea typeface="Century Gothic"/>
                <a:cs typeface="Century Gothic"/>
                <a:sym typeface="Century Gothic"/>
              </a:rPr>
              <a:t>Livskompasset</a:t>
            </a:r>
            <a:endParaRPr b="1" sz="2000">
              <a:solidFill>
                <a:srgbClr val="2A667A"/>
              </a:solidFill>
              <a:latin typeface="Century Gothic"/>
              <a:ea typeface="Century Gothic"/>
              <a:cs typeface="Century Gothic"/>
              <a:sym typeface="Century Gothic"/>
            </a:endParaRPr>
          </a:p>
          <a:p>
            <a:pPr indent="0" lvl="0" marL="0" marR="0" rtl="0" algn="l">
              <a:spcBef>
                <a:spcPts val="1000"/>
              </a:spcBef>
              <a:spcAft>
                <a:spcPts val="0"/>
              </a:spcAft>
              <a:buClr>
                <a:srgbClr val="2A667A"/>
              </a:buClr>
              <a:buSzPts val="1400"/>
              <a:buChar char="•"/>
            </a:pPr>
            <a:r>
              <a:rPr b="1" lang="sv-SE" sz="2000">
                <a:solidFill>
                  <a:srgbClr val="2A667A"/>
                </a:solidFill>
                <a:latin typeface="Century Gothic"/>
                <a:ea typeface="Century Gothic"/>
                <a:cs typeface="Century Gothic"/>
                <a:sym typeface="Century Gothic"/>
              </a:rPr>
              <a:t>Hindringer</a:t>
            </a:r>
            <a:endParaRPr b="1" sz="2000">
              <a:solidFill>
                <a:srgbClr val="2A667A"/>
              </a:solidFill>
              <a:latin typeface="Century Gothic"/>
              <a:ea typeface="Century Gothic"/>
              <a:cs typeface="Century Gothic"/>
              <a:sym typeface="Century Gothic"/>
            </a:endParaRPr>
          </a:p>
          <a:p>
            <a:pPr indent="0" lvl="0" marL="0" marR="0" rtl="0" algn="l">
              <a:spcBef>
                <a:spcPts val="1000"/>
              </a:spcBef>
              <a:spcAft>
                <a:spcPts val="0"/>
              </a:spcAft>
              <a:buClr>
                <a:srgbClr val="2A667A"/>
              </a:buClr>
              <a:buSzPts val="1400"/>
              <a:buChar char="•"/>
            </a:pPr>
            <a:r>
              <a:rPr b="1" lang="sv-SE" sz="2000">
                <a:solidFill>
                  <a:srgbClr val="2A667A"/>
                </a:solidFill>
                <a:latin typeface="Century Gothic"/>
                <a:ea typeface="Century Gothic"/>
                <a:cs typeface="Century Gothic"/>
                <a:sym typeface="Century Gothic"/>
              </a:rPr>
              <a:t>Språk, tankar, følelser og regler som hindrer</a:t>
            </a:r>
            <a:endParaRPr b="1" sz="2000">
              <a:solidFill>
                <a:srgbClr val="2A667A"/>
              </a:solidFill>
              <a:latin typeface="Century Gothic"/>
              <a:ea typeface="Century Gothic"/>
              <a:cs typeface="Century Gothic"/>
              <a:sym typeface="Century Gothic"/>
            </a:endParaRPr>
          </a:p>
          <a:p>
            <a:pPr indent="0" lvl="0" marL="0" marR="0" rtl="0" algn="l">
              <a:spcBef>
                <a:spcPts val="1000"/>
              </a:spcBef>
              <a:spcAft>
                <a:spcPts val="0"/>
              </a:spcAft>
              <a:buClr>
                <a:srgbClr val="2A667A"/>
              </a:buClr>
              <a:buSzPts val="1400"/>
              <a:buChar char="•"/>
            </a:pPr>
            <a:r>
              <a:rPr b="1" lang="sv-SE" sz="2000">
                <a:solidFill>
                  <a:srgbClr val="2A667A"/>
                </a:solidFill>
                <a:latin typeface="Century Gothic"/>
                <a:ea typeface="Century Gothic"/>
                <a:cs typeface="Century Gothic"/>
                <a:sym typeface="Century Gothic"/>
              </a:rPr>
              <a:t>Hjemmeoppgaver</a:t>
            </a:r>
            <a:endParaRPr b="1" sz="2000">
              <a:solidFill>
                <a:srgbClr val="2A667A"/>
              </a:solidFill>
              <a:latin typeface="Century Gothic"/>
              <a:ea typeface="Century Gothic"/>
              <a:cs typeface="Century Gothic"/>
              <a:sym typeface="Century Gothic"/>
            </a:endParaRPr>
          </a:p>
        </p:txBody>
      </p:sp>
      <p:sp>
        <p:nvSpPr>
          <p:cNvPr id="129" name="Google Shape;129;p4"/>
          <p:cNvSpPr txBox="1"/>
          <p:nvPr/>
        </p:nvSpPr>
        <p:spPr>
          <a:xfrm>
            <a:off x="2711992" y="789370"/>
            <a:ext cx="67680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HVA JOBBET VI MED PÅ SAMLING 2?</a:t>
            </a:r>
            <a:endParaRPr b="1" sz="2800">
              <a:solidFill>
                <a:schemeClr val="dk1"/>
              </a:solidFill>
              <a:latin typeface="Century Gothic"/>
              <a:ea typeface="Century Gothic"/>
              <a:cs typeface="Century Gothic"/>
              <a:sym typeface="Century Gothic"/>
            </a:endParaRPr>
          </a:p>
        </p:txBody>
      </p:sp>
      <p:sp>
        <p:nvSpPr>
          <p:cNvPr id="130" name="Google Shape;130;p4"/>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xEl>
                                              <p:pRg end="0" st="0"/>
                                            </p:txEl>
                                          </p:spTgt>
                                        </p:tgtEl>
                                        <p:attrNameLst>
                                          <p:attrName>style.visibility</p:attrName>
                                        </p:attrNameLst>
                                      </p:cBhvr>
                                      <p:to>
                                        <p:strVal val="visible"/>
                                      </p:to>
                                    </p:set>
                                    <p:animEffect filter="fade" transition="in">
                                      <p:cBhvr>
                                        <p:cTn dur="500"/>
                                        <p:tgtEl>
                                          <p:spTgt spid="1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xEl>
                                              <p:pRg end="1" st="1"/>
                                            </p:txEl>
                                          </p:spTgt>
                                        </p:tgtEl>
                                        <p:attrNameLst>
                                          <p:attrName>style.visibility</p:attrName>
                                        </p:attrNameLst>
                                      </p:cBhvr>
                                      <p:to>
                                        <p:strVal val="visible"/>
                                      </p:to>
                                    </p:set>
                                    <p:animEffect filter="fade" transition="in">
                                      <p:cBhvr>
                                        <p:cTn dur="500"/>
                                        <p:tgtEl>
                                          <p:spTgt spid="1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xEl>
                                              <p:pRg end="2" st="2"/>
                                            </p:txEl>
                                          </p:spTgt>
                                        </p:tgtEl>
                                        <p:attrNameLst>
                                          <p:attrName>style.visibility</p:attrName>
                                        </p:attrNameLst>
                                      </p:cBhvr>
                                      <p:to>
                                        <p:strVal val="visible"/>
                                      </p:to>
                                    </p:set>
                                    <p:animEffect filter="fade" transition="in">
                                      <p:cBhvr>
                                        <p:cTn dur="500"/>
                                        <p:tgtEl>
                                          <p:spTgt spid="1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xEl>
                                              <p:pRg end="3" st="3"/>
                                            </p:txEl>
                                          </p:spTgt>
                                        </p:tgtEl>
                                        <p:attrNameLst>
                                          <p:attrName>style.visibility</p:attrName>
                                        </p:attrNameLst>
                                      </p:cBhvr>
                                      <p:to>
                                        <p:strVal val="visible"/>
                                      </p:to>
                                    </p:set>
                                    <p:animEffect filter="fade" transition="in">
                                      <p:cBhvr>
                                        <p:cTn dur="500"/>
                                        <p:tgtEl>
                                          <p:spTgt spid="12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xEl>
                                              <p:pRg end="4" st="4"/>
                                            </p:txEl>
                                          </p:spTgt>
                                        </p:tgtEl>
                                        <p:attrNameLst>
                                          <p:attrName>style.visibility</p:attrName>
                                        </p:attrNameLst>
                                      </p:cBhvr>
                                      <p:to>
                                        <p:strVal val="visible"/>
                                      </p:to>
                                    </p:set>
                                    <p:animEffect filter="fade" transition="in">
                                      <p:cBhvr>
                                        <p:cTn dur="500"/>
                                        <p:tgtEl>
                                          <p:spTgt spid="12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xEl>
                                              <p:pRg end="5" st="5"/>
                                            </p:txEl>
                                          </p:spTgt>
                                        </p:tgtEl>
                                        <p:attrNameLst>
                                          <p:attrName>style.visibility</p:attrName>
                                        </p:attrNameLst>
                                      </p:cBhvr>
                                      <p:to>
                                        <p:strVal val="visible"/>
                                      </p:to>
                                    </p:set>
                                    <p:animEffect filter="fade" transition="in">
                                      <p:cBhvr>
                                        <p:cTn dur="500"/>
                                        <p:tgtEl>
                                          <p:spTgt spid="12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0" name="Shape 800"/>
        <p:cNvGrpSpPr/>
        <p:nvPr/>
      </p:nvGrpSpPr>
      <p:grpSpPr>
        <a:xfrm>
          <a:off x="0" y="0"/>
          <a:ext cx="0" cy="0"/>
          <a:chOff x="0" y="0"/>
          <a:chExt cx="0" cy="0"/>
        </a:xfrm>
      </p:grpSpPr>
      <p:pic>
        <p:nvPicPr>
          <p:cNvPr descr="En bild som visar utomhus, träd, himmel, gräs&#10;&#10;Automatiskt genererad beskrivning" id="801" name="Google Shape;801;p40"/>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802" name="Google Shape;802;p40"/>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03" name="Google Shape;803;p40"/>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804" name="Google Shape;804;p40"/>
          <p:cNvSpPr txBox="1"/>
          <p:nvPr/>
        </p:nvSpPr>
        <p:spPr>
          <a:xfrm>
            <a:off x="1414678" y="829762"/>
            <a:ext cx="93627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DITT OBSERVERENDE JEG</a:t>
            </a:r>
            <a:endParaRPr b="1" sz="2800">
              <a:solidFill>
                <a:schemeClr val="dk1"/>
              </a:solidFill>
              <a:latin typeface="Century Gothic"/>
              <a:ea typeface="Century Gothic"/>
              <a:cs typeface="Century Gothic"/>
              <a:sym typeface="Century Gothic"/>
            </a:endParaRPr>
          </a:p>
        </p:txBody>
      </p:sp>
      <p:pic>
        <p:nvPicPr>
          <p:cNvPr descr="C:\Users\Fredrik Livheim\Desktop\Bilder till manual\images_act_intervention_created05(part_c)_Sida_6 - Kopia.jpg" id="805" name="Google Shape;805;p40"/>
          <p:cNvPicPr preferRelativeResize="0"/>
          <p:nvPr/>
        </p:nvPicPr>
        <p:blipFill rotWithShape="1">
          <a:blip r:embed="rId5">
            <a:alphaModFix/>
          </a:blip>
          <a:srcRect b="0" l="0" r="0" t="0"/>
          <a:stretch/>
        </p:blipFill>
        <p:spPr>
          <a:xfrm>
            <a:off x="3047911" y="1738446"/>
            <a:ext cx="6297795" cy="4014251"/>
          </a:xfrm>
          <a:prstGeom prst="rect">
            <a:avLst/>
          </a:prstGeom>
          <a:solidFill>
            <a:srgbClr val="ECECEC"/>
          </a:solidFill>
          <a:ln>
            <a:noFill/>
          </a:ln>
          <a:effectLst>
            <a:outerShdw blurRad="104049" rotWithShape="0" algn="tl" dir="2700000" dist="83232">
              <a:srgbClr val="000000">
                <a:alpha val="40000"/>
              </a:srgbClr>
            </a:outerShdw>
          </a:effectLst>
        </p:spPr>
      </p:pic>
      <p:sp>
        <p:nvSpPr>
          <p:cNvPr id="806" name="Google Shape;806;p40"/>
          <p:cNvSpPr/>
          <p:nvPr/>
        </p:nvSpPr>
        <p:spPr>
          <a:xfrm>
            <a:off x="2495759" y="3301819"/>
            <a:ext cx="1791477" cy="1744824"/>
          </a:xfrm>
          <a:prstGeom prst="wedgeEllipseCallout">
            <a:avLst>
              <a:gd fmla="val 57032" name="adj1"/>
              <a:gd fmla="val -36565" name="adj2"/>
            </a:avLst>
          </a:prstGeom>
          <a:solidFill>
            <a:srgbClr val="263369"/>
          </a:solidFill>
          <a:ln>
            <a:noFill/>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b="1" lang="sv-SE">
                <a:solidFill>
                  <a:schemeClr val="lt1"/>
                </a:solidFill>
                <a:latin typeface="Century Gothic"/>
                <a:ea typeface="Century Gothic"/>
                <a:cs typeface="Century Gothic"/>
                <a:sym typeface="Century Gothic"/>
              </a:rPr>
              <a:t>Se … det er det der jeg mener!</a:t>
            </a:r>
            <a:endParaRPr b="1">
              <a:solidFill>
                <a:schemeClr val="lt1"/>
              </a:solidFill>
              <a:latin typeface="Century Gothic"/>
              <a:ea typeface="Century Gothic"/>
              <a:cs typeface="Century Gothic"/>
              <a:sym typeface="Century Gothic"/>
            </a:endParaRPr>
          </a:p>
        </p:txBody>
      </p:sp>
      <p:sp>
        <p:nvSpPr>
          <p:cNvPr id="807" name="Google Shape;807;p40"/>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36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500"/>
                                        <p:tgtEl>
                                          <p:spTgt spid="8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500"/>
                                        <p:tgtEl>
                                          <p:spTgt spid="8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2" name="Shape 812"/>
        <p:cNvGrpSpPr/>
        <p:nvPr/>
      </p:nvGrpSpPr>
      <p:grpSpPr>
        <a:xfrm>
          <a:off x="0" y="0"/>
          <a:ext cx="0" cy="0"/>
          <a:chOff x="0" y="0"/>
          <a:chExt cx="0" cy="0"/>
        </a:xfrm>
      </p:grpSpPr>
      <p:pic>
        <p:nvPicPr>
          <p:cNvPr descr="En bild som visar utomhus, träd, himmel, gräs&#10;&#10;Automatiskt genererad beskrivning" id="813" name="Google Shape;813;p41"/>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814" name="Google Shape;814;p41"/>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15" name="Google Shape;815;p41"/>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pic>
        <p:nvPicPr>
          <p:cNvPr id="816" name="Google Shape;816;p41"/>
          <p:cNvPicPr preferRelativeResize="0"/>
          <p:nvPr/>
        </p:nvPicPr>
        <p:blipFill rotWithShape="1">
          <a:blip r:embed="rId5">
            <a:alphaModFix/>
          </a:blip>
          <a:srcRect b="0" l="0" r="0" t="0"/>
          <a:stretch/>
        </p:blipFill>
        <p:spPr>
          <a:xfrm rot="-175845">
            <a:off x="2308567" y="1739080"/>
            <a:ext cx="7574866" cy="3936850"/>
          </a:xfrm>
          <a:prstGeom prst="rect">
            <a:avLst/>
          </a:prstGeom>
          <a:blipFill rotWithShape="1">
            <a:blip r:embed="rId6">
              <a:alphaModFix/>
            </a:blip>
            <a:stretch>
              <a:fillRect b="0" l="0" r="0" t="0"/>
            </a:stretch>
          </a:blipFill>
          <a:ln cap="flat" cmpd="sng" w="76200">
            <a:solidFill>
              <a:schemeClr val="lt1"/>
            </a:solidFill>
            <a:prstDash val="solid"/>
            <a:round/>
            <a:headEnd len="sm" w="sm" type="none"/>
            <a:tailEnd len="sm" w="sm" type="none"/>
          </a:ln>
          <a:effectLst>
            <a:outerShdw blurRad="91289" sx="100486" rotWithShape="0" algn="tl" dir="2700000" dist="105778" sy="100486">
              <a:srgbClr val="000000">
                <a:alpha val="24705"/>
              </a:srgbClr>
            </a:outerShdw>
          </a:effectLst>
        </p:spPr>
      </p:pic>
      <p:sp>
        <p:nvSpPr>
          <p:cNvPr id="817" name="Google Shape;817;p41"/>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37</a:t>
            </a:r>
            <a:endParaRPr/>
          </a:p>
        </p:txBody>
      </p:sp>
      <p:sp>
        <p:nvSpPr>
          <p:cNvPr id="818" name="Google Shape;818;p41"/>
          <p:cNvSpPr txBox="1"/>
          <p:nvPr/>
        </p:nvSpPr>
        <p:spPr>
          <a:xfrm>
            <a:off x="1414678" y="829762"/>
            <a:ext cx="9362700" cy="5232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DITT OBSERVERENDE JEG</a:t>
            </a:r>
            <a:endParaRPr b="1" sz="2800">
              <a:solidFill>
                <a:schemeClr val="dk1"/>
              </a:solidFill>
              <a:latin typeface="Century Gothic"/>
              <a:ea typeface="Century Gothic"/>
              <a:cs typeface="Century Gothic"/>
              <a:sym typeface="Century Gothic"/>
            </a:endParaRPr>
          </a:p>
        </p:txBody>
      </p:sp>
      <p:pic>
        <p:nvPicPr>
          <p:cNvPr descr="Värdelös" id="819" name="Google Shape;819;p41"/>
          <p:cNvPicPr preferRelativeResize="0"/>
          <p:nvPr/>
        </p:nvPicPr>
        <p:blipFill rotWithShape="1">
          <a:blip r:embed="rId7">
            <a:alphaModFix/>
          </a:blip>
          <a:srcRect b="0" l="0" r="0" t="3390"/>
          <a:stretch/>
        </p:blipFill>
        <p:spPr>
          <a:xfrm rot="-222948">
            <a:off x="2095688" y="1656763"/>
            <a:ext cx="7820448" cy="4279899"/>
          </a:xfrm>
          <a:prstGeom prst="rect">
            <a:avLst/>
          </a:prstGeom>
          <a:noFill/>
          <a:ln>
            <a:noFill/>
          </a:ln>
        </p:spPr>
      </p:pic>
      <p:sp>
        <p:nvSpPr>
          <p:cNvPr id="820" name="Google Shape;820;p41"/>
          <p:cNvSpPr txBox="1"/>
          <p:nvPr/>
        </p:nvSpPr>
        <p:spPr>
          <a:xfrm rot="-222653">
            <a:off x="6044147" y="5494933"/>
            <a:ext cx="1617692" cy="21586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i="1" sz="1600">
              <a:solidFill>
                <a:srgbClr val="31859C"/>
              </a:solidFill>
              <a:latin typeface="Cambria"/>
              <a:ea typeface="Cambria"/>
              <a:cs typeface="Cambria"/>
              <a:sym typeface="Cambria"/>
            </a:endParaRPr>
          </a:p>
        </p:txBody>
      </p:sp>
      <p:sp>
        <p:nvSpPr>
          <p:cNvPr id="821" name="Google Shape;821;p41"/>
          <p:cNvSpPr txBox="1"/>
          <p:nvPr/>
        </p:nvSpPr>
        <p:spPr>
          <a:xfrm rot="-222863">
            <a:off x="7495528" y="5397669"/>
            <a:ext cx="1708789" cy="21586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i="1" lang="sv-SE" sz="1600">
                <a:solidFill>
                  <a:srgbClr val="31859C"/>
                </a:solidFill>
                <a:latin typeface="Cambria"/>
                <a:ea typeface="Cambria"/>
                <a:cs typeface="Cambria"/>
                <a:sym typeface="Cambria"/>
              </a:rPr>
              <a:t>34</a:t>
            </a:r>
            <a:endParaRPr i="1" sz="1600">
              <a:solidFill>
                <a:srgbClr val="31859C"/>
              </a:solidFill>
              <a:latin typeface="Cambria"/>
              <a:ea typeface="Cambria"/>
              <a:cs typeface="Cambria"/>
              <a:sym typeface="Cambria"/>
            </a:endParaRPr>
          </a:p>
        </p:txBody>
      </p:sp>
      <p:pic>
        <p:nvPicPr>
          <p:cNvPr descr="http://htmlimg2.scribdassets.com/10ohd8y7r427z1r2/images/3-8e087458e8.jpg" id="822" name="Google Shape;822;p41"/>
          <p:cNvPicPr preferRelativeResize="0"/>
          <p:nvPr/>
        </p:nvPicPr>
        <p:blipFill rotWithShape="1">
          <a:blip r:embed="rId8">
            <a:alphaModFix/>
          </a:blip>
          <a:srcRect b="13267" l="4981" r="4782" t="13024"/>
          <a:stretch/>
        </p:blipFill>
        <p:spPr>
          <a:xfrm rot="-222945">
            <a:off x="2760881" y="2363131"/>
            <a:ext cx="6581429" cy="2956847"/>
          </a:xfrm>
          <a:prstGeom prst="rect">
            <a:avLst/>
          </a:prstGeom>
          <a:noFill/>
          <a:ln>
            <a:noFill/>
          </a:ln>
        </p:spPr>
      </p:pic>
      <p:sp>
        <p:nvSpPr>
          <p:cNvPr id="823" name="Google Shape;823;p41"/>
          <p:cNvSpPr/>
          <p:nvPr/>
        </p:nvSpPr>
        <p:spPr>
          <a:xfrm rot="586085">
            <a:off x="4634558" y="3490065"/>
            <a:ext cx="693149" cy="507079"/>
          </a:xfrm>
          <a:prstGeom prst="roundRect">
            <a:avLst>
              <a:gd fmla="val 16667"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824" name="Google Shape;824;p41"/>
          <p:cNvSpPr txBox="1"/>
          <p:nvPr/>
        </p:nvSpPr>
        <p:spPr>
          <a:xfrm rot="586809">
            <a:off x="4487908" y="3586405"/>
            <a:ext cx="773542" cy="75080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400">
                <a:solidFill>
                  <a:srgbClr val="3F3F3F"/>
                </a:solidFill>
                <a:latin typeface="Comic Sans MS"/>
                <a:ea typeface="Comic Sans MS"/>
                <a:cs typeface="Comic Sans MS"/>
                <a:sym typeface="Comic Sans MS"/>
              </a:rPr>
              <a:t>Du er verdiløs..</a:t>
            </a:r>
            <a:endParaRPr/>
          </a:p>
        </p:txBody>
      </p:sp>
      <p:sp>
        <p:nvSpPr>
          <p:cNvPr id="825" name="Google Shape;825;p41"/>
          <p:cNvSpPr/>
          <p:nvPr/>
        </p:nvSpPr>
        <p:spPr>
          <a:xfrm rot="-892362">
            <a:off x="6265764" y="3491688"/>
            <a:ext cx="697777" cy="501597"/>
          </a:xfrm>
          <a:prstGeom prst="roundRect">
            <a:avLst>
              <a:gd fmla="val 16667"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826" name="Google Shape;826;p41"/>
          <p:cNvSpPr txBox="1"/>
          <p:nvPr/>
        </p:nvSpPr>
        <p:spPr>
          <a:xfrm rot="-940682">
            <a:off x="6356172" y="3560259"/>
            <a:ext cx="777112" cy="7484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400">
                <a:solidFill>
                  <a:srgbClr val="3F3F3F"/>
                </a:solidFill>
                <a:latin typeface="Comic Sans MS"/>
                <a:ea typeface="Comic Sans MS"/>
                <a:cs typeface="Comic Sans MS"/>
                <a:sym typeface="Comic Sans MS"/>
              </a:rPr>
              <a:t>Du er verdiløs..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8"/>
                                        </p:tgtEl>
                                        <p:attrNameLst>
                                          <p:attrName>style.visibility</p:attrName>
                                        </p:attrNameLst>
                                      </p:cBhvr>
                                      <p:to>
                                        <p:strVal val="visible"/>
                                      </p:to>
                                    </p:set>
                                    <p:animEffect filter="fade" transition="in">
                                      <p:cBhvr>
                                        <p:cTn dur="500"/>
                                        <p:tgtEl>
                                          <p:spTgt spid="8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1" name="Shape 831"/>
        <p:cNvGrpSpPr/>
        <p:nvPr/>
      </p:nvGrpSpPr>
      <p:grpSpPr>
        <a:xfrm>
          <a:off x="0" y="0"/>
          <a:ext cx="0" cy="0"/>
          <a:chOff x="0" y="0"/>
          <a:chExt cx="0" cy="0"/>
        </a:xfrm>
      </p:grpSpPr>
      <p:sp>
        <p:nvSpPr>
          <p:cNvPr id="832" name="Google Shape;832;p42"/>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38</a:t>
            </a:r>
            <a:endParaRPr/>
          </a:p>
        </p:txBody>
      </p:sp>
      <p:sp>
        <p:nvSpPr>
          <p:cNvPr id="833" name="Google Shape;833;p42"/>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chemeClr val="lt1"/>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34" name="Google Shape;834;p42"/>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835" name="Google Shape;835;p42"/>
          <p:cNvSpPr txBox="1"/>
          <p:nvPr/>
        </p:nvSpPr>
        <p:spPr>
          <a:xfrm rot="-232830">
            <a:off x="6743748" y="3208863"/>
            <a:ext cx="3098604" cy="178553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SE" sz="3800">
                <a:solidFill>
                  <a:schemeClr val="dk1"/>
                </a:solidFill>
                <a:highlight>
                  <a:srgbClr val="FFFFFF"/>
                </a:highlight>
              </a:rPr>
              <a:t>Filmen </a:t>
            </a:r>
            <a:endParaRPr b="1" sz="3800">
              <a:solidFill>
                <a:schemeClr val="dk1"/>
              </a:solidFill>
              <a:highlight>
                <a:srgbClr val="FFFFFF"/>
              </a:highlight>
            </a:endParaRPr>
          </a:p>
          <a:p>
            <a:pPr indent="0" lvl="0" marL="0" rtl="0" algn="l">
              <a:spcBef>
                <a:spcPts val="0"/>
              </a:spcBef>
              <a:spcAft>
                <a:spcPts val="0"/>
              </a:spcAft>
              <a:buNone/>
            </a:pPr>
            <a:r>
              <a:rPr b="1" lang="sv-SE" sz="3800">
                <a:solidFill>
                  <a:schemeClr val="dk1"/>
                </a:solidFill>
                <a:highlight>
                  <a:srgbClr val="FFFFFF"/>
                </a:highlight>
              </a:rPr>
              <a:t>om meg</a:t>
            </a:r>
            <a:endParaRPr b="1" sz="3800">
              <a:solidFill>
                <a:schemeClr val="dk1"/>
              </a:solidFill>
              <a:highlight>
                <a:srgbClr val="FFFFFF"/>
              </a:highlight>
            </a:endParaRPr>
          </a:p>
          <a:p>
            <a:pPr indent="0" lvl="0" marL="0" rtl="0" algn="l">
              <a:spcBef>
                <a:spcPts val="0"/>
              </a:spcBef>
              <a:spcAft>
                <a:spcPts val="0"/>
              </a:spcAft>
              <a:buNone/>
            </a:pPr>
            <a:r>
              <a:t/>
            </a:r>
            <a:endParaRPr b="1" sz="2800" u="sng">
              <a:solidFill>
                <a:schemeClr val="dk1"/>
              </a:solidFill>
              <a:highlight>
                <a:srgbClr val="FFFFFF"/>
              </a:high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9" name="Shape 839"/>
        <p:cNvGrpSpPr/>
        <p:nvPr/>
      </p:nvGrpSpPr>
      <p:grpSpPr>
        <a:xfrm>
          <a:off x="0" y="0"/>
          <a:ext cx="0" cy="0"/>
          <a:chOff x="0" y="0"/>
          <a:chExt cx="0" cy="0"/>
        </a:xfrm>
      </p:grpSpPr>
      <p:sp>
        <p:nvSpPr>
          <p:cNvPr id="840" name="Google Shape;840;p43"/>
          <p:cNvSpPr txBox="1"/>
          <p:nvPr/>
        </p:nvSpPr>
        <p:spPr>
          <a:xfrm>
            <a:off x="2884225" y="3925950"/>
            <a:ext cx="54798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sv-SE" sz="4800">
                <a:solidFill>
                  <a:srgbClr val="263369"/>
                </a:solidFill>
                <a:latin typeface="Bad Script"/>
                <a:ea typeface="Bad Script"/>
                <a:cs typeface="Bad Script"/>
                <a:sym typeface="Bad Script"/>
              </a:rPr>
              <a:t>“Aha, her kommer…</a:t>
            </a:r>
            <a:endParaRPr sz="4800">
              <a:solidFill>
                <a:srgbClr val="263369"/>
              </a:solidFill>
              <a:latin typeface="Bad Script"/>
              <a:ea typeface="Bad Script"/>
              <a:cs typeface="Bad Script"/>
              <a:sym typeface="Bad Script"/>
            </a:endParaRPr>
          </a:p>
          <a:p>
            <a:pPr indent="0" lvl="0" marL="0" marR="0" rtl="0" algn="l">
              <a:spcBef>
                <a:spcPts val="0"/>
              </a:spcBef>
              <a:spcAft>
                <a:spcPts val="0"/>
              </a:spcAft>
              <a:buNone/>
            </a:pPr>
            <a:r>
              <a:rPr lang="sv-SE" sz="4800">
                <a:solidFill>
                  <a:srgbClr val="263369"/>
                </a:solidFill>
                <a:latin typeface="Bad Script"/>
                <a:ea typeface="Bad Script"/>
                <a:cs typeface="Bad Script"/>
                <a:sym typeface="Bad Script"/>
              </a:rPr>
              <a:t>”</a:t>
            </a:r>
            <a:r>
              <a:rPr lang="sv-SE" sz="4800">
                <a:solidFill>
                  <a:srgbClr val="263369"/>
                </a:solidFill>
                <a:latin typeface="Bad Script"/>
                <a:ea typeface="Bad Script"/>
                <a:cs typeface="Bad Script"/>
                <a:sym typeface="Bad Script"/>
              </a:rPr>
              <a:t>Historien om</a:t>
            </a:r>
            <a:r>
              <a:rPr lang="sv-SE" sz="4800">
                <a:solidFill>
                  <a:srgbClr val="263369"/>
                </a:solidFill>
                <a:latin typeface="Bad Script"/>
                <a:ea typeface="Bad Script"/>
                <a:cs typeface="Bad Script"/>
                <a:sym typeface="Bad Script"/>
              </a:rPr>
              <a:t>…</a:t>
            </a:r>
            <a:endParaRPr/>
          </a:p>
        </p:txBody>
      </p:sp>
      <p:sp>
        <p:nvSpPr>
          <p:cNvPr id="841" name="Google Shape;841;p43"/>
          <p:cNvSpPr txBox="1"/>
          <p:nvPr/>
        </p:nvSpPr>
        <p:spPr>
          <a:xfrm>
            <a:off x="6940434" y="5495845"/>
            <a:ext cx="20955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4800">
                <a:solidFill>
                  <a:srgbClr val="263369"/>
                </a:solidFill>
                <a:latin typeface="Bad Script"/>
                <a:ea typeface="Bad Script"/>
                <a:cs typeface="Bad Script"/>
                <a:sym typeface="Bad Script"/>
              </a:rPr>
              <a:t>…igen”</a:t>
            </a:r>
            <a:endParaRPr/>
          </a:p>
        </p:txBody>
      </p:sp>
      <p:sp>
        <p:nvSpPr>
          <p:cNvPr id="842" name="Google Shape;842;p43"/>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39</a:t>
            </a:r>
            <a:endParaRPr/>
          </a:p>
        </p:txBody>
      </p:sp>
      <p:sp>
        <p:nvSpPr>
          <p:cNvPr id="843" name="Google Shape;843;p43"/>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chemeClr val="lt1"/>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44" name="Google Shape;844;p43"/>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9" name="Shape 849"/>
        <p:cNvGrpSpPr/>
        <p:nvPr/>
      </p:nvGrpSpPr>
      <p:grpSpPr>
        <a:xfrm>
          <a:off x="0" y="0"/>
          <a:ext cx="0" cy="0"/>
          <a:chOff x="0" y="0"/>
          <a:chExt cx="0" cy="0"/>
        </a:xfrm>
      </p:grpSpPr>
      <p:pic>
        <p:nvPicPr>
          <p:cNvPr id="850" name="Google Shape;850;p4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851" name="Google Shape;851;p44"/>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52" name="Google Shape;852;p44"/>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853" name="Google Shape;853;p44"/>
          <p:cNvSpPr txBox="1"/>
          <p:nvPr/>
        </p:nvSpPr>
        <p:spPr>
          <a:xfrm>
            <a:off x="2300535" y="789370"/>
            <a:ext cx="759092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800">
                <a:solidFill>
                  <a:schemeClr val="dk1"/>
                </a:solidFill>
                <a:latin typeface="Century Gothic"/>
                <a:ea typeface="Century Gothic"/>
                <a:cs typeface="Century Gothic"/>
                <a:sym typeface="Century Gothic"/>
              </a:rPr>
              <a:t>OUR COMMON FATE</a:t>
            </a:r>
            <a:endParaRPr/>
          </a:p>
        </p:txBody>
      </p:sp>
      <p:grpSp>
        <p:nvGrpSpPr>
          <p:cNvPr descr="Videokamera" id="854" name="Google Shape;854;p44"/>
          <p:cNvGrpSpPr/>
          <p:nvPr/>
        </p:nvGrpSpPr>
        <p:grpSpPr>
          <a:xfrm>
            <a:off x="8359812" y="664887"/>
            <a:ext cx="762000" cy="590550"/>
            <a:chOff x="8180323" y="560115"/>
            <a:chExt cx="762000" cy="590550"/>
          </a:xfrm>
        </p:grpSpPr>
        <p:sp>
          <p:nvSpPr>
            <p:cNvPr id="855" name="Google Shape;855;p44"/>
            <p:cNvSpPr/>
            <p:nvPr/>
          </p:nvSpPr>
          <p:spPr>
            <a:xfrm>
              <a:off x="8323198" y="6839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856" name="Google Shape;856;p44"/>
            <p:cNvSpPr/>
            <p:nvPr/>
          </p:nvSpPr>
          <p:spPr>
            <a:xfrm>
              <a:off x="8323198" y="7601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857" name="Google Shape;857;p44"/>
            <p:cNvSpPr/>
            <p:nvPr/>
          </p:nvSpPr>
          <p:spPr>
            <a:xfrm>
              <a:off x="8285098" y="7220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858" name="Google Shape;858;p44"/>
            <p:cNvSpPr/>
            <p:nvPr/>
          </p:nvSpPr>
          <p:spPr>
            <a:xfrm>
              <a:off x="8361298" y="7220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859" name="Google Shape;859;p44"/>
            <p:cNvSpPr/>
            <p:nvPr/>
          </p:nvSpPr>
          <p:spPr>
            <a:xfrm>
              <a:off x="8589898" y="6458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860" name="Google Shape;860;p44"/>
            <p:cNvSpPr/>
            <p:nvPr/>
          </p:nvSpPr>
          <p:spPr>
            <a:xfrm>
              <a:off x="8589898" y="7220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861" name="Google Shape;861;p44"/>
            <p:cNvSpPr/>
            <p:nvPr/>
          </p:nvSpPr>
          <p:spPr>
            <a:xfrm>
              <a:off x="8551798" y="6839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862" name="Google Shape;862;p44"/>
            <p:cNvSpPr/>
            <p:nvPr/>
          </p:nvSpPr>
          <p:spPr>
            <a:xfrm>
              <a:off x="8627998" y="6839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863" name="Google Shape;863;p44"/>
            <p:cNvSpPr/>
            <p:nvPr/>
          </p:nvSpPr>
          <p:spPr>
            <a:xfrm>
              <a:off x="8751823" y="826815"/>
              <a:ext cx="190500" cy="323850"/>
            </a:xfrm>
            <a:custGeom>
              <a:rect b="b" l="l" r="r" t="t"/>
              <a:pathLst>
                <a:path extrusionOk="0" h="323850" w="190500">
                  <a:moveTo>
                    <a:pt x="133350" y="0"/>
                  </a:moveTo>
                  <a:lnTo>
                    <a:pt x="76200" y="57150"/>
                  </a:lnTo>
                  <a:lnTo>
                    <a:pt x="0" y="57150"/>
                  </a:lnTo>
                  <a:lnTo>
                    <a:pt x="0" y="266700"/>
                  </a:lnTo>
                  <a:lnTo>
                    <a:pt x="76200" y="266700"/>
                  </a:lnTo>
                  <a:lnTo>
                    <a:pt x="133350" y="323850"/>
                  </a:lnTo>
                  <a:lnTo>
                    <a:pt x="190500" y="323850"/>
                  </a:lnTo>
                  <a:lnTo>
                    <a:pt x="19050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864" name="Google Shape;864;p44">
              <a:hlinkClick r:id="rId5"/>
            </p:cNvPr>
            <p:cNvSpPr/>
            <p:nvPr/>
          </p:nvSpPr>
          <p:spPr>
            <a:xfrm>
              <a:off x="8180323" y="560115"/>
              <a:ext cx="571500" cy="590550"/>
            </a:xfrm>
            <a:custGeom>
              <a:rect b="b" l="l" r="r" t="t"/>
              <a:pathLst>
                <a:path extrusionOk="0" h="590550" w="571500">
                  <a:moveTo>
                    <a:pt x="428625" y="228600"/>
                  </a:moveTo>
                  <a:cubicBezTo>
                    <a:pt x="381000" y="228600"/>
                    <a:pt x="342900" y="190500"/>
                    <a:pt x="342900" y="142875"/>
                  </a:cubicBezTo>
                  <a:cubicBezTo>
                    <a:pt x="342900" y="95250"/>
                    <a:pt x="381000" y="57150"/>
                    <a:pt x="428625" y="57150"/>
                  </a:cubicBezTo>
                  <a:cubicBezTo>
                    <a:pt x="476250" y="57150"/>
                    <a:pt x="514350" y="95250"/>
                    <a:pt x="514350" y="142875"/>
                  </a:cubicBezTo>
                  <a:cubicBezTo>
                    <a:pt x="514350" y="190500"/>
                    <a:pt x="476250" y="228600"/>
                    <a:pt x="428625" y="228600"/>
                  </a:cubicBezTo>
                  <a:close/>
                  <a:moveTo>
                    <a:pt x="457200" y="533400"/>
                  </a:moveTo>
                  <a:cubicBezTo>
                    <a:pt x="446723" y="533400"/>
                    <a:pt x="438150" y="524828"/>
                    <a:pt x="438150" y="514350"/>
                  </a:cubicBezTo>
                  <a:cubicBezTo>
                    <a:pt x="438150" y="503873"/>
                    <a:pt x="446723" y="495300"/>
                    <a:pt x="457200" y="495300"/>
                  </a:cubicBezTo>
                  <a:cubicBezTo>
                    <a:pt x="467678" y="495300"/>
                    <a:pt x="476250" y="503873"/>
                    <a:pt x="476250" y="514350"/>
                  </a:cubicBezTo>
                  <a:cubicBezTo>
                    <a:pt x="476250" y="524828"/>
                    <a:pt x="467678" y="533400"/>
                    <a:pt x="457200" y="533400"/>
                  </a:cubicBezTo>
                  <a:close/>
                  <a:moveTo>
                    <a:pt x="276225" y="266700"/>
                  </a:moveTo>
                  <a:cubicBezTo>
                    <a:pt x="288608" y="249555"/>
                    <a:pt x="298133" y="230505"/>
                    <a:pt x="301943" y="208598"/>
                  </a:cubicBezTo>
                  <a:cubicBezTo>
                    <a:pt x="314325" y="232410"/>
                    <a:pt x="334328" y="252413"/>
                    <a:pt x="357188" y="266700"/>
                  </a:cubicBezTo>
                  <a:lnTo>
                    <a:pt x="276225" y="266700"/>
                  </a:lnTo>
                  <a:close/>
                  <a:moveTo>
                    <a:pt x="161925" y="266700"/>
                  </a:moveTo>
                  <a:cubicBezTo>
                    <a:pt x="114300" y="266700"/>
                    <a:pt x="76200" y="228600"/>
                    <a:pt x="76200" y="180975"/>
                  </a:cubicBezTo>
                  <a:cubicBezTo>
                    <a:pt x="76200" y="133350"/>
                    <a:pt x="114300" y="95250"/>
                    <a:pt x="161925" y="95250"/>
                  </a:cubicBezTo>
                  <a:cubicBezTo>
                    <a:pt x="209550" y="95250"/>
                    <a:pt x="247650" y="133350"/>
                    <a:pt x="247650" y="180975"/>
                  </a:cubicBezTo>
                  <a:cubicBezTo>
                    <a:pt x="247650" y="228600"/>
                    <a:pt x="209550" y="266700"/>
                    <a:pt x="161925" y="266700"/>
                  </a:cubicBezTo>
                  <a:close/>
                  <a:moveTo>
                    <a:pt x="499110" y="266700"/>
                  </a:moveTo>
                  <a:cubicBezTo>
                    <a:pt x="541973" y="241935"/>
                    <a:pt x="571500" y="196215"/>
                    <a:pt x="571500" y="142875"/>
                  </a:cubicBezTo>
                  <a:cubicBezTo>
                    <a:pt x="571500" y="63818"/>
                    <a:pt x="507683" y="0"/>
                    <a:pt x="428625" y="0"/>
                  </a:cubicBezTo>
                  <a:cubicBezTo>
                    <a:pt x="359093" y="0"/>
                    <a:pt x="301943" y="49530"/>
                    <a:pt x="288608" y="115253"/>
                  </a:cubicBezTo>
                  <a:cubicBezTo>
                    <a:pt x="264795" y="69532"/>
                    <a:pt x="217170" y="38100"/>
                    <a:pt x="161925" y="38100"/>
                  </a:cubicBezTo>
                  <a:cubicBezTo>
                    <a:pt x="82868" y="38100"/>
                    <a:pt x="19050" y="101918"/>
                    <a:pt x="19050" y="180975"/>
                  </a:cubicBezTo>
                  <a:cubicBezTo>
                    <a:pt x="19050" y="227648"/>
                    <a:pt x="41910" y="268605"/>
                    <a:pt x="76200" y="295275"/>
                  </a:cubicBezTo>
                  <a:lnTo>
                    <a:pt x="76200" y="323850"/>
                  </a:lnTo>
                  <a:lnTo>
                    <a:pt x="57150" y="323850"/>
                  </a:lnTo>
                  <a:lnTo>
                    <a:pt x="38100" y="304800"/>
                  </a:lnTo>
                  <a:lnTo>
                    <a:pt x="0" y="304800"/>
                  </a:lnTo>
                  <a:lnTo>
                    <a:pt x="0" y="400050"/>
                  </a:lnTo>
                  <a:lnTo>
                    <a:pt x="38100" y="400050"/>
                  </a:lnTo>
                  <a:lnTo>
                    <a:pt x="57150" y="381000"/>
                  </a:lnTo>
                  <a:lnTo>
                    <a:pt x="76200" y="381000"/>
                  </a:lnTo>
                  <a:lnTo>
                    <a:pt x="76200" y="552450"/>
                  </a:lnTo>
                  <a:cubicBezTo>
                    <a:pt x="76200" y="573405"/>
                    <a:pt x="93345" y="590550"/>
                    <a:pt x="114300" y="590550"/>
                  </a:cubicBezTo>
                  <a:lnTo>
                    <a:pt x="495300" y="590550"/>
                  </a:lnTo>
                  <a:cubicBezTo>
                    <a:pt x="516255" y="590550"/>
                    <a:pt x="533400" y="573405"/>
                    <a:pt x="533400" y="552450"/>
                  </a:cubicBezTo>
                  <a:lnTo>
                    <a:pt x="533400" y="304800"/>
                  </a:lnTo>
                  <a:cubicBezTo>
                    <a:pt x="533400" y="284798"/>
                    <a:pt x="518160" y="268605"/>
                    <a:pt x="499110" y="26670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grpSp>
      <p:pic>
        <p:nvPicPr>
          <p:cNvPr id="865" name="Google Shape;865;p44">
            <a:hlinkClick r:id="rId6"/>
          </p:cNvPr>
          <p:cNvPicPr preferRelativeResize="0"/>
          <p:nvPr/>
        </p:nvPicPr>
        <p:blipFill rotWithShape="1">
          <a:blip r:embed="rId7">
            <a:alphaModFix/>
          </a:blip>
          <a:srcRect b="0" l="0" r="0" t="0"/>
          <a:stretch/>
        </p:blipFill>
        <p:spPr>
          <a:xfrm>
            <a:off x="3049566" y="1700870"/>
            <a:ext cx="6092865" cy="3657600"/>
          </a:xfrm>
          <a:prstGeom prst="rect">
            <a:avLst/>
          </a:prstGeom>
          <a:solidFill>
            <a:srgbClr val="ECECEC"/>
          </a:solidFill>
          <a:ln>
            <a:noFill/>
          </a:ln>
          <a:effectLst>
            <a:outerShdw blurRad="104049" rotWithShape="0" algn="tl" dir="2700000" dist="83232">
              <a:srgbClr val="000000">
                <a:alpha val="40000"/>
              </a:srgbClr>
            </a:outerShdw>
          </a:effectLst>
        </p:spPr>
      </p:pic>
      <p:sp>
        <p:nvSpPr>
          <p:cNvPr id="866" name="Google Shape;866;p44">
            <a:hlinkClick r:id="rId8"/>
          </p:cNvPr>
          <p:cNvSpPr/>
          <p:nvPr/>
        </p:nvSpPr>
        <p:spPr>
          <a:xfrm>
            <a:off x="1572623" y="2675220"/>
            <a:ext cx="2039562" cy="2039562"/>
          </a:xfrm>
          <a:prstGeom prst="ellipse">
            <a:avLst/>
          </a:prstGeom>
          <a:solidFill>
            <a:srgbClr val="263369"/>
          </a:solidFill>
          <a:ln>
            <a:noFill/>
          </a:ln>
          <a:effectLst>
            <a:outerShdw rotWithShape="0" algn="tl" dir="2700000" dist="25400">
              <a:schemeClr val="dk1">
                <a:alpha val="2392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sv-SE">
                <a:solidFill>
                  <a:schemeClr val="lt1"/>
                </a:solidFill>
                <a:latin typeface="Century Gothic"/>
                <a:ea typeface="Century Gothic"/>
                <a:cs typeface="Century Gothic"/>
                <a:sym typeface="Century Gothic"/>
              </a:rPr>
              <a:t>Dobbeltklikk på filmen for å åpne den i nettleseren din.</a:t>
            </a:r>
            <a:endParaRPr/>
          </a:p>
        </p:txBody>
      </p:sp>
      <p:sp>
        <p:nvSpPr>
          <p:cNvPr id="867" name="Google Shape;867;p44"/>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X</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500"/>
                                        <p:tgtEl>
                                          <p:spTgt spid="853"/>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854"/>
                                        </p:tgtEl>
                                        <p:attrNameLst>
                                          <p:attrName>style.visibility</p:attrName>
                                        </p:attrNameLst>
                                      </p:cBhvr>
                                      <p:to>
                                        <p:strVal val="visible"/>
                                      </p:to>
                                    </p:set>
                                    <p:anim calcmode="lin" valueType="num">
                                      <p:cBhvr additive="base">
                                        <p:cTn dur="500"/>
                                        <p:tgtEl>
                                          <p:spTgt spid="854"/>
                                        </p:tgtEl>
                                        <p:attrNameLst>
                                          <p:attrName>ppt_w</p:attrName>
                                        </p:attrNameLst>
                                      </p:cBhvr>
                                      <p:tavLst>
                                        <p:tav fmla="" tm="0">
                                          <p:val>
                                            <p:strVal val="0"/>
                                          </p:val>
                                        </p:tav>
                                        <p:tav fmla="" tm="100000">
                                          <p:val>
                                            <p:strVal val="#ppt_w"/>
                                          </p:val>
                                        </p:tav>
                                      </p:tavLst>
                                    </p:anim>
                                    <p:anim calcmode="lin" valueType="num">
                                      <p:cBhvr additive="base">
                                        <p:cTn dur="500"/>
                                        <p:tgtEl>
                                          <p:spTgt spid="854"/>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500"/>
                                        <p:tgtEl>
                                          <p:spTgt spid="8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2" name="Shape 872"/>
        <p:cNvGrpSpPr/>
        <p:nvPr/>
      </p:nvGrpSpPr>
      <p:grpSpPr>
        <a:xfrm>
          <a:off x="0" y="0"/>
          <a:ext cx="0" cy="0"/>
          <a:chOff x="0" y="0"/>
          <a:chExt cx="0" cy="0"/>
        </a:xfrm>
      </p:grpSpPr>
      <p:pic>
        <p:nvPicPr>
          <p:cNvPr id="873" name="Google Shape;873;p4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874" name="Google Shape;874;p45"/>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75" name="Google Shape;875;p45"/>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876" name="Google Shape;876;p45"/>
          <p:cNvSpPr txBox="1"/>
          <p:nvPr/>
        </p:nvSpPr>
        <p:spPr>
          <a:xfrm>
            <a:off x="907200" y="746875"/>
            <a:ext cx="106209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HVORFOR OPPMERKSOMT NÆRVÆR?</a:t>
            </a:r>
            <a:endParaRPr b="1" sz="2800">
              <a:solidFill>
                <a:schemeClr val="dk1"/>
              </a:solidFill>
              <a:latin typeface="Century Gothic"/>
              <a:ea typeface="Century Gothic"/>
              <a:cs typeface="Century Gothic"/>
              <a:sym typeface="Century Gothic"/>
            </a:endParaRPr>
          </a:p>
        </p:txBody>
      </p:sp>
      <p:sp>
        <p:nvSpPr>
          <p:cNvPr id="877" name="Google Shape;877;p45"/>
          <p:cNvSpPr/>
          <p:nvPr/>
        </p:nvSpPr>
        <p:spPr>
          <a:xfrm>
            <a:off x="2610687" y="1731660"/>
            <a:ext cx="5057716" cy="1528624"/>
          </a:xfrm>
          <a:prstGeom prst="rect">
            <a:avLst/>
          </a:prstGeom>
          <a:noFill/>
          <a:ln>
            <a:noFill/>
          </a:ln>
        </p:spPr>
        <p:txBody>
          <a:bodyPr anchorCtr="0" anchor="t" bIns="45700" lIns="91425" spcFirstLastPara="1" rIns="91425" wrap="square" tIns="45700">
            <a:spAutoFit/>
          </a:bodyPr>
          <a:lstStyle/>
          <a:p>
            <a:pPr indent="-213749" lvl="0" marL="285750" marR="0" rtl="0" algn="l">
              <a:spcBef>
                <a:spcPts val="0"/>
              </a:spcBef>
              <a:spcAft>
                <a:spcPts val="0"/>
              </a:spcAft>
              <a:buClr>
                <a:srgbClr val="263369"/>
              </a:buClr>
              <a:buSzPts val="2000"/>
              <a:buChar char="•"/>
            </a:pPr>
            <a:r>
              <a:rPr b="1" lang="sv-SE" sz="2000">
                <a:solidFill>
                  <a:srgbClr val="263369"/>
                </a:solidFill>
                <a:latin typeface="Century Gothic"/>
                <a:ea typeface="Century Gothic"/>
                <a:cs typeface="Century Gothic"/>
                <a:sym typeface="Century Gothic"/>
              </a:rPr>
              <a:t>Sov bedre</a:t>
            </a:r>
            <a:endParaRPr b="1" sz="2000">
              <a:solidFill>
                <a:srgbClr val="263369"/>
              </a:solidFill>
              <a:latin typeface="Century Gothic"/>
              <a:ea typeface="Century Gothic"/>
              <a:cs typeface="Century Gothic"/>
              <a:sym typeface="Century Gothic"/>
            </a:endParaRPr>
          </a:p>
          <a:p>
            <a:pPr indent="-213749" lvl="0" marL="285750" marR="0" rtl="0" algn="l">
              <a:spcBef>
                <a:spcPts val="1600"/>
              </a:spcBef>
              <a:spcAft>
                <a:spcPts val="0"/>
              </a:spcAft>
              <a:buClr>
                <a:srgbClr val="263369"/>
              </a:buClr>
              <a:buSzPts val="2000"/>
              <a:buFont typeface="Arial"/>
              <a:buChar char="•"/>
            </a:pPr>
            <a:r>
              <a:rPr b="1" lang="sv-SE" sz="2000">
                <a:solidFill>
                  <a:srgbClr val="263369"/>
                </a:solidFill>
                <a:latin typeface="Century Gothic"/>
                <a:ea typeface="Century Gothic"/>
                <a:cs typeface="Century Gothic"/>
                <a:sym typeface="Century Gothic"/>
              </a:rPr>
              <a:t>Behandle følelser og tanker uten å forsvinne i dem</a:t>
            </a:r>
            <a:endParaRPr/>
          </a:p>
        </p:txBody>
      </p:sp>
      <p:sp>
        <p:nvSpPr>
          <p:cNvPr id="878" name="Google Shape;878;p45"/>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40</a:t>
            </a:r>
            <a:endParaRPr/>
          </a:p>
        </p:txBody>
      </p:sp>
      <p:pic>
        <p:nvPicPr>
          <p:cNvPr id="879" name="Google Shape;879;p45"/>
          <p:cNvPicPr preferRelativeResize="0"/>
          <p:nvPr/>
        </p:nvPicPr>
        <p:blipFill rotWithShape="1">
          <a:blip r:embed="rId5">
            <a:alphaModFix/>
          </a:blip>
          <a:srcRect b="0" l="0" r="0" t="0"/>
          <a:stretch/>
        </p:blipFill>
        <p:spPr>
          <a:xfrm rot="649695">
            <a:off x="7709026" y="1497134"/>
            <a:ext cx="2198042" cy="4612285"/>
          </a:xfrm>
          <a:prstGeom prst="rect">
            <a:avLst/>
          </a:prstGeom>
          <a:noFill/>
          <a:ln>
            <a:noFill/>
          </a:ln>
          <a:effectLst>
            <a:outerShdw blurRad="50800" rotWithShape="0" algn="tl" dir="2700000" dist="38100">
              <a:srgbClr val="000000">
                <a:alpha val="40000"/>
              </a:srgbClr>
            </a:outerShdw>
          </a:effectLst>
        </p:spPr>
      </p:pic>
      <p:sp>
        <p:nvSpPr>
          <p:cNvPr id="880" name="Google Shape;880;p45"/>
          <p:cNvSpPr/>
          <p:nvPr/>
        </p:nvSpPr>
        <p:spPr>
          <a:xfrm>
            <a:off x="9393807" y="2267679"/>
            <a:ext cx="731513" cy="741084"/>
          </a:xfrm>
          <a:prstGeom prst="donut">
            <a:avLst>
              <a:gd fmla="val 8387" name="adj"/>
            </a:avLst>
          </a:prstGeom>
          <a:solidFill>
            <a:srgbClr val="31859C"/>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500"/>
                                        <p:tgtEl>
                                          <p:spTgt spid="8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7">
                                            <p:txEl>
                                              <p:pRg end="0" st="0"/>
                                            </p:txEl>
                                          </p:spTgt>
                                        </p:tgtEl>
                                        <p:attrNameLst>
                                          <p:attrName>style.visibility</p:attrName>
                                        </p:attrNameLst>
                                      </p:cBhvr>
                                      <p:to>
                                        <p:strVal val="visible"/>
                                      </p:to>
                                    </p:set>
                                    <p:animEffect filter="fade" transition="in">
                                      <p:cBhvr>
                                        <p:cTn dur="2000"/>
                                        <p:tgtEl>
                                          <p:spTgt spid="8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7">
                                            <p:txEl>
                                              <p:pRg end="1" st="1"/>
                                            </p:txEl>
                                          </p:spTgt>
                                        </p:tgtEl>
                                        <p:attrNameLst>
                                          <p:attrName>style.visibility</p:attrName>
                                        </p:attrNameLst>
                                      </p:cBhvr>
                                      <p:to>
                                        <p:strVal val="visible"/>
                                      </p:to>
                                    </p:set>
                                    <p:animEffect filter="fade" transition="in">
                                      <p:cBhvr>
                                        <p:cTn dur="2000"/>
                                        <p:tgtEl>
                                          <p:spTgt spid="8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880"/>
                                        </p:tgtEl>
                                        <p:attrNameLst>
                                          <p:attrName>style.visibility</p:attrName>
                                        </p:attrNameLst>
                                      </p:cBhvr>
                                      <p:to>
                                        <p:strVal val="visible"/>
                                      </p:to>
                                    </p:set>
                                    <p:anim calcmode="lin" valueType="num">
                                      <p:cBhvr additive="base">
                                        <p:cTn dur="500"/>
                                        <p:tgtEl>
                                          <p:spTgt spid="88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5" name="Shape 885"/>
        <p:cNvGrpSpPr/>
        <p:nvPr/>
      </p:nvGrpSpPr>
      <p:grpSpPr>
        <a:xfrm>
          <a:off x="0" y="0"/>
          <a:ext cx="0" cy="0"/>
          <a:chOff x="0" y="0"/>
          <a:chExt cx="0" cy="0"/>
        </a:xfrm>
      </p:grpSpPr>
      <p:pic>
        <p:nvPicPr>
          <p:cNvPr id="886" name="Google Shape;886;p4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887" name="Google Shape;887;p46"/>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888" name="Google Shape;888;p46"/>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889" name="Google Shape;889;p46"/>
          <p:cNvSpPr txBox="1"/>
          <p:nvPr/>
        </p:nvSpPr>
        <p:spPr>
          <a:xfrm>
            <a:off x="1231230" y="789370"/>
            <a:ext cx="972954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800">
                <a:solidFill>
                  <a:schemeClr val="dk1"/>
                </a:solidFill>
                <a:latin typeface="Century Gothic"/>
                <a:ea typeface="Century Gothic"/>
                <a:cs typeface="Century Gothic"/>
                <a:sym typeface="Century Gothic"/>
              </a:rPr>
              <a:t>GODE FORUTSETNINGER</a:t>
            </a:r>
            <a:endParaRPr/>
          </a:p>
          <a:p>
            <a:pPr indent="0" lvl="0" marL="0" marR="0" rtl="0" algn="ctr">
              <a:spcBef>
                <a:spcPts val="0"/>
              </a:spcBef>
              <a:spcAft>
                <a:spcPts val="0"/>
              </a:spcAft>
              <a:buNone/>
            </a:pPr>
            <a:r>
              <a:rPr b="1" lang="sv-SE" sz="2000">
                <a:solidFill>
                  <a:schemeClr val="dk1"/>
                </a:solidFill>
                <a:latin typeface="Century Gothic"/>
                <a:ea typeface="Century Gothic"/>
                <a:cs typeface="Century Gothic"/>
                <a:sym typeface="Century Gothic"/>
              </a:rPr>
              <a:t>(den beste måten å håndtere krangle er å senke stressnivået)</a:t>
            </a:r>
            <a:endParaRPr/>
          </a:p>
        </p:txBody>
      </p:sp>
      <p:pic>
        <p:nvPicPr>
          <p:cNvPr id="890" name="Google Shape;890;p46"/>
          <p:cNvPicPr preferRelativeResize="0"/>
          <p:nvPr/>
        </p:nvPicPr>
        <p:blipFill rotWithShape="1">
          <a:blip r:embed="rId5">
            <a:alphaModFix/>
          </a:blip>
          <a:srcRect b="0" l="0" r="0" t="0"/>
          <a:stretch/>
        </p:blipFill>
        <p:spPr>
          <a:xfrm>
            <a:off x="3495847" y="2046238"/>
            <a:ext cx="5200306" cy="4206875"/>
          </a:xfrm>
          <a:prstGeom prst="rect">
            <a:avLst/>
          </a:prstGeom>
          <a:noFill/>
          <a:ln>
            <a:noFill/>
          </a:ln>
        </p:spPr>
      </p:pic>
      <p:sp>
        <p:nvSpPr>
          <p:cNvPr id="891" name="Google Shape;891;p46"/>
          <p:cNvSpPr txBox="1"/>
          <p:nvPr/>
        </p:nvSpPr>
        <p:spPr>
          <a:xfrm>
            <a:off x="8377498" y="3176905"/>
            <a:ext cx="2128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b="1" lang="sv-SE" sz="1800">
                <a:solidFill>
                  <a:schemeClr val="dk1"/>
                </a:solidFill>
                <a:latin typeface="Century Gothic"/>
                <a:ea typeface="Century Gothic"/>
                <a:cs typeface="Century Gothic"/>
                <a:sym typeface="Century Gothic"/>
              </a:rPr>
              <a:t>Grense for sinne</a:t>
            </a:r>
            <a:endParaRPr b="1" sz="1800">
              <a:solidFill>
                <a:schemeClr val="dk1"/>
              </a:solidFill>
              <a:latin typeface="Century Gothic"/>
              <a:ea typeface="Century Gothic"/>
              <a:cs typeface="Century Gothic"/>
              <a:sym typeface="Century Gothic"/>
            </a:endParaRPr>
          </a:p>
        </p:txBody>
      </p:sp>
      <p:sp>
        <p:nvSpPr>
          <p:cNvPr id="892" name="Google Shape;892;p46"/>
          <p:cNvSpPr txBox="1"/>
          <p:nvPr/>
        </p:nvSpPr>
        <p:spPr>
          <a:xfrm>
            <a:off x="8377501" y="4236375"/>
            <a:ext cx="2752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b="1" lang="sv-SE" sz="1800">
                <a:solidFill>
                  <a:schemeClr val="dk1"/>
                </a:solidFill>
                <a:latin typeface="Century Gothic"/>
                <a:ea typeface="Century Gothic"/>
                <a:cs typeface="Century Gothic"/>
                <a:sym typeface="Century Gothic"/>
              </a:rPr>
              <a:t>Generelt stressnivå</a:t>
            </a:r>
            <a:endParaRPr b="1" sz="1800">
              <a:solidFill>
                <a:schemeClr val="dk1"/>
              </a:solidFill>
              <a:latin typeface="Century Gothic"/>
              <a:ea typeface="Century Gothic"/>
              <a:cs typeface="Century Gothic"/>
              <a:sym typeface="Century Gothic"/>
            </a:endParaRPr>
          </a:p>
        </p:txBody>
      </p:sp>
      <p:sp>
        <p:nvSpPr>
          <p:cNvPr id="893" name="Google Shape;893;p46"/>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378498"/>
                </a:solidFill>
                <a:latin typeface="Century Gothic"/>
                <a:ea typeface="Century Gothic"/>
                <a:cs typeface="Century Gothic"/>
                <a:sym typeface="Century Gothic"/>
              </a:rPr>
              <a:t>X</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500"/>
                                        <p:tgtEl>
                                          <p:spTgt spid="8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1"/>
                                        </p:tgtEl>
                                        <p:attrNameLst>
                                          <p:attrName>style.visibility</p:attrName>
                                        </p:attrNameLst>
                                      </p:cBhvr>
                                      <p:to>
                                        <p:strVal val="visible"/>
                                      </p:to>
                                    </p:set>
                                    <p:animEffect filter="fade" transition="in">
                                      <p:cBhvr>
                                        <p:cTn dur="500"/>
                                        <p:tgtEl>
                                          <p:spTgt spid="8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2"/>
                                        </p:tgtEl>
                                        <p:attrNameLst>
                                          <p:attrName>style.visibility</p:attrName>
                                        </p:attrNameLst>
                                      </p:cBhvr>
                                      <p:to>
                                        <p:strVal val="visible"/>
                                      </p:to>
                                    </p:set>
                                    <p:animEffect filter="fade" transition="in">
                                      <p:cBhvr>
                                        <p:cTn dur="500"/>
                                        <p:tgtEl>
                                          <p:spTgt spid="8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8" name="Shape 898"/>
        <p:cNvGrpSpPr/>
        <p:nvPr/>
      </p:nvGrpSpPr>
      <p:grpSpPr>
        <a:xfrm>
          <a:off x="0" y="0"/>
          <a:ext cx="0" cy="0"/>
          <a:chOff x="0" y="0"/>
          <a:chExt cx="0" cy="0"/>
        </a:xfrm>
      </p:grpSpPr>
      <p:pic>
        <p:nvPicPr>
          <p:cNvPr id="899" name="Google Shape;899;p4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900" name="Google Shape;900;p47"/>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901" name="Google Shape;901;p47"/>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902" name="Google Shape;902;p47"/>
          <p:cNvSpPr txBox="1"/>
          <p:nvPr/>
        </p:nvSpPr>
        <p:spPr>
          <a:xfrm>
            <a:off x="1231230" y="798625"/>
            <a:ext cx="972954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800">
                <a:solidFill>
                  <a:schemeClr val="dk1"/>
                </a:solidFill>
                <a:latin typeface="Century Gothic"/>
                <a:ea typeface="Century Gothic"/>
                <a:cs typeface="Century Gothic"/>
                <a:sym typeface="Century Gothic"/>
              </a:rPr>
              <a:t>HVA ER BEVISST TILSTEDEVÆRELSE?</a:t>
            </a:r>
            <a:endParaRPr/>
          </a:p>
          <a:p>
            <a:pPr indent="0" lvl="0" marL="0" marR="0" rtl="0" algn="ctr">
              <a:spcBef>
                <a:spcPts val="0"/>
              </a:spcBef>
              <a:spcAft>
                <a:spcPts val="0"/>
              </a:spcAft>
              <a:buNone/>
            </a:pPr>
            <a:r>
              <a:rPr b="1" lang="sv-SE" sz="2000">
                <a:solidFill>
                  <a:schemeClr val="dk1"/>
                </a:solidFill>
                <a:latin typeface="Century Gothic"/>
                <a:ea typeface="Century Gothic"/>
                <a:cs typeface="Century Gothic"/>
                <a:sym typeface="Century Gothic"/>
              </a:rPr>
              <a:t>(Mindfulness på engelsk)</a:t>
            </a:r>
            <a:endParaRPr/>
          </a:p>
        </p:txBody>
      </p:sp>
      <p:sp>
        <p:nvSpPr>
          <p:cNvPr id="903" name="Google Shape;903;p47"/>
          <p:cNvSpPr txBox="1"/>
          <p:nvPr/>
        </p:nvSpPr>
        <p:spPr>
          <a:xfrm>
            <a:off x="8866300" y="4595967"/>
            <a:ext cx="2609958"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1400">
                <a:solidFill>
                  <a:schemeClr val="dk1"/>
                </a:solidFill>
                <a:latin typeface="Century Gothic"/>
                <a:ea typeface="Century Gothic"/>
                <a:cs typeface="Century Gothic"/>
                <a:sym typeface="Century Gothic"/>
              </a:rPr>
              <a:t>- JON KABAT-ZINN</a:t>
            </a:r>
            <a:endParaRPr/>
          </a:p>
        </p:txBody>
      </p:sp>
      <p:sp>
        <p:nvSpPr>
          <p:cNvPr id="904" name="Google Shape;904;p47"/>
          <p:cNvSpPr/>
          <p:nvPr/>
        </p:nvSpPr>
        <p:spPr>
          <a:xfrm>
            <a:off x="532909" y="1595288"/>
            <a:ext cx="3379877" cy="3379877"/>
          </a:xfrm>
          <a:prstGeom prst="ellipse">
            <a:avLst/>
          </a:prstGeom>
          <a:solidFill>
            <a:srgbClr val="263369"/>
          </a:solidFill>
          <a:ln>
            <a:noFill/>
          </a:ln>
          <a:effectLst>
            <a:outerShdw rotWithShape="0" algn="tl" dir="2700000" dist="12700">
              <a:srgbClr val="000000">
                <a:alpha val="40000"/>
              </a:srgbClr>
            </a:outerShdw>
          </a:effectLst>
        </p:spPr>
        <p:txBody>
          <a:bodyPr anchorCtr="0" anchor="ctr" bIns="0" lIns="91425" spcFirstLastPara="1" rIns="91425" wrap="square" tIns="0">
            <a:noAutofit/>
          </a:bodyPr>
          <a:lstStyle/>
          <a:p>
            <a:pPr indent="0" lvl="0" marL="0" marR="0" rtl="0" algn="ctr">
              <a:spcBef>
                <a:spcPts val="0"/>
              </a:spcBef>
              <a:spcAft>
                <a:spcPts val="0"/>
              </a:spcAft>
              <a:buSzPts val="1100"/>
              <a:buNone/>
            </a:pPr>
            <a:r>
              <a:rPr b="1" lang="sv-SE" sz="1600">
                <a:solidFill>
                  <a:schemeClr val="lt1"/>
                </a:solidFill>
                <a:latin typeface="Century Gothic"/>
                <a:ea typeface="Century Gothic"/>
                <a:cs typeface="Century Gothic"/>
                <a:sym typeface="Century Gothic"/>
              </a:rPr>
              <a:t>Bevisst tilstedeværelse innebærer å være bevisst om det som sker akkurat nå, øyeblikk for øyeblikk, </a:t>
            </a:r>
            <a:endParaRPr b="1" sz="1600">
              <a:solidFill>
                <a:schemeClr val="lt1"/>
              </a:solidFill>
              <a:latin typeface="Century Gothic"/>
              <a:ea typeface="Century Gothic"/>
              <a:cs typeface="Century Gothic"/>
              <a:sym typeface="Century Gothic"/>
            </a:endParaRPr>
          </a:p>
        </p:txBody>
      </p:sp>
      <p:sp>
        <p:nvSpPr>
          <p:cNvPr id="905" name="Google Shape;905;p47"/>
          <p:cNvSpPr/>
          <p:nvPr/>
        </p:nvSpPr>
        <p:spPr>
          <a:xfrm>
            <a:off x="4026144" y="3285226"/>
            <a:ext cx="1945989" cy="1945989"/>
          </a:xfrm>
          <a:prstGeom prst="ellipse">
            <a:avLst/>
          </a:prstGeom>
          <a:solidFill>
            <a:srgbClr val="263369"/>
          </a:solidFill>
          <a:ln>
            <a:noFill/>
          </a:ln>
          <a:effectLst>
            <a:outerShdw rotWithShape="0" algn="tl" dir="2700000" dist="12700">
              <a:srgbClr val="000000">
                <a:alpha val="40000"/>
              </a:srgbClr>
            </a:outerShdw>
          </a:effectLst>
        </p:spPr>
        <p:txBody>
          <a:bodyPr anchorCtr="0" anchor="ctr" bIns="0" lIns="91425" spcFirstLastPara="1" rIns="91425" wrap="square" tIns="0">
            <a:noAutofit/>
          </a:bodyPr>
          <a:lstStyle/>
          <a:p>
            <a:pPr indent="0" lvl="0" marL="0" marR="0" rtl="0" algn="ctr">
              <a:spcBef>
                <a:spcPts val="0"/>
              </a:spcBef>
              <a:spcAft>
                <a:spcPts val="0"/>
              </a:spcAft>
              <a:buNone/>
            </a:pPr>
            <a:r>
              <a:rPr b="1" lang="sv-SE" sz="1600">
                <a:solidFill>
                  <a:schemeClr val="lt1"/>
                </a:solidFill>
                <a:latin typeface="Century Gothic"/>
                <a:ea typeface="Century Gothic"/>
                <a:cs typeface="Century Gothic"/>
                <a:sym typeface="Century Gothic"/>
              </a:rPr>
              <a:t>I nuet</a:t>
            </a:r>
            <a:endParaRPr/>
          </a:p>
        </p:txBody>
      </p:sp>
      <p:sp>
        <p:nvSpPr>
          <p:cNvPr id="906" name="Google Shape;906;p47"/>
          <p:cNvSpPr/>
          <p:nvPr/>
        </p:nvSpPr>
        <p:spPr>
          <a:xfrm>
            <a:off x="6237438" y="2985550"/>
            <a:ext cx="2739892" cy="2739892"/>
          </a:xfrm>
          <a:prstGeom prst="ellipse">
            <a:avLst/>
          </a:prstGeom>
          <a:solidFill>
            <a:srgbClr val="263369"/>
          </a:solidFill>
          <a:ln>
            <a:noFill/>
          </a:ln>
          <a:effectLst>
            <a:outerShdw rotWithShape="0" algn="tl" dir="2700000" dist="12700">
              <a:srgbClr val="000000">
                <a:alpha val="40000"/>
              </a:srgbClr>
            </a:outerShdw>
          </a:effectLst>
        </p:spPr>
        <p:txBody>
          <a:bodyPr anchorCtr="0" anchor="ctr" bIns="0" lIns="91425" spcFirstLastPara="1" rIns="91425" wrap="square" tIns="0">
            <a:noAutofit/>
          </a:bodyPr>
          <a:lstStyle/>
          <a:p>
            <a:pPr indent="0" lvl="0" marL="0" marR="0" rtl="0" algn="ctr">
              <a:spcBef>
                <a:spcPts val="0"/>
              </a:spcBef>
              <a:spcAft>
                <a:spcPts val="0"/>
              </a:spcAft>
              <a:buSzPts val="1100"/>
              <a:buNone/>
            </a:pPr>
            <a:r>
              <a:rPr b="1" lang="sv-SE" sz="1600">
                <a:solidFill>
                  <a:schemeClr val="lt1"/>
                </a:solidFill>
                <a:latin typeface="Century Gothic"/>
                <a:ea typeface="Century Gothic"/>
                <a:cs typeface="Century Gothic"/>
                <a:sym typeface="Century Gothic"/>
              </a:rPr>
              <a:t> så ikke-reaktivt og ikke-dømmende som mulig</a:t>
            </a:r>
            <a:endParaRPr b="1" sz="1600">
              <a:solidFill>
                <a:schemeClr val="lt1"/>
              </a:solidFill>
              <a:latin typeface="Century Gothic"/>
              <a:ea typeface="Century Gothic"/>
              <a:cs typeface="Century Gothic"/>
              <a:sym typeface="Century Gothic"/>
            </a:endParaRPr>
          </a:p>
        </p:txBody>
      </p:sp>
      <p:sp>
        <p:nvSpPr>
          <p:cNvPr id="907" name="Google Shape;907;p47"/>
          <p:cNvSpPr/>
          <p:nvPr/>
        </p:nvSpPr>
        <p:spPr>
          <a:xfrm>
            <a:off x="8788409" y="1691177"/>
            <a:ext cx="2390870" cy="2390870"/>
          </a:xfrm>
          <a:prstGeom prst="ellipse">
            <a:avLst/>
          </a:prstGeom>
          <a:solidFill>
            <a:srgbClr val="263369"/>
          </a:solidFill>
          <a:ln>
            <a:noFill/>
          </a:ln>
          <a:effectLst>
            <a:outerShdw rotWithShape="0" algn="tl" dir="2700000" dist="12700">
              <a:srgbClr val="000000">
                <a:alpha val="40000"/>
              </a:srgbClr>
            </a:outerShdw>
          </a:effectLst>
        </p:spPr>
        <p:txBody>
          <a:bodyPr anchorCtr="0" anchor="ctr" bIns="0" lIns="91425" spcFirstLastPara="1" rIns="91425" wrap="square" tIns="0">
            <a:noAutofit/>
          </a:bodyPr>
          <a:lstStyle/>
          <a:p>
            <a:pPr indent="0" lvl="0" marL="0" marR="0" rtl="0" algn="ctr">
              <a:spcBef>
                <a:spcPts val="0"/>
              </a:spcBef>
              <a:spcAft>
                <a:spcPts val="0"/>
              </a:spcAft>
              <a:buSzPts val="1100"/>
              <a:buNone/>
            </a:pPr>
            <a:r>
              <a:rPr b="1" lang="sv-SE" sz="1600">
                <a:solidFill>
                  <a:schemeClr val="lt1"/>
                </a:solidFill>
                <a:latin typeface="Century Gothic"/>
                <a:ea typeface="Century Gothic"/>
                <a:cs typeface="Century Gothic"/>
                <a:sym typeface="Century Gothic"/>
              </a:rPr>
              <a:t>med et så åpent hjerte som mulig</a:t>
            </a:r>
            <a:endParaRPr b="1" sz="1600">
              <a:solidFill>
                <a:schemeClr val="lt1"/>
              </a:solidFill>
              <a:latin typeface="Century Gothic"/>
              <a:ea typeface="Century Gothic"/>
              <a:cs typeface="Century Gothic"/>
              <a:sym typeface="Century Gothic"/>
            </a:endParaRPr>
          </a:p>
        </p:txBody>
      </p:sp>
      <p:sp>
        <p:nvSpPr>
          <p:cNvPr id="908" name="Google Shape;908;p47"/>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378498"/>
                </a:solidFill>
                <a:latin typeface="Century Gothic"/>
                <a:ea typeface="Century Gothic"/>
                <a:cs typeface="Century Gothic"/>
                <a:sym typeface="Century Gothic"/>
              </a:rPr>
              <a:t>41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2000"/>
                                        <p:tgtEl>
                                          <p:spTgt spid="9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1000"/>
                                        <p:tgtEl>
                                          <p:spTgt spid="9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1000"/>
                                        <p:tgtEl>
                                          <p:spTgt spid="9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1000"/>
                                        <p:tgtEl>
                                          <p:spTgt spid="9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1000"/>
                                        <p:tgtEl>
                                          <p:spTgt spid="90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1000"/>
                                        <p:tgtEl>
                                          <p:spTgt spid="9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2" name="Shape 912"/>
        <p:cNvGrpSpPr/>
        <p:nvPr/>
      </p:nvGrpSpPr>
      <p:grpSpPr>
        <a:xfrm>
          <a:off x="0" y="0"/>
          <a:ext cx="0" cy="0"/>
          <a:chOff x="0" y="0"/>
          <a:chExt cx="0" cy="0"/>
        </a:xfrm>
      </p:grpSpPr>
      <p:pic>
        <p:nvPicPr>
          <p:cNvPr id="913" name="Google Shape;913;p4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914" name="Google Shape;914;p48"/>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915" name="Google Shape;915;p48"/>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916" name="Google Shape;916;p48"/>
          <p:cNvSpPr txBox="1"/>
          <p:nvPr/>
        </p:nvSpPr>
        <p:spPr>
          <a:xfrm>
            <a:off x="1510795" y="789370"/>
            <a:ext cx="91704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800">
                <a:solidFill>
                  <a:schemeClr val="dk1"/>
                </a:solidFill>
                <a:latin typeface="Century Gothic"/>
                <a:ea typeface="Century Gothic"/>
                <a:cs typeface="Century Gothic"/>
                <a:sym typeface="Century Gothic"/>
              </a:rPr>
              <a:t>EN LITT FILM OM </a:t>
            </a:r>
            <a:r>
              <a:rPr b="1" lang="sv-SE" sz="2800">
                <a:solidFill>
                  <a:schemeClr val="dk1"/>
                </a:solidFill>
                <a:latin typeface="Century Gothic"/>
                <a:ea typeface="Century Gothic"/>
                <a:cs typeface="Century Gothic"/>
                <a:sym typeface="Century Gothic"/>
              </a:rPr>
              <a:t>OPPMERKSOMT NÆRVÆR?</a:t>
            </a:r>
            <a:endParaRPr b="1" sz="2800">
              <a:solidFill>
                <a:schemeClr val="dk1"/>
              </a:solidFill>
              <a:latin typeface="Century Gothic"/>
              <a:ea typeface="Century Gothic"/>
              <a:cs typeface="Century Gothic"/>
              <a:sym typeface="Century Gothic"/>
            </a:endParaRPr>
          </a:p>
        </p:txBody>
      </p:sp>
      <p:grpSp>
        <p:nvGrpSpPr>
          <p:cNvPr descr="Videokamera" id="917" name="Google Shape;917;p48"/>
          <p:cNvGrpSpPr/>
          <p:nvPr/>
        </p:nvGrpSpPr>
        <p:grpSpPr>
          <a:xfrm>
            <a:off x="10300200" y="560115"/>
            <a:ext cx="762000" cy="590550"/>
            <a:chOff x="8180323" y="560115"/>
            <a:chExt cx="762000" cy="590550"/>
          </a:xfrm>
        </p:grpSpPr>
        <p:sp>
          <p:nvSpPr>
            <p:cNvPr id="918" name="Google Shape;918;p48"/>
            <p:cNvSpPr/>
            <p:nvPr/>
          </p:nvSpPr>
          <p:spPr>
            <a:xfrm>
              <a:off x="8323198" y="6839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919" name="Google Shape;919;p48"/>
            <p:cNvSpPr/>
            <p:nvPr/>
          </p:nvSpPr>
          <p:spPr>
            <a:xfrm>
              <a:off x="8323198" y="7601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920" name="Google Shape;920;p48"/>
            <p:cNvSpPr/>
            <p:nvPr/>
          </p:nvSpPr>
          <p:spPr>
            <a:xfrm>
              <a:off x="8285098" y="7220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921" name="Google Shape;921;p48"/>
            <p:cNvSpPr/>
            <p:nvPr/>
          </p:nvSpPr>
          <p:spPr>
            <a:xfrm>
              <a:off x="8361298" y="7220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922" name="Google Shape;922;p48"/>
            <p:cNvSpPr/>
            <p:nvPr/>
          </p:nvSpPr>
          <p:spPr>
            <a:xfrm>
              <a:off x="8589898" y="6458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923" name="Google Shape;923;p48"/>
            <p:cNvSpPr/>
            <p:nvPr/>
          </p:nvSpPr>
          <p:spPr>
            <a:xfrm>
              <a:off x="8589898" y="7220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924" name="Google Shape;924;p48"/>
            <p:cNvSpPr/>
            <p:nvPr/>
          </p:nvSpPr>
          <p:spPr>
            <a:xfrm>
              <a:off x="8551798" y="6839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925" name="Google Shape;925;p48"/>
            <p:cNvSpPr/>
            <p:nvPr/>
          </p:nvSpPr>
          <p:spPr>
            <a:xfrm>
              <a:off x="8627998" y="6839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926" name="Google Shape;926;p48"/>
            <p:cNvSpPr/>
            <p:nvPr/>
          </p:nvSpPr>
          <p:spPr>
            <a:xfrm>
              <a:off x="8751823" y="826815"/>
              <a:ext cx="190500" cy="323850"/>
            </a:xfrm>
            <a:custGeom>
              <a:rect b="b" l="l" r="r" t="t"/>
              <a:pathLst>
                <a:path extrusionOk="0" h="323850" w="190500">
                  <a:moveTo>
                    <a:pt x="133350" y="0"/>
                  </a:moveTo>
                  <a:lnTo>
                    <a:pt x="76200" y="57150"/>
                  </a:lnTo>
                  <a:lnTo>
                    <a:pt x="0" y="57150"/>
                  </a:lnTo>
                  <a:lnTo>
                    <a:pt x="0" y="266700"/>
                  </a:lnTo>
                  <a:lnTo>
                    <a:pt x="76200" y="266700"/>
                  </a:lnTo>
                  <a:lnTo>
                    <a:pt x="133350" y="323850"/>
                  </a:lnTo>
                  <a:lnTo>
                    <a:pt x="190500" y="323850"/>
                  </a:lnTo>
                  <a:lnTo>
                    <a:pt x="19050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927" name="Google Shape;927;p48"/>
            <p:cNvSpPr/>
            <p:nvPr/>
          </p:nvSpPr>
          <p:spPr>
            <a:xfrm>
              <a:off x="8180323" y="560115"/>
              <a:ext cx="571500" cy="590550"/>
            </a:xfrm>
            <a:custGeom>
              <a:rect b="b" l="l" r="r" t="t"/>
              <a:pathLst>
                <a:path extrusionOk="0" h="590550" w="571500">
                  <a:moveTo>
                    <a:pt x="428625" y="228600"/>
                  </a:moveTo>
                  <a:cubicBezTo>
                    <a:pt x="381000" y="228600"/>
                    <a:pt x="342900" y="190500"/>
                    <a:pt x="342900" y="142875"/>
                  </a:cubicBezTo>
                  <a:cubicBezTo>
                    <a:pt x="342900" y="95250"/>
                    <a:pt x="381000" y="57150"/>
                    <a:pt x="428625" y="57150"/>
                  </a:cubicBezTo>
                  <a:cubicBezTo>
                    <a:pt x="476250" y="57150"/>
                    <a:pt x="514350" y="95250"/>
                    <a:pt x="514350" y="142875"/>
                  </a:cubicBezTo>
                  <a:cubicBezTo>
                    <a:pt x="514350" y="190500"/>
                    <a:pt x="476250" y="228600"/>
                    <a:pt x="428625" y="228600"/>
                  </a:cubicBezTo>
                  <a:close/>
                  <a:moveTo>
                    <a:pt x="457200" y="533400"/>
                  </a:moveTo>
                  <a:cubicBezTo>
                    <a:pt x="446723" y="533400"/>
                    <a:pt x="438150" y="524828"/>
                    <a:pt x="438150" y="514350"/>
                  </a:cubicBezTo>
                  <a:cubicBezTo>
                    <a:pt x="438150" y="503873"/>
                    <a:pt x="446723" y="495300"/>
                    <a:pt x="457200" y="495300"/>
                  </a:cubicBezTo>
                  <a:cubicBezTo>
                    <a:pt x="467678" y="495300"/>
                    <a:pt x="476250" y="503873"/>
                    <a:pt x="476250" y="514350"/>
                  </a:cubicBezTo>
                  <a:cubicBezTo>
                    <a:pt x="476250" y="524828"/>
                    <a:pt x="467678" y="533400"/>
                    <a:pt x="457200" y="533400"/>
                  </a:cubicBezTo>
                  <a:close/>
                  <a:moveTo>
                    <a:pt x="276225" y="266700"/>
                  </a:moveTo>
                  <a:cubicBezTo>
                    <a:pt x="288608" y="249555"/>
                    <a:pt x="298133" y="230505"/>
                    <a:pt x="301943" y="208598"/>
                  </a:cubicBezTo>
                  <a:cubicBezTo>
                    <a:pt x="314325" y="232410"/>
                    <a:pt x="334328" y="252413"/>
                    <a:pt x="357188" y="266700"/>
                  </a:cubicBezTo>
                  <a:lnTo>
                    <a:pt x="276225" y="266700"/>
                  </a:lnTo>
                  <a:close/>
                  <a:moveTo>
                    <a:pt x="161925" y="266700"/>
                  </a:moveTo>
                  <a:cubicBezTo>
                    <a:pt x="114300" y="266700"/>
                    <a:pt x="76200" y="228600"/>
                    <a:pt x="76200" y="180975"/>
                  </a:cubicBezTo>
                  <a:cubicBezTo>
                    <a:pt x="76200" y="133350"/>
                    <a:pt x="114300" y="95250"/>
                    <a:pt x="161925" y="95250"/>
                  </a:cubicBezTo>
                  <a:cubicBezTo>
                    <a:pt x="209550" y="95250"/>
                    <a:pt x="247650" y="133350"/>
                    <a:pt x="247650" y="180975"/>
                  </a:cubicBezTo>
                  <a:cubicBezTo>
                    <a:pt x="247650" y="228600"/>
                    <a:pt x="209550" y="266700"/>
                    <a:pt x="161925" y="266700"/>
                  </a:cubicBezTo>
                  <a:close/>
                  <a:moveTo>
                    <a:pt x="499110" y="266700"/>
                  </a:moveTo>
                  <a:cubicBezTo>
                    <a:pt x="541973" y="241935"/>
                    <a:pt x="571500" y="196215"/>
                    <a:pt x="571500" y="142875"/>
                  </a:cubicBezTo>
                  <a:cubicBezTo>
                    <a:pt x="571500" y="63818"/>
                    <a:pt x="507683" y="0"/>
                    <a:pt x="428625" y="0"/>
                  </a:cubicBezTo>
                  <a:cubicBezTo>
                    <a:pt x="359093" y="0"/>
                    <a:pt x="301943" y="49530"/>
                    <a:pt x="288608" y="115253"/>
                  </a:cubicBezTo>
                  <a:cubicBezTo>
                    <a:pt x="264795" y="69532"/>
                    <a:pt x="217170" y="38100"/>
                    <a:pt x="161925" y="38100"/>
                  </a:cubicBezTo>
                  <a:cubicBezTo>
                    <a:pt x="82868" y="38100"/>
                    <a:pt x="19050" y="101918"/>
                    <a:pt x="19050" y="180975"/>
                  </a:cubicBezTo>
                  <a:cubicBezTo>
                    <a:pt x="19050" y="227648"/>
                    <a:pt x="41910" y="268605"/>
                    <a:pt x="76200" y="295275"/>
                  </a:cubicBezTo>
                  <a:lnTo>
                    <a:pt x="76200" y="323850"/>
                  </a:lnTo>
                  <a:lnTo>
                    <a:pt x="57150" y="323850"/>
                  </a:lnTo>
                  <a:lnTo>
                    <a:pt x="38100" y="304800"/>
                  </a:lnTo>
                  <a:lnTo>
                    <a:pt x="0" y="304800"/>
                  </a:lnTo>
                  <a:lnTo>
                    <a:pt x="0" y="400050"/>
                  </a:lnTo>
                  <a:lnTo>
                    <a:pt x="38100" y="400050"/>
                  </a:lnTo>
                  <a:lnTo>
                    <a:pt x="57150" y="381000"/>
                  </a:lnTo>
                  <a:lnTo>
                    <a:pt x="76200" y="381000"/>
                  </a:lnTo>
                  <a:lnTo>
                    <a:pt x="76200" y="552450"/>
                  </a:lnTo>
                  <a:cubicBezTo>
                    <a:pt x="76200" y="573405"/>
                    <a:pt x="93345" y="590550"/>
                    <a:pt x="114300" y="590550"/>
                  </a:cubicBezTo>
                  <a:lnTo>
                    <a:pt x="495300" y="590550"/>
                  </a:lnTo>
                  <a:cubicBezTo>
                    <a:pt x="516255" y="590550"/>
                    <a:pt x="533400" y="573405"/>
                    <a:pt x="533400" y="552450"/>
                  </a:cubicBezTo>
                  <a:lnTo>
                    <a:pt x="533400" y="304800"/>
                  </a:lnTo>
                  <a:cubicBezTo>
                    <a:pt x="533400" y="284798"/>
                    <a:pt x="518160" y="268605"/>
                    <a:pt x="499110" y="26670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grpSp>
      <p:pic>
        <p:nvPicPr>
          <p:cNvPr id="928" name="Google Shape;928;p48">
            <a:hlinkClick r:id="rId5"/>
          </p:cNvPr>
          <p:cNvPicPr preferRelativeResize="0"/>
          <p:nvPr/>
        </p:nvPicPr>
        <p:blipFill rotWithShape="1">
          <a:blip r:embed="rId6">
            <a:alphaModFix/>
          </a:blip>
          <a:srcRect b="0" l="0" r="0" t="0"/>
          <a:stretch/>
        </p:blipFill>
        <p:spPr>
          <a:xfrm>
            <a:off x="2778368" y="1895302"/>
            <a:ext cx="6635261" cy="3657600"/>
          </a:xfrm>
          <a:prstGeom prst="rect">
            <a:avLst/>
          </a:prstGeom>
          <a:solidFill>
            <a:srgbClr val="ECECEC"/>
          </a:solidFill>
          <a:ln>
            <a:noFill/>
          </a:ln>
          <a:effectLst>
            <a:outerShdw blurRad="104049" rotWithShape="0" algn="tl" dir="2700000" dist="83232">
              <a:srgbClr val="000000">
                <a:alpha val="40000"/>
              </a:srgbClr>
            </a:outerShdw>
          </a:effectLst>
        </p:spPr>
      </p:pic>
      <p:sp>
        <p:nvSpPr>
          <p:cNvPr id="929" name="Google Shape;929;p48">
            <a:hlinkClick r:id="rId7"/>
          </p:cNvPr>
          <p:cNvSpPr/>
          <p:nvPr/>
        </p:nvSpPr>
        <p:spPr>
          <a:xfrm>
            <a:off x="1572623" y="2869652"/>
            <a:ext cx="2039562" cy="2039562"/>
          </a:xfrm>
          <a:prstGeom prst="ellipse">
            <a:avLst/>
          </a:prstGeom>
          <a:solidFill>
            <a:srgbClr val="263369"/>
          </a:solidFill>
          <a:ln>
            <a:noFill/>
          </a:ln>
          <a:effectLst>
            <a:outerShdw rotWithShape="0" algn="tl" dir="2700000" dist="25400">
              <a:srgbClr val="000000">
                <a:alpha val="16862"/>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b="1" lang="sv-SE">
                <a:solidFill>
                  <a:schemeClr val="lt1"/>
                </a:solidFill>
                <a:latin typeface="Century Gothic"/>
                <a:ea typeface="Century Gothic"/>
                <a:cs typeface="Century Gothic"/>
                <a:sym typeface="Century Gothic"/>
              </a:rPr>
              <a:t>Dobbeltklikk på filmen for å åpne den i nettleseren din.</a:t>
            </a:r>
            <a:endParaRPr b="1">
              <a:solidFill>
                <a:schemeClr val="lt1"/>
              </a:solidFill>
              <a:latin typeface="Century Gothic"/>
              <a:ea typeface="Century Gothic"/>
              <a:cs typeface="Century Gothic"/>
              <a:sym typeface="Century Gothic"/>
            </a:endParaRPr>
          </a:p>
        </p:txBody>
      </p:sp>
      <p:sp>
        <p:nvSpPr>
          <p:cNvPr id="930" name="Google Shape;930;p48"/>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378498"/>
                </a:solidFill>
                <a:latin typeface="Century Gothic"/>
                <a:ea typeface="Century Gothic"/>
                <a:cs typeface="Century Gothic"/>
                <a:sym typeface="Century Gothic"/>
              </a:rPr>
              <a:t>48</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16"/>
                                        </p:tgtEl>
                                        <p:attrNameLst>
                                          <p:attrName>style.visibility</p:attrName>
                                        </p:attrNameLst>
                                      </p:cBhvr>
                                      <p:to>
                                        <p:strVal val="visible"/>
                                      </p:to>
                                    </p:set>
                                    <p:animEffect filter="fade" transition="in">
                                      <p:cBhvr>
                                        <p:cTn dur="500"/>
                                        <p:tgtEl>
                                          <p:spTgt spid="916"/>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917"/>
                                        </p:tgtEl>
                                        <p:attrNameLst>
                                          <p:attrName>style.visibility</p:attrName>
                                        </p:attrNameLst>
                                      </p:cBhvr>
                                      <p:to>
                                        <p:strVal val="visible"/>
                                      </p:to>
                                    </p:set>
                                    <p:anim calcmode="lin" valueType="num">
                                      <p:cBhvr additive="base">
                                        <p:cTn dur="500"/>
                                        <p:tgtEl>
                                          <p:spTgt spid="917"/>
                                        </p:tgtEl>
                                        <p:attrNameLst>
                                          <p:attrName>ppt_w</p:attrName>
                                        </p:attrNameLst>
                                      </p:cBhvr>
                                      <p:tavLst>
                                        <p:tav fmla="" tm="0">
                                          <p:val>
                                            <p:strVal val="0"/>
                                          </p:val>
                                        </p:tav>
                                        <p:tav fmla="" tm="100000">
                                          <p:val>
                                            <p:strVal val="#ppt_w"/>
                                          </p:val>
                                        </p:tav>
                                      </p:tavLst>
                                    </p:anim>
                                    <p:anim calcmode="lin" valueType="num">
                                      <p:cBhvr additive="base">
                                        <p:cTn dur="500"/>
                                        <p:tgtEl>
                                          <p:spTgt spid="917"/>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29"/>
                                        </p:tgtEl>
                                        <p:attrNameLst>
                                          <p:attrName>style.visibility</p:attrName>
                                        </p:attrNameLst>
                                      </p:cBhvr>
                                      <p:to>
                                        <p:strVal val="visible"/>
                                      </p:to>
                                    </p:set>
                                    <p:animEffect filter="fade" transition="in">
                                      <p:cBhvr>
                                        <p:cTn dur="500"/>
                                        <p:tgtEl>
                                          <p:spTgt spid="9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5" name="Shape 935"/>
        <p:cNvGrpSpPr/>
        <p:nvPr/>
      </p:nvGrpSpPr>
      <p:grpSpPr>
        <a:xfrm>
          <a:off x="0" y="0"/>
          <a:ext cx="0" cy="0"/>
          <a:chOff x="0" y="0"/>
          <a:chExt cx="0" cy="0"/>
        </a:xfrm>
      </p:grpSpPr>
      <p:pic>
        <p:nvPicPr>
          <p:cNvPr descr="En bild som visar utomhus, träd, himmel, gräs&#10;&#10;Automatiskt genererad beskrivning" id="936" name="Google Shape;936;p49"/>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937" name="Google Shape;937;p49"/>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938" name="Google Shape;938;p49"/>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939" name="Google Shape;939;p49"/>
          <p:cNvSpPr txBox="1"/>
          <p:nvPr/>
        </p:nvSpPr>
        <p:spPr>
          <a:xfrm>
            <a:off x="1510795" y="789370"/>
            <a:ext cx="91704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ET FENOMEN DU ALDRI HAR SETT FØR</a:t>
            </a:r>
            <a:endParaRPr b="1" sz="2800">
              <a:solidFill>
                <a:schemeClr val="dk1"/>
              </a:solidFill>
              <a:latin typeface="Century Gothic"/>
              <a:ea typeface="Century Gothic"/>
              <a:cs typeface="Century Gothic"/>
              <a:sym typeface="Century Gothic"/>
            </a:endParaRPr>
          </a:p>
        </p:txBody>
      </p:sp>
      <p:pic>
        <p:nvPicPr>
          <p:cNvPr descr="Månen  mörk ikväll" id="940" name="Google Shape;940;p49"/>
          <p:cNvPicPr preferRelativeResize="0"/>
          <p:nvPr/>
        </p:nvPicPr>
        <p:blipFill rotWithShape="1">
          <a:blip r:embed="rId5">
            <a:alphaModFix/>
          </a:blip>
          <a:srcRect b="0" l="0" r="0" t="0"/>
          <a:stretch/>
        </p:blipFill>
        <p:spPr>
          <a:xfrm>
            <a:off x="3326905" y="1597149"/>
            <a:ext cx="5905360" cy="3613058"/>
          </a:xfrm>
          <a:prstGeom prst="rect">
            <a:avLst/>
          </a:prstGeom>
          <a:solidFill>
            <a:srgbClr val="ECECEC"/>
          </a:solidFill>
          <a:ln>
            <a:noFill/>
          </a:ln>
          <a:effectLst>
            <a:outerShdw blurRad="104049" rotWithShape="0" algn="tl" dir="2700000" dist="83232">
              <a:srgbClr val="000000">
                <a:alpha val="40000"/>
              </a:srgbClr>
            </a:outerShdw>
          </a:effectLst>
        </p:spPr>
      </p:pic>
      <p:sp>
        <p:nvSpPr>
          <p:cNvPr id="941" name="Google Shape;941;p49"/>
          <p:cNvSpPr/>
          <p:nvPr/>
        </p:nvSpPr>
        <p:spPr>
          <a:xfrm>
            <a:off x="4488108" y="1279443"/>
            <a:ext cx="1791477" cy="1744824"/>
          </a:xfrm>
          <a:prstGeom prst="wedgeEllipseCallout">
            <a:avLst>
              <a:gd fmla="val 31511" name="adj1"/>
              <a:gd fmla="val 58890" name="adj2"/>
            </a:avLst>
          </a:prstGeom>
          <a:solidFill>
            <a:srgbClr val="263369"/>
          </a:solidFill>
          <a:ln>
            <a:noFill/>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b="1" lang="sv-SE" sz="1600">
                <a:solidFill>
                  <a:schemeClr val="lt1"/>
                </a:solidFill>
                <a:latin typeface="Century Gothic"/>
                <a:ea typeface="Century Gothic"/>
                <a:cs typeface="Century Gothic"/>
                <a:sym typeface="Century Gothic"/>
              </a:rPr>
              <a:t>Månen ser riktig mørk ut ikveld</a:t>
            </a:r>
            <a:endParaRPr b="1" sz="1600">
              <a:solidFill>
                <a:schemeClr val="lt1"/>
              </a:solidFill>
              <a:latin typeface="Century Gothic"/>
              <a:ea typeface="Century Gothic"/>
              <a:cs typeface="Century Gothic"/>
              <a:sym typeface="Century Gothic"/>
            </a:endParaRPr>
          </a:p>
        </p:txBody>
      </p:sp>
      <p:sp>
        <p:nvSpPr>
          <p:cNvPr id="942" name="Google Shape;942;p49"/>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42</a:t>
            </a:r>
            <a:endParaRPr/>
          </a:p>
        </p:txBody>
      </p:sp>
      <p:sp>
        <p:nvSpPr>
          <p:cNvPr id="943" name="Google Shape;943;p49"/>
          <p:cNvSpPr txBox="1"/>
          <p:nvPr/>
        </p:nvSpPr>
        <p:spPr>
          <a:xfrm>
            <a:off x="2849073" y="5431085"/>
            <a:ext cx="6861000" cy="6465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chemeClr val="dk1"/>
              </a:buClr>
              <a:buSzPts val="1100"/>
              <a:buFont typeface="Arial"/>
              <a:buNone/>
            </a:pPr>
            <a:r>
              <a:rPr b="1" i="1" lang="sv-SE" sz="1800">
                <a:solidFill>
                  <a:schemeClr val="lt1"/>
                </a:solidFill>
                <a:latin typeface="Century Gothic"/>
                <a:ea typeface="Century Gothic"/>
                <a:cs typeface="Century Gothic"/>
                <a:sym typeface="Century Gothic"/>
              </a:rPr>
              <a:t>”Oppdagelsesreisen handler ikke om å søke nye</a:t>
            </a:r>
            <a:endParaRPr b="1" i="1" sz="1800">
              <a:solidFill>
                <a:schemeClr val="lt1"/>
              </a:solidFill>
              <a:latin typeface="Century Gothic"/>
              <a:ea typeface="Century Gothic"/>
              <a:cs typeface="Century Gothic"/>
              <a:sym typeface="Century Gothic"/>
            </a:endParaRPr>
          </a:p>
          <a:p>
            <a:pPr indent="0" lvl="0" marL="0" marR="0" rtl="0" algn="ctr">
              <a:spcBef>
                <a:spcPts val="0"/>
              </a:spcBef>
              <a:spcAft>
                <a:spcPts val="0"/>
              </a:spcAft>
              <a:buSzPts val="1100"/>
              <a:buNone/>
            </a:pPr>
            <a:r>
              <a:rPr b="1" i="1" lang="sv-SE" sz="1800">
                <a:solidFill>
                  <a:schemeClr val="lt1"/>
                </a:solidFill>
                <a:latin typeface="Century Gothic"/>
                <a:ea typeface="Century Gothic"/>
                <a:cs typeface="Century Gothic"/>
                <a:sym typeface="Century Gothic"/>
              </a:rPr>
              <a:t>  landskap, men om å ha nye øyne.”</a:t>
            </a:r>
            <a:endParaRPr b="1" i="1" sz="1800">
              <a:solidFill>
                <a:schemeClr val="lt1"/>
              </a:solidFill>
              <a:latin typeface="Century Gothic"/>
              <a:ea typeface="Century Gothic"/>
              <a:cs typeface="Century Gothic"/>
              <a:sym typeface="Century Gothic"/>
            </a:endParaRPr>
          </a:p>
        </p:txBody>
      </p:sp>
      <p:sp>
        <p:nvSpPr>
          <p:cNvPr id="944" name="Google Shape;944;p49"/>
          <p:cNvSpPr txBox="1"/>
          <p:nvPr/>
        </p:nvSpPr>
        <p:spPr>
          <a:xfrm>
            <a:off x="5200827" y="6120937"/>
            <a:ext cx="5950921"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1100">
                <a:solidFill>
                  <a:schemeClr val="lt1"/>
                </a:solidFill>
                <a:latin typeface="Century Gothic"/>
                <a:ea typeface="Century Gothic"/>
                <a:cs typeface="Century Gothic"/>
                <a:sym typeface="Century Gothic"/>
              </a:rPr>
              <a:t>- MARCEL PROUST (1877 – 1922)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39"/>
                                        </p:tgtEl>
                                        <p:attrNameLst>
                                          <p:attrName>style.visibility</p:attrName>
                                        </p:attrNameLst>
                                      </p:cBhvr>
                                      <p:to>
                                        <p:strVal val="visible"/>
                                      </p:to>
                                    </p:set>
                                    <p:animEffect filter="fade" transition="in">
                                      <p:cBhvr>
                                        <p:cTn dur="500"/>
                                        <p:tgtEl>
                                          <p:spTgt spid="9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0"/>
                                        </p:tgtEl>
                                        <p:attrNameLst>
                                          <p:attrName>style.visibility</p:attrName>
                                        </p:attrNameLst>
                                      </p:cBhvr>
                                      <p:to>
                                        <p:strVal val="visible"/>
                                      </p:to>
                                    </p:set>
                                    <p:animEffect filter="fade" transition="in">
                                      <p:cBhvr>
                                        <p:cTn dur="500"/>
                                        <p:tgtEl>
                                          <p:spTgt spid="9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1"/>
                                        </p:tgtEl>
                                        <p:attrNameLst>
                                          <p:attrName>style.visibility</p:attrName>
                                        </p:attrNameLst>
                                      </p:cBhvr>
                                      <p:to>
                                        <p:strVal val="visible"/>
                                      </p:to>
                                    </p:set>
                                    <p:animEffect filter="fade" transition="in">
                                      <p:cBhvr>
                                        <p:cTn dur="500"/>
                                        <p:tgtEl>
                                          <p:spTgt spid="941"/>
                                        </p:tgtEl>
                                      </p:cBhvr>
                                    </p:animEffect>
                                  </p:childTnLst>
                                </p:cTn>
                              </p:par>
                              <p:par>
                                <p:cTn fill="hold" nodeType="withEffect" presetClass="entr" presetID="10" presetSubtype="0">
                                  <p:stCondLst>
                                    <p:cond delay="0"/>
                                  </p:stCondLst>
                                  <p:childTnLst>
                                    <p:set>
                                      <p:cBhvr>
                                        <p:cTn dur="1" fill="hold">
                                          <p:stCondLst>
                                            <p:cond delay="0"/>
                                          </p:stCondLst>
                                        </p:cTn>
                                        <p:tgtEl>
                                          <p:spTgt spid="943"/>
                                        </p:tgtEl>
                                        <p:attrNameLst>
                                          <p:attrName>style.visibility</p:attrName>
                                        </p:attrNameLst>
                                      </p:cBhvr>
                                      <p:to>
                                        <p:strVal val="visible"/>
                                      </p:to>
                                    </p:set>
                                    <p:animEffect filter="fade" transition="in">
                                      <p:cBhvr>
                                        <p:cTn dur="2000"/>
                                        <p:tgtEl>
                                          <p:spTgt spid="94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44"/>
                                        </p:tgtEl>
                                        <p:attrNameLst>
                                          <p:attrName>style.visibility</p:attrName>
                                        </p:attrNameLst>
                                      </p:cBhvr>
                                      <p:to>
                                        <p:strVal val="visible"/>
                                      </p:to>
                                    </p:set>
                                    <p:animEffect filter="fade" transition="in">
                                      <p:cBhvr>
                                        <p:cTn dur="1000"/>
                                        <p:tgtEl>
                                          <p:spTgt spid="9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 name="Shape 134"/>
        <p:cNvGrpSpPr/>
        <p:nvPr/>
      </p:nvGrpSpPr>
      <p:grpSpPr>
        <a:xfrm>
          <a:off x="0" y="0"/>
          <a:ext cx="0" cy="0"/>
          <a:chOff x="0" y="0"/>
          <a:chExt cx="0" cy="0"/>
        </a:xfrm>
      </p:grpSpPr>
      <p:pic>
        <p:nvPicPr>
          <p:cNvPr descr="En bild som visar träd, utomhus&#10;&#10;Automatiskt genererad beskrivning" id="135" name="Google Shape;135;p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6" name="Google Shape;136;p5"/>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37" name="Google Shape;137;p5"/>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38" name="Google Shape;138;p5"/>
          <p:cNvSpPr txBox="1"/>
          <p:nvPr/>
        </p:nvSpPr>
        <p:spPr>
          <a:xfrm>
            <a:off x="2565400" y="1646450"/>
            <a:ext cx="6750000" cy="1945500"/>
          </a:xfrm>
          <a:prstGeom prst="rect">
            <a:avLst/>
          </a:prstGeom>
          <a:noFill/>
          <a:ln>
            <a:noFill/>
          </a:ln>
        </p:spPr>
        <p:txBody>
          <a:bodyPr anchorCtr="0" anchor="t" bIns="45700" lIns="91425" spcFirstLastPara="1" rIns="91425" wrap="square" tIns="45700">
            <a:spAutoFit/>
          </a:bodyPr>
          <a:lstStyle/>
          <a:p>
            <a:pPr indent="0" lvl="0" marL="0" marR="0" rtl="0" algn="ctr">
              <a:lnSpc>
                <a:spcPct val="138125"/>
              </a:lnSpc>
              <a:spcBef>
                <a:spcPts val="0"/>
              </a:spcBef>
              <a:spcAft>
                <a:spcPts val="0"/>
              </a:spcAft>
              <a:buSzPts val="1100"/>
              <a:buNone/>
            </a:pPr>
            <a:r>
              <a:rPr b="1" i="1" lang="sv-SE" sz="3200">
                <a:latin typeface="Century Gothic"/>
                <a:ea typeface="Century Gothic"/>
                <a:cs typeface="Century Gothic"/>
                <a:sym typeface="Century Gothic"/>
              </a:rPr>
              <a:t>     </a:t>
            </a:r>
            <a:r>
              <a:rPr b="1" i="1" lang="sv-SE" sz="3200">
                <a:latin typeface="Century Gothic"/>
                <a:ea typeface="Century Gothic"/>
                <a:cs typeface="Century Gothic"/>
                <a:sym typeface="Century Gothic"/>
              </a:rPr>
              <a:t>  ”HVIS MAN IKKE VET HVOR MAN SKAL, DA SPILLER DET INGEN ROLLE HVILKEN VEI MAN VELGER.” </a:t>
            </a:r>
            <a:endParaRPr b="1" i="1" sz="3200">
              <a:latin typeface="Century Gothic"/>
              <a:ea typeface="Century Gothic"/>
              <a:cs typeface="Century Gothic"/>
              <a:sym typeface="Century Gothic"/>
            </a:endParaRPr>
          </a:p>
        </p:txBody>
      </p:sp>
      <p:sp>
        <p:nvSpPr>
          <p:cNvPr id="139" name="Google Shape;139;p5"/>
          <p:cNvSpPr txBox="1"/>
          <p:nvPr/>
        </p:nvSpPr>
        <p:spPr>
          <a:xfrm>
            <a:off x="3120539" y="3684335"/>
            <a:ext cx="59508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1400">
                <a:solidFill>
                  <a:schemeClr val="dk1"/>
                </a:solidFill>
                <a:latin typeface="Century Gothic"/>
                <a:ea typeface="Century Gothic"/>
                <a:cs typeface="Century Gothic"/>
                <a:sym typeface="Century Gothic"/>
              </a:rPr>
              <a:t>- ALICE I UNDERLANDET, LEWIS CARROLL, 1865</a:t>
            </a:r>
            <a:endParaRPr/>
          </a:p>
        </p:txBody>
      </p:sp>
      <p:pic>
        <p:nvPicPr>
          <p:cNvPr id="140" name="Google Shape;140;p5"/>
          <p:cNvPicPr preferRelativeResize="0"/>
          <p:nvPr/>
        </p:nvPicPr>
        <p:blipFill rotWithShape="1">
          <a:blip r:embed="rId5">
            <a:alphaModFix/>
          </a:blip>
          <a:srcRect b="0" l="0" r="0" t="0"/>
          <a:stretch/>
        </p:blipFill>
        <p:spPr>
          <a:xfrm>
            <a:off x="9071460" y="675084"/>
            <a:ext cx="2495186" cy="2548884"/>
          </a:xfrm>
          <a:prstGeom prst="rect">
            <a:avLst/>
          </a:prstGeom>
          <a:noFill/>
          <a:ln>
            <a:noFill/>
          </a:ln>
        </p:spPr>
      </p:pic>
      <p:sp>
        <p:nvSpPr>
          <p:cNvPr id="141" name="Google Shape;141;p5"/>
          <p:cNvSpPr/>
          <p:nvPr/>
        </p:nvSpPr>
        <p:spPr>
          <a:xfrm>
            <a:off x="4332549" y="930656"/>
            <a:ext cx="3526895" cy="417206"/>
          </a:xfrm>
          <a:prstGeom prst="rect">
            <a:avLst/>
          </a:prstGeom>
          <a:solidFill>
            <a:schemeClr val="lt1"/>
          </a:solidFill>
          <a:ln>
            <a:noFill/>
          </a:ln>
          <a:effectLst>
            <a:outerShdw rotWithShape="0" algn="tl" dir="2700000" dist="25400">
              <a:srgbClr val="000000">
                <a:alpha val="16862"/>
              </a:srgbClr>
            </a:outerShdw>
          </a:effectLst>
        </p:spPr>
        <p:txBody>
          <a:bodyPr anchorCtr="0" anchor="ctr" bIns="45700" lIns="91425" spcFirstLastPara="1" rIns="91425" wrap="square" tIns="72000">
            <a:noAutofit/>
          </a:bodyPr>
          <a:lstStyle/>
          <a:p>
            <a:pPr indent="0" lvl="0" marL="0" marR="0" rtl="0" algn="ctr">
              <a:spcBef>
                <a:spcPts val="0"/>
              </a:spcBef>
              <a:spcAft>
                <a:spcPts val="0"/>
              </a:spcAft>
              <a:buNone/>
            </a:pPr>
            <a:r>
              <a:rPr b="1" lang="sv-SE" sz="1600">
                <a:solidFill>
                  <a:schemeClr val="dk1"/>
                </a:solidFill>
                <a:latin typeface="Century Gothic"/>
                <a:ea typeface="Century Gothic"/>
                <a:cs typeface="Century Gothic"/>
                <a:sym typeface="Century Gothic"/>
              </a:rPr>
              <a:t>”UKENS TANKE” SAMLING 2:</a:t>
            </a:r>
            <a:endParaRPr/>
          </a:p>
        </p:txBody>
      </p:sp>
      <p:sp>
        <p:nvSpPr>
          <p:cNvPr id="142" name="Google Shape;142;p5"/>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500"/>
                                        <p:tgtEl>
                                          <p:spTgt spid="1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xEl>
                                              <p:pRg end="0" st="0"/>
                                            </p:txEl>
                                          </p:spTgt>
                                        </p:tgtEl>
                                        <p:attrNameLst>
                                          <p:attrName>style.visibility</p:attrName>
                                        </p:attrNameLst>
                                      </p:cBhvr>
                                      <p:to>
                                        <p:strVal val="visible"/>
                                      </p:to>
                                    </p:set>
                                    <p:animEffect filter="fade" transition="in">
                                      <p:cBhvr>
                                        <p:cTn dur="500"/>
                                        <p:tgtEl>
                                          <p:spTgt spid="138">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9" name="Shape 949"/>
        <p:cNvGrpSpPr/>
        <p:nvPr/>
      </p:nvGrpSpPr>
      <p:grpSpPr>
        <a:xfrm>
          <a:off x="0" y="0"/>
          <a:ext cx="0" cy="0"/>
          <a:chOff x="0" y="0"/>
          <a:chExt cx="0" cy="0"/>
        </a:xfrm>
      </p:grpSpPr>
      <p:pic>
        <p:nvPicPr>
          <p:cNvPr descr="En bild som visar träd, utomhus&#10;&#10;Automatiskt genererad beskrivning" id="950" name="Google Shape;950;p5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951" name="Google Shape;951;p50"/>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952" name="Google Shape;952;p50"/>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953" name="Google Shape;953;p50"/>
          <p:cNvSpPr txBox="1"/>
          <p:nvPr/>
        </p:nvSpPr>
        <p:spPr>
          <a:xfrm>
            <a:off x="2777438" y="829762"/>
            <a:ext cx="6637200" cy="523200"/>
          </a:xfrm>
          <a:prstGeom prst="rect">
            <a:avLst/>
          </a:prstGeom>
          <a:noFill/>
          <a:ln>
            <a:noFill/>
          </a:ln>
        </p:spPr>
        <p:txBody>
          <a:bodyPr anchorCtr="0" anchor="t" bIns="45700" lIns="91425" spcFirstLastPara="1" rIns="91425" wrap="square" tIns="45700">
            <a:spAutoFit/>
          </a:bodyPr>
          <a:lstStyle/>
          <a:p>
            <a:pPr indent="0" lvl="0" marL="45720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GÅR JEG GLIPP AV NOE I LIVET?</a:t>
            </a:r>
            <a:endParaRPr b="1" sz="2800">
              <a:solidFill>
                <a:schemeClr val="dk1"/>
              </a:solidFill>
              <a:latin typeface="Century Gothic"/>
              <a:ea typeface="Century Gothic"/>
              <a:cs typeface="Century Gothic"/>
              <a:sym typeface="Century Gothic"/>
            </a:endParaRPr>
          </a:p>
        </p:txBody>
      </p:sp>
      <p:pic>
        <p:nvPicPr>
          <p:cNvPr descr="Kopia av Kopia av Doris" id="954" name="Google Shape;954;p50"/>
          <p:cNvPicPr preferRelativeResize="0"/>
          <p:nvPr/>
        </p:nvPicPr>
        <p:blipFill rotWithShape="1">
          <a:blip r:embed="rId5">
            <a:alphaModFix/>
          </a:blip>
          <a:srcRect b="0" l="0" r="0" t="0"/>
          <a:stretch/>
        </p:blipFill>
        <p:spPr>
          <a:xfrm>
            <a:off x="1726513" y="1966232"/>
            <a:ext cx="2101850" cy="3313113"/>
          </a:xfrm>
          <a:prstGeom prst="rect">
            <a:avLst/>
          </a:prstGeom>
          <a:noFill/>
          <a:ln>
            <a:noFill/>
          </a:ln>
          <a:effectLst>
            <a:outerShdw blurRad="25400" rotWithShape="0" algn="tl" dir="2700000" dist="12700">
              <a:srgbClr val="000000">
                <a:alpha val="40000"/>
              </a:srgbClr>
            </a:outerShdw>
          </a:effectLst>
        </p:spPr>
      </p:pic>
      <p:pic>
        <p:nvPicPr>
          <p:cNvPr descr="Kopia (2) av Kopia av Doris" id="955" name="Google Shape;955;p50"/>
          <p:cNvPicPr preferRelativeResize="0"/>
          <p:nvPr/>
        </p:nvPicPr>
        <p:blipFill rotWithShape="1">
          <a:blip r:embed="rId6">
            <a:alphaModFix/>
          </a:blip>
          <a:srcRect b="0" l="0" r="0" t="0"/>
          <a:stretch/>
        </p:blipFill>
        <p:spPr>
          <a:xfrm>
            <a:off x="3814076" y="1966232"/>
            <a:ext cx="1928812" cy="3313113"/>
          </a:xfrm>
          <a:prstGeom prst="rect">
            <a:avLst/>
          </a:prstGeom>
          <a:noFill/>
          <a:ln>
            <a:noFill/>
          </a:ln>
          <a:effectLst>
            <a:outerShdw blurRad="25400" rotWithShape="0" algn="tl" dir="2700000" dist="12700">
              <a:srgbClr val="000000">
                <a:alpha val="40000"/>
              </a:srgbClr>
            </a:outerShdw>
          </a:effectLst>
        </p:spPr>
      </p:pic>
      <p:pic>
        <p:nvPicPr>
          <p:cNvPr descr="Kopia (3) av Kopia av Doris" id="956" name="Google Shape;956;p50"/>
          <p:cNvPicPr preferRelativeResize="0"/>
          <p:nvPr/>
        </p:nvPicPr>
        <p:blipFill rotWithShape="1">
          <a:blip r:embed="rId7">
            <a:alphaModFix/>
          </a:blip>
          <a:srcRect b="0" l="0" r="0" t="0"/>
          <a:stretch/>
        </p:blipFill>
        <p:spPr>
          <a:xfrm>
            <a:off x="5685738" y="1966232"/>
            <a:ext cx="2162175" cy="3313113"/>
          </a:xfrm>
          <a:prstGeom prst="rect">
            <a:avLst/>
          </a:prstGeom>
          <a:noFill/>
          <a:ln>
            <a:noFill/>
          </a:ln>
          <a:effectLst>
            <a:outerShdw blurRad="25400" rotWithShape="0" algn="tl" dir="2700000" dist="12700">
              <a:srgbClr val="000000">
                <a:alpha val="40000"/>
              </a:srgbClr>
            </a:outerShdw>
          </a:effectLst>
        </p:spPr>
      </p:pic>
      <p:pic>
        <p:nvPicPr>
          <p:cNvPr descr="Kopia (4) av Kopia av Doris" id="957" name="Google Shape;957;p50"/>
          <p:cNvPicPr preferRelativeResize="0"/>
          <p:nvPr/>
        </p:nvPicPr>
        <p:blipFill rotWithShape="1">
          <a:blip r:embed="rId8">
            <a:alphaModFix/>
          </a:blip>
          <a:srcRect b="0" l="0" r="0" t="0"/>
          <a:stretch/>
        </p:blipFill>
        <p:spPr>
          <a:xfrm>
            <a:off x="7846326" y="1966232"/>
            <a:ext cx="2741612" cy="3313113"/>
          </a:xfrm>
          <a:prstGeom prst="rect">
            <a:avLst/>
          </a:prstGeom>
          <a:noFill/>
          <a:ln>
            <a:noFill/>
          </a:ln>
          <a:effectLst>
            <a:outerShdw blurRad="25400" rotWithShape="0" algn="tl" dir="2700000" dist="12700">
              <a:srgbClr val="000000">
                <a:alpha val="40000"/>
              </a:srgbClr>
            </a:outerShdw>
          </a:effectLst>
        </p:spPr>
      </p:pic>
      <p:sp>
        <p:nvSpPr>
          <p:cNvPr id="958" name="Google Shape;958;p50"/>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43</a:t>
            </a:r>
            <a:endParaRPr/>
          </a:p>
        </p:txBody>
      </p:sp>
      <p:pic>
        <p:nvPicPr>
          <p:cNvPr descr="Kopia (4) av Kopia av Doris" id="959" name="Google Shape;959;p50"/>
          <p:cNvPicPr preferRelativeResize="0"/>
          <p:nvPr/>
        </p:nvPicPr>
        <p:blipFill rotWithShape="1">
          <a:blip r:embed="rId9">
            <a:alphaModFix/>
          </a:blip>
          <a:srcRect b="0" l="0" r="0" t="0"/>
          <a:stretch/>
        </p:blipFill>
        <p:spPr>
          <a:xfrm>
            <a:off x="7798788" y="1966225"/>
            <a:ext cx="2741612" cy="3313113"/>
          </a:xfrm>
          <a:prstGeom prst="rect">
            <a:avLst/>
          </a:prstGeom>
          <a:noFill/>
          <a:ln>
            <a:noFill/>
          </a:ln>
        </p:spPr>
      </p:pic>
      <p:sp>
        <p:nvSpPr>
          <p:cNvPr id="960" name="Google Shape;960;p50"/>
          <p:cNvSpPr txBox="1"/>
          <p:nvPr/>
        </p:nvSpPr>
        <p:spPr>
          <a:xfrm>
            <a:off x="1994907" y="2294053"/>
            <a:ext cx="1470000" cy="738900"/>
          </a:xfrm>
          <a:prstGeom prst="rect">
            <a:avLst/>
          </a:prstGeom>
          <a:solidFill>
            <a:srgbClr val="DDD9C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400">
                <a:solidFill>
                  <a:srgbClr val="000000"/>
                </a:solidFill>
                <a:latin typeface="Calibri"/>
                <a:ea typeface="Calibri"/>
                <a:cs typeface="Calibri"/>
                <a:sym typeface="Calibri"/>
              </a:rPr>
              <a:t>Vi er på kino, </a:t>
            </a:r>
            <a:endParaRPr/>
          </a:p>
          <a:p>
            <a:pPr indent="0" lvl="0" marL="0" marR="0" rtl="0" algn="l">
              <a:spcBef>
                <a:spcPts val="0"/>
              </a:spcBef>
              <a:spcAft>
                <a:spcPts val="0"/>
              </a:spcAft>
              <a:buNone/>
            </a:pPr>
            <a:r>
              <a:rPr lang="sv-SE" sz="1400">
                <a:solidFill>
                  <a:srgbClr val="000000"/>
                </a:solidFill>
                <a:latin typeface="Calibri"/>
                <a:ea typeface="Calibri"/>
                <a:cs typeface="Calibri"/>
                <a:sym typeface="Calibri"/>
              </a:rPr>
              <a:t>nå begynner filmen</a:t>
            </a:r>
            <a:endParaRPr sz="1400">
              <a:solidFill>
                <a:srgbClr val="000000"/>
              </a:solidFill>
              <a:latin typeface="Calibri"/>
              <a:ea typeface="Calibri"/>
              <a:cs typeface="Calibri"/>
              <a:sym typeface="Calibri"/>
            </a:endParaRPr>
          </a:p>
        </p:txBody>
      </p:sp>
      <p:sp>
        <p:nvSpPr>
          <p:cNvPr id="961" name="Google Shape;961;p50"/>
          <p:cNvSpPr txBox="1"/>
          <p:nvPr/>
        </p:nvSpPr>
        <p:spPr>
          <a:xfrm>
            <a:off x="3851489" y="2294053"/>
            <a:ext cx="1470000" cy="307800"/>
          </a:xfrm>
          <a:prstGeom prst="rect">
            <a:avLst/>
          </a:prstGeom>
          <a:solidFill>
            <a:srgbClr val="DDD9C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400">
                <a:solidFill>
                  <a:srgbClr val="000000"/>
                </a:solidFill>
                <a:latin typeface="Calibri"/>
                <a:ea typeface="Calibri"/>
                <a:cs typeface="Calibri"/>
                <a:sym typeface="Calibri"/>
              </a:rPr>
              <a:t>Moro!</a:t>
            </a:r>
            <a:endParaRPr sz="1400">
              <a:solidFill>
                <a:srgbClr val="000000"/>
              </a:solidFill>
              <a:latin typeface="Calibri"/>
              <a:ea typeface="Calibri"/>
              <a:cs typeface="Calibri"/>
              <a:sym typeface="Calibri"/>
            </a:endParaRPr>
          </a:p>
        </p:txBody>
      </p:sp>
      <p:sp>
        <p:nvSpPr>
          <p:cNvPr id="962" name="Google Shape;962;p50"/>
          <p:cNvSpPr txBox="1"/>
          <p:nvPr/>
        </p:nvSpPr>
        <p:spPr>
          <a:xfrm>
            <a:off x="5766014" y="2320883"/>
            <a:ext cx="1470000" cy="307800"/>
          </a:xfrm>
          <a:prstGeom prst="rect">
            <a:avLst/>
          </a:prstGeom>
          <a:solidFill>
            <a:srgbClr val="DDD9C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400">
                <a:solidFill>
                  <a:srgbClr val="000000"/>
                </a:solidFill>
                <a:latin typeface="Calibri"/>
                <a:ea typeface="Calibri"/>
                <a:cs typeface="Calibri"/>
                <a:sym typeface="Calibri"/>
              </a:rPr>
              <a:t>Spennende!</a:t>
            </a:r>
            <a:endParaRPr sz="1400">
              <a:solidFill>
                <a:srgbClr val="000000"/>
              </a:solidFill>
              <a:latin typeface="Calibri"/>
              <a:ea typeface="Calibri"/>
              <a:cs typeface="Calibri"/>
              <a:sym typeface="Calibri"/>
            </a:endParaRPr>
          </a:p>
        </p:txBody>
      </p:sp>
      <p:sp>
        <p:nvSpPr>
          <p:cNvPr id="963" name="Google Shape;963;p50"/>
          <p:cNvSpPr txBox="1"/>
          <p:nvPr/>
        </p:nvSpPr>
        <p:spPr>
          <a:xfrm>
            <a:off x="8435395" y="3431644"/>
            <a:ext cx="497100" cy="307800"/>
          </a:xfrm>
          <a:prstGeom prst="rect">
            <a:avLst/>
          </a:prstGeom>
          <a:solidFill>
            <a:srgbClr val="DDD9C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400">
                <a:solidFill>
                  <a:srgbClr val="000000"/>
                </a:solidFill>
                <a:latin typeface="Calibri"/>
                <a:ea typeface="Calibri"/>
                <a:cs typeface="Calibri"/>
                <a:sym typeface="Calibri"/>
              </a:rPr>
              <a:t>Ja!!</a:t>
            </a:r>
            <a:endParaRPr sz="1400">
              <a:solidFill>
                <a:srgbClr val="000000"/>
              </a:solidFill>
              <a:latin typeface="Calibri"/>
              <a:ea typeface="Calibri"/>
              <a:cs typeface="Calibri"/>
              <a:sym typeface="Calibri"/>
            </a:endParaRPr>
          </a:p>
        </p:txBody>
      </p:sp>
      <p:sp>
        <p:nvSpPr>
          <p:cNvPr id="964" name="Google Shape;964;p50"/>
          <p:cNvSpPr txBox="1"/>
          <p:nvPr/>
        </p:nvSpPr>
        <p:spPr>
          <a:xfrm>
            <a:off x="7871039" y="2407905"/>
            <a:ext cx="1470000" cy="307800"/>
          </a:xfrm>
          <a:prstGeom prst="rect">
            <a:avLst/>
          </a:prstGeom>
          <a:solidFill>
            <a:srgbClr val="DDD9C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400">
                <a:solidFill>
                  <a:srgbClr val="000000"/>
                </a:solidFill>
                <a:latin typeface="Calibri"/>
                <a:ea typeface="Calibri"/>
                <a:cs typeface="Calibri"/>
                <a:sym typeface="Calibri"/>
              </a:rPr>
              <a:t>en så god film!</a:t>
            </a:r>
            <a:endParaRPr sz="1400">
              <a:solidFill>
                <a:srgbClr val="000000"/>
              </a:solidFill>
              <a:latin typeface="Calibri"/>
              <a:ea typeface="Calibri"/>
              <a:cs typeface="Calibri"/>
              <a:sym typeface="Calibri"/>
            </a:endParaRPr>
          </a:p>
        </p:txBody>
      </p:sp>
      <p:sp>
        <p:nvSpPr>
          <p:cNvPr id="965" name="Google Shape;965;p50"/>
          <p:cNvSpPr/>
          <p:nvPr/>
        </p:nvSpPr>
        <p:spPr>
          <a:xfrm>
            <a:off x="8870934" y="2477665"/>
            <a:ext cx="1844100" cy="1310400"/>
          </a:xfrm>
          <a:prstGeom prst="wedgeEllipseCallout">
            <a:avLst>
              <a:gd fmla="val 20358" name="adj1"/>
              <a:gd fmla="val 63465" name="adj2"/>
            </a:avLst>
          </a:prstGeom>
          <a:solidFill>
            <a:srgbClr val="DDD9C3"/>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ctr">
              <a:spcBef>
                <a:spcPts val="0"/>
              </a:spcBef>
              <a:spcAft>
                <a:spcPts val="0"/>
              </a:spcAft>
              <a:buNone/>
            </a:pPr>
            <a:r>
              <a:rPr lang="sv-SE" sz="1200">
                <a:solidFill>
                  <a:srgbClr val="000000"/>
                </a:solidFill>
                <a:latin typeface="Calibri"/>
                <a:ea typeface="Calibri"/>
                <a:cs typeface="Calibri"/>
                <a:sym typeface="Calibri"/>
              </a:rPr>
              <a:t>Jeg glemte å følge filmen, jeg tenkte bare på matteprøven min</a:t>
            </a:r>
            <a:endParaRPr/>
          </a:p>
          <a:p>
            <a:pPr indent="0" lvl="0" marL="0" marR="0" rtl="0" algn="ctr">
              <a:spcBef>
                <a:spcPts val="0"/>
              </a:spcBef>
              <a:spcAft>
                <a:spcPts val="0"/>
              </a:spcAft>
              <a:buNone/>
            </a:pPr>
            <a:r>
              <a:rPr lang="sv-SE" sz="1200">
                <a:solidFill>
                  <a:srgbClr val="000000"/>
                </a:solidFill>
                <a:latin typeface="Calibri"/>
                <a:ea typeface="Calibri"/>
                <a:cs typeface="Calibri"/>
                <a:sym typeface="Calibri"/>
              </a:rPr>
              <a:t>som kommer snart</a:t>
            </a:r>
            <a:endParaRPr sz="12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500"/>
                                        <p:tgtEl>
                                          <p:spTgt spid="9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500"/>
                                        <p:tgtEl>
                                          <p:spTgt spid="9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gtEl>
                                        <p:attrNameLst>
                                          <p:attrName>style.visibility</p:attrName>
                                        </p:attrNameLst>
                                      </p:cBhvr>
                                      <p:to>
                                        <p:strVal val="visible"/>
                                      </p:to>
                                    </p:set>
                                    <p:animEffect filter="fade" transition="in">
                                      <p:cBhvr>
                                        <p:cTn dur="500"/>
                                        <p:tgtEl>
                                          <p:spTgt spid="9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500"/>
                                        <p:tgtEl>
                                          <p:spTgt spid="9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7"/>
                                        </p:tgtEl>
                                        <p:attrNameLst>
                                          <p:attrName>style.visibility</p:attrName>
                                        </p:attrNameLst>
                                      </p:cBhvr>
                                      <p:to>
                                        <p:strVal val="visible"/>
                                      </p:to>
                                    </p:set>
                                    <p:animEffect filter="fade" transition="in">
                                      <p:cBhvr>
                                        <p:cTn dur="500"/>
                                        <p:tgtEl>
                                          <p:spTgt spid="9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0" name="Shape 970"/>
        <p:cNvGrpSpPr/>
        <p:nvPr/>
      </p:nvGrpSpPr>
      <p:grpSpPr>
        <a:xfrm>
          <a:off x="0" y="0"/>
          <a:ext cx="0" cy="0"/>
          <a:chOff x="0" y="0"/>
          <a:chExt cx="0" cy="0"/>
        </a:xfrm>
      </p:grpSpPr>
      <p:pic>
        <p:nvPicPr>
          <p:cNvPr id="971" name="Google Shape;971;p5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972" name="Google Shape;972;p51"/>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973" name="Google Shape;973;p51"/>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974" name="Google Shape;974;p51"/>
          <p:cNvSpPr txBox="1"/>
          <p:nvPr/>
        </p:nvSpPr>
        <p:spPr>
          <a:xfrm>
            <a:off x="2033301" y="748015"/>
            <a:ext cx="8125500" cy="523200"/>
          </a:xfrm>
          <a:prstGeom prst="rect">
            <a:avLst/>
          </a:prstGeom>
          <a:noFill/>
          <a:ln>
            <a:noFill/>
          </a:ln>
        </p:spPr>
        <p:txBody>
          <a:bodyPr anchorCtr="0" anchor="t" bIns="45700" lIns="91425" spcFirstLastPara="1" rIns="91425" wrap="square" tIns="45700">
            <a:spAutoFit/>
          </a:bodyPr>
          <a:lstStyle/>
          <a:p>
            <a:pPr indent="0" lvl="0" marL="45720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VÅR TENKNING SKAPER LIDELSE</a:t>
            </a:r>
            <a:endParaRPr b="1" sz="2800">
              <a:solidFill>
                <a:schemeClr val="dk1"/>
              </a:solidFill>
              <a:latin typeface="Century Gothic"/>
              <a:ea typeface="Century Gothic"/>
              <a:cs typeface="Century Gothic"/>
              <a:sym typeface="Century Gothic"/>
            </a:endParaRPr>
          </a:p>
        </p:txBody>
      </p:sp>
      <p:pic>
        <p:nvPicPr>
          <p:cNvPr descr="Växthuseffekten" id="975" name="Google Shape;975;p51"/>
          <p:cNvPicPr preferRelativeResize="0"/>
          <p:nvPr/>
        </p:nvPicPr>
        <p:blipFill rotWithShape="1">
          <a:blip r:embed="rId5">
            <a:alphaModFix/>
          </a:blip>
          <a:srcRect b="0" l="0" r="0" t="0"/>
          <a:stretch/>
        </p:blipFill>
        <p:spPr>
          <a:xfrm rot="-206557">
            <a:off x="2579401" y="1461557"/>
            <a:ext cx="6909156" cy="4328181"/>
          </a:xfrm>
          <a:prstGeom prst="rect">
            <a:avLst/>
          </a:prstGeom>
          <a:solidFill>
            <a:srgbClr val="ECECEC"/>
          </a:solidFill>
          <a:ln>
            <a:noFill/>
          </a:ln>
          <a:effectLst>
            <a:outerShdw blurRad="104049" rotWithShape="0" algn="tl" dir="2700000" dist="83232">
              <a:srgbClr val="000000">
                <a:alpha val="40000"/>
              </a:srgbClr>
            </a:outerShdw>
          </a:effectLst>
        </p:spPr>
      </p:pic>
      <p:sp>
        <p:nvSpPr>
          <p:cNvPr id="976" name="Google Shape;976;p51"/>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X</a:t>
            </a:r>
            <a:endParaRPr/>
          </a:p>
        </p:txBody>
      </p:sp>
      <p:sp>
        <p:nvSpPr>
          <p:cNvPr id="977" name="Google Shape;977;p51"/>
          <p:cNvSpPr/>
          <p:nvPr/>
        </p:nvSpPr>
        <p:spPr>
          <a:xfrm>
            <a:off x="2674974" y="2456606"/>
            <a:ext cx="1782300" cy="1430400"/>
          </a:xfrm>
          <a:prstGeom prst="wedgeRoundRectCallout">
            <a:avLst>
              <a:gd fmla="val -10052" name="adj1"/>
              <a:gd fmla="val 93808" name="adj2"/>
              <a:gd fmla="val 16667" name="adj3"/>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sv-SE" sz="2000">
                <a:solidFill>
                  <a:srgbClr val="000000"/>
                </a:solidFill>
                <a:latin typeface="Calibri"/>
                <a:ea typeface="Calibri"/>
                <a:cs typeface="Calibri"/>
                <a:sym typeface="Calibri"/>
              </a:rPr>
              <a:t>Fortere! Fortere! Fortere! Fortere!</a:t>
            </a:r>
            <a:endParaRPr/>
          </a:p>
        </p:txBody>
      </p:sp>
      <p:sp>
        <p:nvSpPr>
          <p:cNvPr id="978" name="Google Shape;978;p51"/>
          <p:cNvSpPr/>
          <p:nvPr/>
        </p:nvSpPr>
        <p:spPr>
          <a:xfrm rot="-185638">
            <a:off x="4992614" y="1397565"/>
            <a:ext cx="4730095" cy="1805618"/>
          </a:xfrm>
          <a:prstGeom prst="wedgeRoundRectCallout">
            <a:avLst>
              <a:gd fmla="val 182" name="adj1"/>
              <a:gd fmla="val 93808" name="adj2"/>
              <a:gd fmla="val 16667" name="adj3"/>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sv-SE" sz="2000">
                <a:solidFill>
                  <a:srgbClr val="000000"/>
                </a:solidFill>
                <a:latin typeface="Calibri"/>
                <a:ea typeface="Calibri"/>
                <a:cs typeface="Calibri"/>
                <a:sym typeface="Calibri"/>
              </a:rPr>
              <a:t>Men Viggo..Da blir jeg andpusten, og sprer en masse karbondioksid, som bidrar til drivhuseffekten, og til sist har vi ingen vinter bare fordi at du vil kjøre så fort!</a:t>
            </a:r>
            <a:endParaRPr/>
          </a:p>
          <a:p>
            <a:pPr indent="0" lvl="0" marL="0" marR="0" rtl="0" algn="ctr">
              <a:spcBef>
                <a:spcPts val="0"/>
              </a:spcBef>
              <a:spcAft>
                <a:spcPts val="0"/>
              </a:spcAft>
              <a:buNone/>
            </a:pPr>
            <a:r>
              <a:t/>
            </a:r>
            <a:endParaRPr sz="20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74"/>
                                        </p:tgtEl>
                                        <p:attrNameLst>
                                          <p:attrName>style.visibility</p:attrName>
                                        </p:attrNameLst>
                                      </p:cBhvr>
                                      <p:to>
                                        <p:strVal val="visible"/>
                                      </p:to>
                                    </p:set>
                                    <p:animEffect filter="fade" transition="in">
                                      <p:cBhvr>
                                        <p:cTn dur="500"/>
                                        <p:tgtEl>
                                          <p:spTgt spid="9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3" name="Shape 983"/>
        <p:cNvGrpSpPr/>
        <p:nvPr/>
      </p:nvGrpSpPr>
      <p:grpSpPr>
        <a:xfrm>
          <a:off x="0" y="0"/>
          <a:ext cx="0" cy="0"/>
          <a:chOff x="0" y="0"/>
          <a:chExt cx="0" cy="0"/>
        </a:xfrm>
      </p:grpSpPr>
      <p:pic>
        <p:nvPicPr>
          <p:cNvPr id="984" name="Google Shape;984;p5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985" name="Google Shape;985;p52"/>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986" name="Google Shape;986;p52"/>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987" name="Google Shape;987;p52"/>
          <p:cNvSpPr txBox="1"/>
          <p:nvPr/>
        </p:nvSpPr>
        <p:spPr>
          <a:xfrm>
            <a:off x="948092" y="1911102"/>
            <a:ext cx="4916700" cy="2087100"/>
          </a:xfrm>
          <a:prstGeom prst="rect">
            <a:avLst/>
          </a:prstGeom>
          <a:noFill/>
          <a:ln>
            <a:noFill/>
          </a:ln>
        </p:spPr>
        <p:txBody>
          <a:bodyPr anchorCtr="0" anchor="t" bIns="45700" lIns="91425" spcFirstLastPara="1" rIns="91425" wrap="square" tIns="45700">
            <a:spAutoFit/>
          </a:bodyPr>
          <a:lstStyle/>
          <a:p>
            <a:pPr indent="0" lvl="0" marL="0" marR="0" rtl="0" algn="ctr">
              <a:lnSpc>
                <a:spcPct val="146666"/>
              </a:lnSpc>
              <a:spcBef>
                <a:spcPts val="0"/>
              </a:spcBef>
              <a:spcAft>
                <a:spcPts val="0"/>
              </a:spcAft>
              <a:buClr>
                <a:schemeClr val="dk1"/>
              </a:buClr>
              <a:buSzPts val="1100"/>
              <a:buFont typeface="Arial"/>
              <a:buNone/>
            </a:pPr>
            <a:r>
              <a:rPr b="1" i="1" lang="sv-SE" sz="2400">
                <a:solidFill>
                  <a:srgbClr val="FF7D5D"/>
                </a:solidFill>
                <a:latin typeface="Century Gothic"/>
                <a:ea typeface="Century Gothic"/>
                <a:cs typeface="Century Gothic"/>
                <a:sym typeface="Century Gothic"/>
              </a:rPr>
              <a:t>Mitt liv har vært fullt av tragedier …</a:t>
            </a:r>
            <a:endParaRPr b="1" i="1" sz="2400">
              <a:solidFill>
                <a:srgbClr val="FF7D5D"/>
              </a:solidFill>
              <a:latin typeface="Century Gothic"/>
              <a:ea typeface="Century Gothic"/>
              <a:cs typeface="Century Gothic"/>
              <a:sym typeface="Century Gothic"/>
            </a:endParaRPr>
          </a:p>
          <a:p>
            <a:pPr indent="0" lvl="0" marL="0" marR="0" rtl="0" algn="ctr">
              <a:lnSpc>
                <a:spcPct val="146666"/>
              </a:lnSpc>
              <a:spcBef>
                <a:spcPts val="0"/>
              </a:spcBef>
              <a:spcAft>
                <a:spcPts val="0"/>
              </a:spcAft>
              <a:buSzPts val="1100"/>
              <a:buNone/>
            </a:pPr>
            <a:r>
              <a:rPr b="1" i="1" lang="sv-SE" sz="2400">
                <a:solidFill>
                  <a:srgbClr val="FF7D5D"/>
                </a:solidFill>
                <a:latin typeface="Century Gothic"/>
                <a:ea typeface="Century Gothic"/>
                <a:cs typeface="Century Gothic"/>
                <a:sym typeface="Century Gothic"/>
              </a:rPr>
              <a:t>                         … noen av dem har faktisk inntruffet.”</a:t>
            </a:r>
            <a:endParaRPr b="1" i="1" sz="2400">
              <a:solidFill>
                <a:srgbClr val="FF7D5D"/>
              </a:solidFill>
              <a:latin typeface="Century Gothic"/>
              <a:ea typeface="Century Gothic"/>
              <a:cs typeface="Century Gothic"/>
              <a:sym typeface="Century Gothic"/>
            </a:endParaRPr>
          </a:p>
        </p:txBody>
      </p:sp>
      <p:sp>
        <p:nvSpPr>
          <p:cNvPr id="988" name="Google Shape;988;p52"/>
          <p:cNvSpPr txBox="1"/>
          <p:nvPr/>
        </p:nvSpPr>
        <p:spPr>
          <a:xfrm>
            <a:off x="1934854" y="4220722"/>
            <a:ext cx="29430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1400">
                <a:solidFill>
                  <a:schemeClr val="dk1"/>
                </a:solidFill>
                <a:latin typeface="Century Gothic"/>
                <a:ea typeface="Century Gothic"/>
                <a:cs typeface="Century Gothic"/>
                <a:sym typeface="Century Gothic"/>
              </a:rPr>
              <a:t>- MARK TWAIN</a:t>
            </a:r>
            <a:endParaRPr/>
          </a:p>
        </p:txBody>
      </p:sp>
      <p:sp>
        <p:nvSpPr>
          <p:cNvPr id="989" name="Google Shape;989;p52"/>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44</a:t>
            </a:r>
            <a:endParaRPr/>
          </a:p>
        </p:txBody>
      </p:sp>
      <p:sp>
        <p:nvSpPr>
          <p:cNvPr id="990" name="Google Shape;990;p52"/>
          <p:cNvSpPr txBox="1"/>
          <p:nvPr/>
        </p:nvSpPr>
        <p:spPr>
          <a:xfrm>
            <a:off x="6096000" y="1911102"/>
            <a:ext cx="4916700" cy="3712500"/>
          </a:xfrm>
          <a:prstGeom prst="rect">
            <a:avLst/>
          </a:prstGeom>
          <a:noFill/>
          <a:ln>
            <a:noFill/>
          </a:ln>
        </p:spPr>
        <p:txBody>
          <a:bodyPr anchorCtr="0" anchor="t" bIns="45700" lIns="91425" spcFirstLastPara="1" rIns="91425" wrap="square" tIns="45700">
            <a:spAutoFit/>
          </a:bodyPr>
          <a:lstStyle/>
          <a:p>
            <a:pPr indent="0" lvl="0" marL="0" marR="0" rtl="0" algn="ctr">
              <a:lnSpc>
                <a:spcPct val="146666"/>
              </a:lnSpc>
              <a:spcBef>
                <a:spcPts val="0"/>
              </a:spcBef>
              <a:spcAft>
                <a:spcPts val="0"/>
              </a:spcAft>
              <a:buClr>
                <a:schemeClr val="dk1"/>
              </a:buClr>
              <a:buSzPts val="1100"/>
              <a:buFont typeface="Arial"/>
              <a:buNone/>
            </a:pPr>
            <a:r>
              <a:rPr b="1" i="1" lang="sv-SE" sz="2400">
                <a:solidFill>
                  <a:srgbClr val="AFBA47"/>
                </a:solidFill>
                <a:latin typeface="Century Gothic"/>
                <a:ea typeface="Century Gothic"/>
                <a:cs typeface="Century Gothic"/>
                <a:sym typeface="Century Gothic"/>
              </a:rPr>
              <a:t>85% av tingene vi er bekymret for skjer ikke ...</a:t>
            </a:r>
            <a:endParaRPr b="1" i="1" sz="2400">
              <a:solidFill>
                <a:srgbClr val="AFBA47"/>
              </a:solidFill>
              <a:latin typeface="Century Gothic"/>
              <a:ea typeface="Century Gothic"/>
              <a:cs typeface="Century Gothic"/>
              <a:sym typeface="Century Gothic"/>
            </a:endParaRPr>
          </a:p>
          <a:p>
            <a:pPr indent="0" lvl="0" marL="0" marR="0" rtl="0" algn="ctr">
              <a:lnSpc>
                <a:spcPct val="146666"/>
              </a:lnSpc>
              <a:spcBef>
                <a:spcPts val="0"/>
              </a:spcBef>
              <a:spcAft>
                <a:spcPts val="0"/>
              </a:spcAft>
              <a:buClr>
                <a:schemeClr val="dk1"/>
              </a:buClr>
              <a:buSzPts val="1100"/>
              <a:buFont typeface="Arial"/>
              <a:buNone/>
            </a:pPr>
            <a:r>
              <a:rPr b="1" i="1" lang="sv-SE" sz="2400">
                <a:solidFill>
                  <a:srgbClr val="AFBA47"/>
                </a:solidFill>
                <a:latin typeface="Century Gothic"/>
                <a:ea typeface="Century Gothic"/>
                <a:cs typeface="Century Gothic"/>
                <a:sym typeface="Century Gothic"/>
              </a:rPr>
              <a:t> ... og når vi er bekymret for hender, er det ikke så vanskelig som vår hjerne forutslo. </a:t>
            </a:r>
            <a:endParaRPr b="1" i="1" sz="2400">
              <a:solidFill>
                <a:srgbClr val="AFBA47"/>
              </a:solidFill>
              <a:latin typeface="Century Gothic"/>
              <a:ea typeface="Century Gothic"/>
              <a:cs typeface="Century Gothic"/>
              <a:sym typeface="Century Gothic"/>
            </a:endParaRPr>
          </a:p>
          <a:p>
            <a:pPr indent="0" lvl="0" marL="0" marR="0" rtl="0" algn="ctr">
              <a:lnSpc>
                <a:spcPct val="146666"/>
              </a:lnSpc>
              <a:spcBef>
                <a:spcPts val="0"/>
              </a:spcBef>
              <a:spcAft>
                <a:spcPts val="0"/>
              </a:spcAft>
              <a:buClr>
                <a:schemeClr val="dk1"/>
              </a:buClr>
              <a:buSzPts val="1100"/>
              <a:buFont typeface="Arial"/>
              <a:buNone/>
            </a:pPr>
            <a:r>
              <a:t/>
            </a:r>
            <a:endParaRPr b="1" i="1" sz="2400">
              <a:solidFill>
                <a:srgbClr val="AFBA47"/>
              </a:solidFill>
              <a:latin typeface="Century Gothic"/>
              <a:ea typeface="Century Gothic"/>
              <a:cs typeface="Century Gothic"/>
              <a:sym typeface="Century Gothic"/>
            </a:endParaRPr>
          </a:p>
          <a:p>
            <a:pPr indent="0" lvl="0" marL="0" marR="0" rtl="0" algn="ctr">
              <a:lnSpc>
                <a:spcPct val="146666"/>
              </a:lnSpc>
              <a:spcBef>
                <a:spcPts val="0"/>
              </a:spcBef>
              <a:spcAft>
                <a:spcPts val="0"/>
              </a:spcAft>
              <a:buNone/>
            </a:pPr>
            <a:r>
              <a:t/>
            </a:r>
            <a:endParaRPr b="1" i="1" sz="2400">
              <a:solidFill>
                <a:srgbClr val="AFBA47"/>
              </a:solidFill>
              <a:latin typeface="Century Gothic"/>
              <a:ea typeface="Century Gothic"/>
              <a:cs typeface="Century Gothic"/>
              <a:sym typeface="Century Gothic"/>
            </a:endParaRPr>
          </a:p>
        </p:txBody>
      </p:sp>
      <p:sp>
        <p:nvSpPr>
          <p:cNvPr id="991" name="Google Shape;991;p52"/>
          <p:cNvSpPr txBox="1"/>
          <p:nvPr/>
        </p:nvSpPr>
        <p:spPr>
          <a:xfrm>
            <a:off x="6803616" y="5092286"/>
            <a:ext cx="35013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1400">
                <a:solidFill>
                  <a:schemeClr val="dk1"/>
                </a:solidFill>
                <a:latin typeface="Century Gothic"/>
                <a:ea typeface="Century Gothic"/>
                <a:cs typeface="Century Gothic"/>
                <a:sym typeface="Century Gothic"/>
              </a:rPr>
              <a:t>- REF; ”THE END OF STRESS”; </a:t>
            </a:r>
            <a:br>
              <a:rPr b="1" lang="sv-SE" sz="1400">
                <a:solidFill>
                  <a:schemeClr val="dk1"/>
                </a:solidFill>
                <a:latin typeface="Century Gothic"/>
                <a:ea typeface="Century Gothic"/>
                <a:cs typeface="Century Gothic"/>
                <a:sym typeface="Century Gothic"/>
              </a:rPr>
            </a:br>
            <a:r>
              <a:rPr b="1" lang="sv-SE" sz="1400">
                <a:solidFill>
                  <a:schemeClr val="dk1"/>
                </a:solidFill>
                <a:latin typeface="Century Gothic"/>
                <a:ea typeface="Century Gothic"/>
                <a:cs typeface="Century Gothic"/>
                <a:sym typeface="Century Gothic"/>
              </a:rPr>
              <a:t>DON JOSEPH GOWNEY</a:t>
            </a:r>
            <a:endParaRPr/>
          </a:p>
        </p:txBody>
      </p:sp>
      <p:sp>
        <p:nvSpPr>
          <p:cNvPr id="992" name="Google Shape;992;p52"/>
          <p:cNvSpPr/>
          <p:nvPr/>
        </p:nvSpPr>
        <p:spPr>
          <a:xfrm>
            <a:off x="4642110" y="775246"/>
            <a:ext cx="2907775" cy="417206"/>
          </a:xfrm>
          <a:prstGeom prst="rect">
            <a:avLst/>
          </a:prstGeom>
          <a:solidFill>
            <a:srgbClr val="378498"/>
          </a:solidFill>
          <a:ln>
            <a:noFill/>
          </a:ln>
        </p:spPr>
        <p:txBody>
          <a:bodyPr anchorCtr="0" anchor="ctr" bIns="45700" lIns="91425" spcFirstLastPara="1" rIns="91425" wrap="square" tIns="72000">
            <a:noAutofit/>
          </a:bodyPr>
          <a:lstStyle/>
          <a:p>
            <a:pPr indent="0" lvl="0" marL="0" marR="0" rtl="0" algn="ctr">
              <a:spcBef>
                <a:spcPts val="0"/>
              </a:spcBef>
              <a:spcAft>
                <a:spcPts val="0"/>
              </a:spcAft>
              <a:buNone/>
            </a:pPr>
            <a:r>
              <a:rPr b="1" lang="sv-SE" sz="1600">
                <a:solidFill>
                  <a:schemeClr val="lt1"/>
                </a:solidFill>
                <a:latin typeface="Century Gothic"/>
                <a:ea typeface="Century Gothic"/>
                <a:cs typeface="Century Gothic"/>
                <a:sym typeface="Century Gothic"/>
              </a:rPr>
              <a:t>EN IAKTTAGELSE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7">
                                            <p:txEl>
                                              <p:pRg end="0" st="0"/>
                                            </p:txEl>
                                          </p:spTgt>
                                        </p:tgtEl>
                                        <p:attrNameLst>
                                          <p:attrName>style.visibility</p:attrName>
                                        </p:attrNameLst>
                                      </p:cBhvr>
                                      <p:to>
                                        <p:strVal val="visible"/>
                                      </p:to>
                                    </p:set>
                                    <p:animEffect filter="fade" transition="in">
                                      <p:cBhvr>
                                        <p:cTn dur="2000"/>
                                        <p:tgtEl>
                                          <p:spTgt spid="9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7">
                                            <p:txEl>
                                              <p:pRg end="1" st="1"/>
                                            </p:txEl>
                                          </p:spTgt>
                                        </p:tgtEl>
                                        <p:attrNameLst>
                                          <p:attrName>style.visibility</p:attrName>
                                        </p:attrNameLst>
                                      </p:cBhvr>
                                      <p:to>
                                        <p:strVal val="visible"/>
                                      </p:to>
                                    </p:set>
                                    <p:animEffect filter="fade" transition="in">
                                      <p:cBhvr>
                                        <p:cTn dur="2000"/>
                                        <p:tgtEl>
                                          <p:spTgt spid="987">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88"/>
                                        </p:tgtEl>
                                        <p:attrNameLst>
                                          <p:attrName>style.visibility</p:attrName>
                                        </p:attrNameLst>
                                      </p:cBhvr>
                                      <p:to>
                                        <p:strVal val="visible"/>
                                      </p:to>
                                    </p:set>
                                    <p:animEffect filter="fade" transition="in">
                                      <p:cBhvr>
                                        <p:cTn dur="500"/>
                                        <p:tgtEl>
                                          <p:spTgt spid="988"/>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990">
                                            <p:txEl>
                                              <p:pRg end="0" st="0"/>
                                            </p:txEl>
                                          </p:spTgt>
                                        </p:tgtEl>
                                        <p:attrNameLst>
                                          <p:attrName>style.visibility</p:attrName>
                                        </p:attrNameLst>
                                      </p:cBhvr>
                                      <p:to>
                                        <p:strVal val="visible"/>
                                      </p:to>
                                    </p:set>
                                    <p:animEffect filter="fade" transition="in">
                                      <p:cBhvr>
                                        <p:cTn dur="2000"/>
                                        <p:tgtEl>
                                          <p:spTgt spid="990">
                                            <p:txEl>
                                              <p:pRg end="0" st="0"/>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990">
                                            <p:txEl>
                                              <p:pRg end="1" st="1"/>
                                            </p:txEl>
                                          </p:spTgt>
                                        </p:tgtEl>
                                        <p:attrNameLst>
                                          <p:attrName>style.visibility</p:attrName>
                                        </p:attrNameLst>
                                      </p:cBhvr>
                                      <p:to>
                                        <p:strVal val="visible"/>
                                      </p:to>
                                    </p:set>
                                    <p:animEffect filter="fade" transition="in">
                                      <p:cBhvr>
                                        <p:cTn dur="2000"/>
                                        <p:tgtEl>
                                          <p:spTgt spid="990">
                                            <p:txEl>
                                              <p:pRg end="1" st="1"/>
                                            </p:txEl>
                                          </p:spTgt>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990">
                                            <p:txEl>
                                              <p:pRg end="2" st="2"/>
                                            </p:txEl>
                                          </p:spTgt>
                                        </p:tgtEl>
                                        <p:attrNameLst>
                                          <p:attrName>style.visibility</p:attrName>
                                        </p:attrNameLst>
                                      </p:cBhvr>
                                      <p:to>
                                        <p:strVal val="visible"/>
                                      </p:to>
                                    </p:set>
                                    <p:animEffect filter="fade" transition="in">
                                      <p:cBhvr>
                                        <p:cTn dur="2000"/>
                                        <p:tgtEl>
                                          <p:spTgt spid="990">
                                            <p:txEl>
                                              <p:pRg end="2" st="2"/>
                                            </p:txEl>
                                          </p:spTgt>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990">
                                            <p:txEl>
                                              <p:pRg end="3" st="3"/>
                                            </p:txEl>
                                          </p:spTgt>
                                        </p:tgtEl>
                                        <p:attrNameLst>
                                          <p:attrName>style.visibility</p:attrName>
                                        </p:attrNameLst>
                                      </p:cBhvr>
                                      <p:to>
                                        <p:strVal val="visible"/>
                                      </p:to>
                                    </p:set>
                                    <p:animEffect filter="fade" transition="in">
                                      <p:cBhvr>
                                        <p:cTn dur="2000"/>
                                        <p:tgtEl>
                                          <p:spTgt spid="990">
                                            <p:txEl>
                                              <p:pRg end="3" st="3"/>
                                            </p:txEl>
                                          </p:spTgt>
                                        </p:tgtEl>
                                      </p:cBhvr>
                                    </p:animEffec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991"/>
                                        </p:tgtEl>
                                        <p:attrNameLst>
                                          <p:attrName>style.visibility</p:attrName>
                                        </p:attrNameLst>
                                      </p:cBhvr>
                                      <p:to>
                                        <p:strVal val="visible"/>
                                      </p:to>
                                    </p:set>
                                    <p:animEffect filter="fade" transition="in">
                                      <p:cBhvr>
                                        <p:cTn dur="500"/>
                                        <p:tgtEl>
                                          <p:spTgt spid="9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7" name="Shape 997"/>
        <p:cNvGrpSpPr/>
        <p:nvPr/>
      </p:nvGrpSpPr>
      <p:grpSpPr>
        <a:xfrm>
          <a:off x="0" y="0"/>
          <a:ext cx="0" cy="0"/>
          <a:chOff x="0" y="0"/>
          <a:chExt cx="0" cy="0"/>
        </a:xfrm>
      </p:grpSpPr>
      <p:pic>
        <p:nvPicPr>
          <p:cNvPr id="998" name="Google Shape;998;p5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999" name="Google Shape;999;p53"/>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000" name="Google Shape;1000;p53"/>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001" name="Google Shape;1001;p53"/>
          <p:cNvSpPr/>
          <p:nvPr/>
        </p:nvSpPr>
        <p:spPr>
          <a:xfrm>
            <a:off x="4119321" y="718550"/>
            <a:ext cx="45987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b="1" lang="sv-SE" sz="2800">
                <a:solidFill>
                  <a:schemeClr val="dk1"/>
                </a:solidFill>
                <a:latin typeface="Century Gothic"/>
                <a:ea typeface="Century Gothic"/>
                <a:cs typeface="Century Gothic"/>
                <a:sym typeface="Century Gothic"/>
              </a:rPr>
              <a:t>BONDEN OG HESTEN</a:t>
            </a:r>
            <a:endParaRPr b="1" sz="2800">
              <a:solidFill>
                <a:schemeClr val="dk1"/>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t/>
            </a:r>
            <a:endParaRPr b="1" sz="2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b="1" sz="2800">
              <a:solidFill>
                <a:schemeClr val="dk1"/>
              </a:solidFill>
              <a:latin typeface="Century Gothic"/>
              <a:ea typeface="Century Gothic"/>
              <a:cs typeface="Century Gothic"/>
              <a:sym typeface="Century Gothic"/>
            </a:endParaRPr>
          </a:p>
        </p:txBody>
      </p:sp>
      <p:pic>
        <p:nvPicPr>
          <p:cNvPr id="1002" name="Google Shape;1002;p53"/>
          <p:cNvPicPr preferRelativeResize="0"/>
          <p:nvPr/>
        </p:nvPicPr>
        <p:blipFill rotWithShape="1">
          <a:blip r:embed="rId5">
            <a:alphaModFix/>
          </a:blip>
          <a:srcRect b="0" l="0" r="0" t="0"/>
          <a:stretch/>
        </p:blipFill>
        <p:spPr>
          <a:xfrm>
            <a:off x="2097934" y="1220521"/>
            <a:ext cx="8455186" cy="5054305"/>
          </a:xfrm>
          <a:prstGeom prst="rect">
            <a:avLst/>
          </a:prstGeom>
          <a:noFill/>
          <a:ln>
            <a:noFill/>
          </a:ln>
        </p:spPr>
      </p:pic>
      <p:sp>
        <p:nvSpPr>
          <p:cNvPr id="1003" name="Google Shape;1003;p53"/>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378498"/>
                </a:solidFill>
                <a:latin typeface="Century Gothic"/>
                <a:ea typeface="Century Gothic"/>
                <a:cs typeface="Century Gothic"/>
                <a:sym typeface="Century Gothic"/>
              </a:rPr>
              <a:t>45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1"/>
                                        </p:tgtEl>
                                        <p:attrNameLst>
                                          <p:attrName>style.visibility</p:attrName>
                                        </p:attrNameLst>
                                      </p:cBhvr>
                                      <p:to>
                                        <p:strVal val="visible"/>
                                      </p:to>
                                    </p:set>
                                    <p:animEffect filter="fade" transition="in">
                                      <p:cBhvr>
                                        <p:cTn dur="500"/>
                                        <p:tgtEl>
                                          <p:spTgt spid="10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8" name="Shape 1008"/>
        <p:cNvGrpSpPr/>
        <p:nvPr/>
      </p:nvGrpSpPr>
      <p:grpSpPr>
        <a:xfrm>
          <a:off x="0" y="0"/>
          <a:ext cx="0" cy="0"/>
          <a:chOff x="0" y="0"/>
          <a:chExt cx="0" cy="0"/>
        </a:xfrm>
      </p:grpSpPr>
      <p:pic>
        <p:nvPicPr>
          <p:cNvPr descr="En bild som visar utomhus, träd, himmel, gräs&#10;&#10;Automatiskt genererad beskrivning" id="1009" name="Google Shape;1009;p54"/>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1010" name="Google Shape;1010;p54"/>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011" name="Google Shape;1011;p54"/>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pic>
        <p:nvPicPr>
          <p:cNvPr descr="U1064_DF" id="1012" name="Google Shape;1012;p54"/>
          <p:cNvPicPr preferRelativeResize="0"/>
          <p:nvPr/>
        </p:nvPicPr>
        <p:blipFill rotWithShape="1">
          <a:blip r:embed="rId5">
            <a:alphaModFix/>
          </a:blip>
          <a:srcRect b="0" l="0" r="0" t="0"/>
          <a:stretch/>
        </p:blipFill>
        <p:spPr>
          <a:xfrm rot="-270989">
            <a:off x="4927600" y="663576"/>
            <a:ext cx="2336800" cy="5530850"/>
          </a:xfrm>
          <a:prstGeom prst="rect">
            <a:avLst/>
          </a:prstGeom>
          <a:noFill/>
          <a:ln cap="flat" cmpd="sng" w="127000">
            <a:solidFill>
              <a:schemeClr val="lt1"/>
            </a:solidFill>
            <a:prstDash val="solid"/>
            <a:miter lim="800000"/>
            <a:headEnd len="sm" w="sm" type="none"/>
            <a:tailEnd len="sm" w="sm" type="none"/>
          </a:ln>
          <a:effectLst>
            <a:outerShdw blurRad="25400" rotWithShape="0" algn="tl" dir="2700000" dist="12700">
              <a:srgbClr val="000000">
                <a:alpha val="40000"/>
              </a:srgbClr>
            </a:outerShdw>
          </a:effectLst>
        </p:spPr>
      </p:pic>
      <p:sp>
        <p:nvSpPr>
          <p:cNvPr id="1013" name="Google Shape;1013;p54"/>
          <p:cNvSpPr/>
          <p:nvPr/>
        </p:nvSpPr>
        <p:spPr>
          <a:xfrm>
            <a:off x="6384001" y="3288322"/>
            <a:ext cx="3375461" cy="2019615"/>
          </a:xfrm>
          <a:prstGeom prst="rect">
            <a:avLst/>
          </a:prstGeom>
          <a:solidFill>
            <a:schemeClr val="lt1"/>
          </a:solidFill>
          <a:ln cap="flat" cmpd="sng" w="1270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000000"/>
              </a:solidFill>
              <a:latin typeface="Century Gothic"/>
              <a:ea typeface="Century Gothic"/>
              <a:cs typeface="Century Gothic"/>
              <a:sym typeface="Century Gothic"/>
            </a:endParaRPr>
          </a:p>
          <a:p>
            <a:pPr indent="0" lvl="0" marL="0" marR="0" rtl="0" algn="ctr">
              <a:spcBef>
                <a:spcPts val="0"/>
              </a:spcBef>
              <a:spcAft>
                <a:spcPts val="0"/>
              </a:spcAft>
              <a:buSzPts val="1100"/>
              <a:buNone/>
            </a:pPr>
            <a:r>
              <a:rPr b="1" lang="sv-SE" sz="1800">
                <a:latin typeface="Century Gothic"/>
                <a:ea typeface="Century Gothic"/>
                <a:cs typeface="Century Gothic"/>
                <a:sym typeface="Century Gothic"/>
              </a:rPr>
              <a:t>Skjønnhetsidealet er alvorlig skadelig for deg selv og personer i dine omgivelser.</a:t>
            </a:r>
            <a:endParaRPr b="1" sz="1800">
              <a:latin typeface="Century Gothic"/>
              <a:ea typeface="Century Gothic"/>
              <a:cs typeface="Century Gothic"/>
              <a:sym typeface="Century Gothic"/>
            </a:endParaRPr>
          </a:p>
          <a:p>
            <a:pPr indent="0" lvl="0" marL="0" marR="0" rtl="0" algn="ctr">
              <a:spcBef>
                <a:spcPts val="0"/>
              </a:spcBef>
              <a:spcAft>
                <a:spcPts val="0"/>
              </a:spcAft>
              <a:buNone/>
            </a:pPr>
            <a:r>
              <a:t/>
            </a:r>
            <a:endParaRPr b="1" sz="1800">
              <a:solidFill>
                <a:srgbClr val="000000"/>
              </a:solidFill>
              <a:latin typeface="Century Gothic"/>
              <a:ea typeface="Century Gothic"/>
              <a:cs typeface="Century Gothic"/>
              <a:sym typeface="Century Gothic"/>
            </a:endParaRPr>
          </a:p>
        </p:txBody>
      </p:sp>
      <p:sp>
        <p:nvSpPr>
          <p:cNvPr id="1014" name="Google Shape;1014;p54"/>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X</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2"/>
                                        </p:tgtEl>
                                        <p:attrNameLst>
                                          <p:attrName>style.visibility</p:attrName>
                                        </p:attrNameLst>
                                      </p:cBhvr>
                                      <p:to>
                                        <p:strVal val="visible"/>
                                      </p:to>
                                    </p:set>
                                    <p:animEffect filter="fade" transition="in">
                                      <p:cBhvr>
                                        <p:cTn dur="500"/>
                                        <p:tgtEl>
                                          <p:spTgt spid="10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3"/>
                                        </p:tgtEl>
                                        <p:attrNameLst>
                                          <p:attrName>style.visibility</p:attrName>
                                        </p:attrNameLst>
                                      </p:cBhvr>
                                      <p:to>
                                        <p:strVal val="visible"/>
                                      </p:to>
                                    </p:set>
                                    <p:animEffect filter="fade" transition="in">
                                      <p:cBhvr>
                                        <p:cTn dur="500"/>
                                        <p:tgtEl>
                                          <p:spTgt spid="10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9" name="Shape 1019"/>
        <p:cNvGrpSpPr/>
        <p:nvPr/>
      </p:nvGrpSpPr>
      <p:grpSpPr>
        <a:xfrm>
          <a:off x="0" y="0"/>
          <a:ext cx="0" cy="0"/>
          <a:chOff x="0" y="0"/>
          <a:chExt cx="0" cy="0"/>
        </a:xfrm>
      </p:grpSpPr>
      <p:pic>
        <p:nvPicPr>
          <p:cNvPr descr="En bild som visar utomhus, träd, himmel, gräs&#10;&#10;Automatiskt genererad beskrivning" id="1020" name="Google Shape;1020;p55"/>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1021" name="Google Shape;1021;p55"/>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022" name="Google Shape;1022;p55"/>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pic>
        <p:nvPicPr>
          <p:cNvPr id="1023" name="Google Shape;1023;p55"/>
          <p:cNvPicPr preferRelativeResize="0"/>
          <p:nvPr/>
        </p:nvPicPr>
        <p:blipFill rotWithShape="1">
          <a:blip r:embed="rId5">
            <a:alphaModFix/>
          </a:blip>
          <a:srcRect b="0" l="0" r="0" t="0"/>
          <a:stretch/>
        </p:blipFill>
        <p:spPr>
          <a:xfrm rot="346546">
            <a:off x="3265462" y="1980695"/>
            <a:ext cx="4822657" cy="3251918"/>
          </a:xfrm>
          <a:prstGeom prst="rect">
            <a:avLst/>
          </a:prstGeom>
          <a:noFill/>
          <a:ln cap="flat" cmpd="sng" w="127000">
            <a:solidFill>
              <a:schemeClr val="lt1"/>
            </a:solidFill>
            <a:prstDash val="solid"/>
            <a:miter lim="800000"/>
            <a:headEnd len="sm" w="sm" type="none"/>
            <a:tailEnd len="sm" w="sm" type="none"/>
          </a:ln>
          <a:effectLst>
            <a:outerShdw blurRad="25400" rotWithShape="0" algn="tl" dir="2700000" dist="12700">
              <a:srgbClr val="000000">
                <a:alpha val="40000"/>
              </a:srgbClr>
            </a:outerShdw>
          </a:effectLst>
        </p:spPr>
      </p:pic>
      <p:sp>
        <p:nvSpPr>
          <p:cNvPr id="1024" name="Google Shape;1024;p55"/>
          <p:cNvSpPr/>
          <p:nvPr/>
        </p:nvSpPr>
        <p:spPr>
          <a:xfrm>
            <a:off x="6515210" y="3217984"/>
            <a:ext cx="3771790" cy="1917893"/>
          </a:xfrm>
          <a:prstGeom prst="rect">
            <a:avLst/>
          </a:prstGeom>
          <a:solidFill>
            <a:schemeClr val="lt1"/>
          </a:solidFill>
          <a:ln cap="flat" cmpd="sng" w="1270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b="1" lang="sv-SE" sz="3600">
                <a:latin typeface="Century Gothic"/>
                <a:ea typeface="Century Gothic"/>
                <a:cs typeface="Century Gothic"/>
                <a:sym typeface="Century Gothic"/>
              </a:rPr>
              <a:t>Noen idealer dreper!</a:t>
            </a:r>
            <a:endParaRPr b="1" sz="3600">
              <a:latin typeface="Century Gothic"/>
              <a:ea typeface="Century Gothic"/>
              <a:cs typeface="Century Gothic"/>
              <a:sym typeface="Century Gothic"/>
            </a:endParaRPr>
          </a:p>
        </p:txBody>
      </p:sp>
      <p:sp>
        <p:nvSpPr>
          <p:cNvPr id="1025" name="Google Shape;1025;p55"/>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X</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3"/>
                                        </p:tgtEl>
                                        <p:attrNameLst>
                                          <p:attrName>style.visibility</p:attrName>
                                        </p:attrNameLst>
                                      </p:cBhvr>
                                      <p:to>
                                        <p:strVal val="visible"/>
                                      </p:to>
                                    </p:set>
                                    <p:animEffect filter="fade" transition="in">
                                      <p:cBhvr>
                                        <p:cTn dur="500"/>
                                        <p:tgtEl>
                                          <p:spTgt spid="10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4"/>
                                        </p:tgtEl>
                                        <p:attrNameLst>
                                          <p:attrName>style.visibility</p:attrName>
                                        </p:attrNameLst>
                                      </p:cBhvr>
                                      <p:to>
                                        <p:strVal val="visible"/>
                                      </p:to>
                                    </p:set>
                                    <p:animEffect filter="fade" transition="in">
                                      <p:cBhvr>
                                        <p:cTn dur="500"/>
                                        <p:tgtEl>
                                          <p:spTgt spid="10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0" name="Shape 1030"/>
        <p:cNvGrpSpPr/>
        <p:nvPr/>
      </p:nvGrpSpPr>
      <p:grpSpPr>
        <a:xfrm>
          <a:off x="0" y="0"/>
          <a:ext cx="0" cy="0"/>
          <a:chOff x="0" y="0"/>
          <a:chExt cx="0" cy="0"/>
        </a:xfrm>
      </p:grpSpPr>
      <p:pic>
        <p:nvPicPr>
          <p:cNvPr descr="En bild som visar utomhus, träd, himmel, gräs&#10;&#10;Automatiskt genererad beskrivning" id="1031" name="Google Shape;1031;p56"/>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1032" name="Google Shape;1032;p56"/>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033" name="Google Shape;1033;p56"/>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034" name="Google Shape;1034;p56"/>
          <p:cNvSpPr txBox="1"/>
          <p:nvPr/>
        </p:nvSpPr>
        <p:spPr>
          <a:xfrm>
            <a:off x="2112619" y="614692"/>
            <a:ext cx="7938300" cy="954300"/>
          </a:xfrm>
          <a:prstGeom prst="rect">
            <a:avLst/>
          </a:prstGeom>
          <a:noFill/>
          <a:ln>
            <a:noFill/>
          </a:ln>
        </p:spPr>
        <p:txBody>
          <a:bodyPr anchorCtr="0" anchor="t" bIns="45700" lIns="91425" spcFirstLastPara="1" rIns="91425" wrap="square" tIns="45700">
            <a:spAutoFit/>
          </a:bodyPr>
          <a:lstStyle/>
          <a:p>
            <a:pPr indent="0" lvl="0" marL="45720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Ikke rart at våre skjønnhetsidealer er skjevforvrengt</a:t>
            </a:r>
            <a:endParaRPr b="1" sz="2800">
              <a:solidFill>
                <a:schemeClr val="dk1"/>
              </a:solidFill>
              <a:latin typeface="Century Gothic"/>
              <a:ea typeface="Century Gothic"/>
              <a:cs typeface="Century Gothic"/>
              <a:sym typeface="Century Gothic"/>
            </a:endParaRPr>
          </a:p>
        </p:txBody>
      </p:sp>
      <p:grpSp>
        <p:nvGrpSpPr>
          <p:cNvPr descr="Videokamera" id="1035" name="Google Shape;1035;p56"/>
          <p:cNvGrpSpPr/>
          <p:nvPr/>
        </p:nvGrpSpPr>
        <p:grpSpPr>
          <a:xfrm>
            <a:off x="9955713" y="618151"/>
            <a:ext cx="762000" cy="590550"/>
            <a:chOff x="8180323" y="560115"/>
            <a:chExt cx="762000" cy="590550"/>
          </a:xfrm>
        </p:grpSpPr>
        <p:sp>
          <p:nvSpPr>
            <p:cNvPr id="1036" name="Google Shape;1036;p56"/>
            <p:cNvSpPr/>
            <p:nvPr/>
          </p:nvSpPr>
          <p:spPr>
            <a:xfrm>
              <a:off x="8323198" y="6839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1037" name="Google Shape;1037;p56"/>
            <p:cNvSpPr/>
            <p:nvPr/>
          </p:nvSpPr>
          <p:spPr>
            <a:xfrm>
              <a:off x="8323198" y="7601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1038" name="Google Shape;1038;p56"/>
            <p:cNvSpPr/>
            <p:nvPr/>
          </p:nvSpPr>
          <p:spPr>
            <a:xfrm>
              <a:off x="8285098" y="7220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1039" name="Google Shape;1039;p56"/>
            <p:cNvSpPr/>
            <p:nvPr/>
          </p:nvSpPr>
          <p:spPr>
            <a:xfrm>
              <a:off x="8361298" y="7220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1040" name="Google Shape;1040;p56"/>
            <p:cNvSpPr/>
            <p:nvPr/>
          </p:nvSpPr>
          <p:spPr>
            <a:xfrm>
              <a:off x="8589898" y="6458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1041" name="Google Shape;1041;p56"/>
            <p:cNvSpPr/>
            <p:nvPr/>
          </p:nvSpPr>
          <p:spPr>
            <a:xfrm>
              <a:off x="8589898" y="7220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1042" name="Google Shape;1042;p56"/>
            <p:cNvSpPr/>
            <p:nvPr/>
          </p:nvSpPr>
          <p:spPr>
            <a:xfrm>
              <a:off x="8551798" y="6839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1043" name="Google Shape;1043;p56"/>
            <p:cNvSpPr/>
            <p:nvPr/>
          </p:nvSpPr>
          <p:spPr>
            <a:xfrm>
              <a:off x="8627998" y="683940"/>
              <a:ext cx="38100" cy="38100"/>
            </a:xfrm>
            <a:custGeom>
              <a:rect b="b" l="l" r="r" t="t"/>
              <a:pathLst>
                <a:path extrusionOk="0" h="38100" w="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1044" name="Google Shape;1044;p56"/>
            <p:cNvSpPr/>
            <p:nvPr/>
          </p:nvSpPr>
          <p:spPr>
            <a:xfrm>
              <a:off x="8751823" y="826815"/>
              <a:ext cx="190500" cy="323850"/>
            </a:xfrm>
            <a:custGeom>
              <a:rect b="b" l="l" r="r" t="t"/>
              <a:pathLst>
                <a:path extrusionOk="0" h="323850" w="190500">
                  <a:moveTo>
                    <a:pt x="133350" y="0"/>
                  </a:moveTo>
                  <a:lnTo>
                    <a:pt x="76200" y="57150"/>
                  </a:lnTo>
                  <a:lnTo>
                    <a:pt x="0" y="57150"/>
                  </a:lnTo>
                  <a:lnTo>
                    <a:pt x="0" y="266700"/>
                  </a:lnTo>
                  <a:lnTo>
                    <a:pt x="76200" y="266700"/>
                  </a:lnTo>
                  <a:lnTo>
                    <a:pt x="133350" y="323850"/>
                  </a:lnTo>
                  <a:lnTo>
                    <a:pt x="190500" y="323850"/>
                  </a:lnTo>
                  <a:lnTo>
                    <a:pt x="19050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sp>
          <p:nvSpPr>
            <p:cNvPr id="1045" name="Google Shape;1045;p56"/>
            <p:cNvSpPr/>
            <p:nvPr/>
          </p:nvSpPr>
          <p:spPr>
            <a:xfrm>
              <a:off x="8180323" y="560115"/>
              <a:ext cx="571500" cy="590550"/>
            </a:xfrm>
            <a:custGeom>
              <a:rect b="b" l="l" r="r" t="t"/>
              <a:pathLst>
                <a:path extrusionOk="0" h="590550" w="571500">
                  <a:moveTo>
                    <a:pt x="428625" y="228600"/>
                  </a:moveTo>
                  <a:cubicBezTo>
                    <a:pt x="381000" y="228600"/>
                    <a:pt x="342900" y="190500"/>
                    <a:pt x="342900" y="142875"/>
                  </a:cubicBezTo>
                  <a:cubicBezTo>
                    <a:pt x="342900" y="95250"/>
                    <a:pt x="381000" y="57150"/>
                    <a:pt x="428625" y="57150"/>
                  </a:cubicBezTo>
                  <a:cubicBezTo>
                    <a:pt x="476250" y="57150"/>
                    <a:pt x="514350" y="95250"/>
                    <a:pt x="514350" y="142875"/>
                  </a:cubicBezTo>
                  <a:cubicBezTo>
                    <a:pt x="514350" y="190500"/>
                    <a:pt x="476250" y="228600"/>
                    <a:pt x="428625" y="228600"/>
                  </a:cubicBezTo>
                  <a:close/>
                  <a:moveTo>
                    <a:pt x="457200" y="533400"/>
                  </a:moveTo>
                  <a:cubicBezTo>
                    <a:pt x="446723" y="533400"/>
                    <a:pt x="438150" y="524828"/>
                    <a:pt x="438150" y="514350"/>
                  </a:cubicBezTo>
                  <a:cubicBezTo>
                    <a:pt x="438150" y="503873"/>
                    <a:pt x="446723" y="495300"/>
                    <a:pt x="457200" y="495300"/>
                  </a:cubicBezTo>
                  <a:cubicBezTo>
                    <a:pt x="467678" y="495300"/>
                    <a:pt x="476250" y="503873"/>
                    <a:pt x="476250" y="514350"/>
                  </a:cubicBezTo>
                  <a:cubicBezTo>
                    <a:pt x="476250" y="524828"/>
                    <a:pt x="467678" y="533400"/>
                    <a:pt x="457200" y="533400"/>
                  </a:cubicBezTo>
                  <a:close/>
                  <a:moveTo>
                    <a:pt x="276225" y="266700"/>
                  </a:moveTo>
                  <a:cubicBezTo>
                    <a:pt x="288608" y="249555"/>
                    <a:pt x="298133" y="230505"/>
                    <a:pt x="301943" y="208598"/>
                  </a:cubicBezTo>
                  <a:cubicBezTo>
                    <a:pt x="314325" y="232410"/>
                    <a:pt x="334328" y="252413"/>
                    <a:pt x="357188" y="266700"/>
                  </a:cubicBezTo>
                  <a:lnTo>
                    <a:pt x="276225" y="266700"/>
                  </a:lnTo>
                  <a:close/>
                  <a:moveTo>
                    <a:pt x="161925" y="266700"/>
                  </a:moveTo>
                  <a:cubicBezTo>
                    <a:pt x="114300" y="266700"/>
                    <a:pt x="76200" y="228600"/>
                    <a:pt x="76200" y="180975"/>
                  </a:cubicBezTo>
                  <a:cubicBezTo>
                    <a:pt x="76200" y="133350"/>
                    <a:pt x="114300" y="95250"/>
                    <a:pt x="161925" y="95250"/>
                  </a:cubicBezTo>
                  <a:cubicBezTo>
                    <a:pt x="209550" y="95250"/>
                    <a:pt x="247650" y="133350"/>
                    <a:pt x="247650" y="180975"/>
                  </a:cubicBezTo>
                  <a:cubicBezTo>
                    <a:pt x="247650" y="228600"/>
                    <a:pt x="209550" y="266700"/>
                    <a:pt x="161925" y="266700"/>
                  </a:cubicBezTo>
                  <a:close/>
                  <a:moveTo>
                    <a:pt x="499110" y="266700"/>
                  </a:moveTo>
                  <a:cubicBezTo>
                    <a:pt x="541973" y="241935"/>
                    <a:pt x="571500" y="196215"/>
                    <a:pt x="571500" y="142875"/>
                  </a:cubicBezTo>
                  <a:cubicBezTo>
                    <a:pt x="571500" y="63818"/>
                    <a:pt x="507683" y="0"/>
                    <a:pt x="428625" y="0"/>
                  </a:cubicBezTo>
                  <a:cubicBezTo>
                    <a:pt x="359093" y="0"/>
                    <a:pt x="301943" y="49530"/>
                    <a:pt x="288608" y="115253"/>
                  </a:cubicBezTo>
                  <a:cubicBezTo>
                    <a:pt x="264795" y="69532"/>
                    <a:pt x="217170" y="38100"/>
                    <a:pt x="161925" y="38100"/>
                  </a:cubicBezTo>
                  <a:cubicBezTo>
                    <a:pt x="82868" y="38100"/>
                    <a:pt x="19050" y="101918"/>
                    <a:pt x="19050" y="180975"/>
                  </a:cubicBezTo>
                  <a:cubicBezTo>
                    <a:pt x="19050" y="227648"/>
                    <a:pt x="41910" y="268605"/>
                    <a:pt x="76200" y="295275"/>
                  </a:cubicBezTo>
                  <a:lnTo>
                    <a:pt x="76200" y="323850"/>
                  </a:lnTo>
                  <a:lnTo>
                    <a:pt x="57150" y="323850"/>
                  </a:lnTo>
                  <a:lnTo>
                    <a:pt x="38100" y="304800"/>
                  </a:lnTo>
                  <a:lnTo>
                    <a:pt x="0" y="304800"/>
                  </a:lnTo>
                  <a:lnTo>
                    <a:pt x="0" y="400050"/>
                  </a:lnTo>
                  <a:lnTo>
                    <a:pt x="38100" y="400050"/>
                  </a:lnTo>
                  <a:lnTo>
                    <a:pt x="57150" y="381000"/>
                  </a:lnTo>
                  <a:lnTo>
                    <a:pt x="76200" y="381000"/>
                  </a:lnTo>
                  <a:lnTo>
                    <a:pt x="76200" y="552450"/>
                  </a:lnTo>
                  <a:cubicBezTo>
                    <a:pt x="76200" y="573405"/>
                    <a:pt x="93345" y="590550"/>
                    <a:pt x="114300" y="590550"/>
                  </a:cubicBezTo>
                  <a:lnTo>
                    <a:pt x="495300" y="590550"/>
                  </a:lnTo>
                  <a:cubicBezTo>
                    <a:pt x="516255" y="590550"/>
                    <a:pt x="533400" y="573405"/>
                    <a:pt x="533400" y="552450"/>
                  </a:cubicBezTo>
                  <a:lnTo>
                    <a:pt x="533400" y="304800"/>
                  </a:lnTo>
                  <a:cubicBezTo>
                    <a:pt x="533400" y="284798"/>
                    <a:pt x="518160" y="268605"/>
                    <a:pt x="499110" y="26670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Century Gothic"/>
                <a:ea typeface="Century Gothic"/>
                <a:cs typeface="Century Gothic"/>
                <a:sym typeface="Century Gothic"/>
              </a:endParaRPr>
            </a:p>
          </p:txBody>
        </p:sp>
      </p:grpSp>
      <p:pic>
        <p:nvPicPr>
          <p:cNvPr id="1046" name="Google Shape;1046;p56">
            <a:hlinkClick r:id="rId5"/>
          </p:cNvPr>
          <p:cNvPicPr preferRelativeResize="0"/>
          <p:nvPr/>
        </p:nvPicPr>
        <p:blipFill rotWithShape="1">
          <a:blip r:embed="rId6">
            <a:alphaModFix/>
          </a:blip>
          <a:srcRect b="0" l="0" r="0" t="0"/>
          <a:stretch/>
        </p:blipFill>
        <p:spPr>
          <a:xfrm>
            <a:off x="2891624" y="1717671"/>
            <a:ext cx="6408751" cy="3657600"/>
          </a:xfrm>
          <a:prstGeom prst="rect">
            <a:avLst/>
          </a:prstGeom>
          <a:solidFill>
            <a:srgbClr val="ECECEC"/>
          </a:solidFill>
          <a:ln>
            <a:noFill/>
          </a:ln>
          <a:effectLst>
            <a:outerShdw blurRad="104049" rotWithShape="0" algn="tl" dir="2700000" dist="83232">
              <a:srgbClr val="000000">
                <a:alpha val="40000"/>
              </a:srgbClr>
            </a:outerShdw>
          </a:effectLst>
        </p:spPr>
      </p:pic>
      <p:sp>
        <p:nvSpPr>
          <p:cNvPr id="1047" name="Google Shape;1047;p56">
            <a:hlinkClick r:id="rId7"/>
          </p:cNvPr>
          <p:cNvSpPr/>
          <p:nvPr/>
        </p:nvSpPr>
        <p:spPr>
          <a:xfrm>
            <a:off x="1572623" y="2681605"/>
            <a:ext cx="2039562" cy="2039562"/>
          </a:xfrm>
          <a:prstGeom prst="ellipse">
            <a:avLst/>
          </a:prstGeom>
          <a:solidFill>
            <a:srgbClr val="263369"/>
          </a:solidFill>
          <a:ln>
            <a:noFill/>
          </a:ln>
          <a:effectLst>
            <a:outerShdw rotWithShape="0" algn="tl" dir="2700000" dist="25400">
              <a:srgbClr val="000000">
                <a:alpha val="16862"/>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b="1" lang="sv-SE">
                <a:solidFill>
                  <a:schemeClr val="lt1"/>
                </a:solidFill>
                <a:latin typeface="Century Gothic"/>
                <a:ea typeface="Century Gothic"/>
                <a:cs typeface="Century Gothic"/>
                <a:sym typeface="Century Gothic"/>
              </a:rPr>
              <a:t>Dobbeltklikk på filmen for å åpne den i nettleseren din.</a:t>
            </a:r>
            <a:endParaRPr b="1">
              <a:solidFill>
                <a:schemeClr val="lt1"/>
              </a:solidFill>
              <a:latin typeface="Century Gothic"/>
              <a:ea typeface="Century Gothic"/>
              <a:cs typeface="Century Gothic"/>
              <a:sym typeface="Century Gothic"/>
            </a:endParaRPr>
          </a:p>
        </p:txBody>
      </p:sp>
      <p:sp>
        <p:nvSpPr>
          <p:cNvPr id="1048" name="Google Shape;1048;p56"/>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X</a:t>
            </a:r>
            <a:endParaRPr/>
          </a:p>
        </p:txBody>
      </p:sp>
      <p:sp>
        <p:nvSpPr>
          <p:cNvPr id="1049" name="Google Shape;1049;p56"/>
          <p:cNvSpPr txBox="1"/>
          <p:nvPr/>
        </p:nvSpPr>
        <p:spPr>
          <a:xfrm>
            <a:off x="2017369" y="5568718"/>
            <a:ext cx="7938344" cy="523220"/>
          </a:xfrm>
          <a:prstGeom prst="rect">
            <a:avLst/>
          </a:prstGeom>
          <a:noFill/>
          <a:ln>
            <a:noFill/>
          </a:ln>
        </p:spPr>
        <p:txBody>
          <a:bodyPr anchorCtr="0" anchor="t" bIns="45700" lIns="91425" spcFirstLastPara="1" rIns="91425" wrap="square" tIns="45700">
            <a:spAutoFit/>
          </a:bodyPr>
          <a:lstStyle/>
          <a:p>
            <a:pPr indent="0" lvl="1" marL="457200" marR="0" rtl="0" algn="ctr">
              <a:spcBef>
                <a:spcPts val="0"/>
              </a:spcBef>
              <a:spcAft>
                <a:spcPts val="0"/>
              </a:spcAft>
              <a:buNone/>
            </a:pPr>
            <a:r>
              <a:rPr b="1" i="0" lang="sv-SE" sz="1400" u="none" cap="none" strike="noStrike">
                <a:solidFill>
                  <a:srgbClr val="F2F2F2"/>
                </a:solidFill>
                <a:latin typeface="Century Gothic"/>
                <a:ea typeface="Century Gothic"/>
                <a:cs typeface="Century Gothic"/>
                <a:sym typeface="Century Gothic"/>
              </a:rPr>
              <a:t>DOVE EVOLUTION</a:t>
            </a:r>
            <a:endParaRPr/>
          </a:p>
          <a:p>
            <a:pPr indent="0" lvl="1" marL="457200" marR="0" rtl="0" algn="ctr">
              <a:spcBef>
                <a:spcPts val="0"/>
              </a:spcBef>
              <a:spcAft>
                <a:spcPts val="0"/>
              </a:spcAft>
              <a:buNone/>
            </a:pPr>
            <a:r>
              <a:rPr b="1" i="0" lang="sv-SE" sz="1400" u="none" cap="none" strike="noStrike">
                <a:solidFill>
                  <a:srgbClr val="F2F2F2"/>
                </a:solidFill>
                <a:latin typeface="Century Gothic"/>
                <a:ea typeface="Century Gothic"/>
                <a:cs typeface="Century Gothic"/>
                <a:sym typeface="Century Gothic"/>
              </a:rPr>
              <a:t>http://www.youtube.com/watch?v=iYhCn0jf46U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34"/>
                                        </p:tgtEl>
                                        <p:attrNameLst>
                                          <p:attrName>style.visibility</p:attrName>
                                        </p:attrNameLst>
                                      </p:cBhvr>
                                      <p:to>
                                        <p:strVal val="visible"/>
                                      </p:to>
                                    </p:set>
                                    <p:animEffect filter="fade" transition="in">
                                      <p:cBhvr>
                                        <p:cTn dur="500"/>
                                        <p:tgtEl>
                                          <p:spTgt spid="1034"/>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035"/>
                                        </p:tgtEl>
                                        <p:attrNameLst>
                                          <p:attrName>style.visibility</p:attrName>
                                        </p:attrNameLst>
                                      </p:cBhvr>
                                      <p:to>
                                        <p:strVal val="visible"/>
                                      </p:to>
                                    </p:set>
                                    <p:anim calcmode="lin" valueType="num">
                                      <p:cBhvr additive="base">
                                        <p:cTn dur="500"/>
                                        <p:tgtEl>
                                          <p:spTgt spid="1035"/>
                                        </p:tgtEl>
                                        <p:attrNameLst>
                                          <p:attrName>ppt_w</p:attrName>
                                        </p:attrNameLst>
                                      </p:cBhvr>
                                      <p:tavLst>
                                        <p:tav fmla="" tm="0">
                                          <p:val>
                                            <p:strVal val="0"/>
                                          </p:val>
                                        </p:tav>
                                        <p:tav fmla="" tm="100000">
                                          <p:val>
                                            <p:strVal val="#ppt_w"/>
                                          </p:val>
                                        </p:tav>
                                      </p:tavLst>
                                    </p:anim>
                                    <p:anim calcmode="lin" valueType="num">
                                      <p:cBhvr additive="base">
                                        <p:cTn dur="500"/>
                                        <p:tgtEl>
                                          <p:spTgt spid="1035"/>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47"/>
                                        </p:tgtEl>
                                        <p:attrNameLst>
                                          <p:attrName>style.visibility</p:attrName>
                                        </p:attrNameLst>
                                      </p:cBhvr>
                                      <p:to>
                                        <p:strVal val="visible"/>
                                      </p:to>
                                    </p:set>
                                    <p:animEffect filter="fade" transition="in">
                                      <p:cBhvr>
                                        <p:cTn dur="500"/>
                                        <p:tgtEl>
                                          <p:spTgt spid="1047"/>
                                        </p:tgtEl>
                                      </p:cBhvr>
                                    </p:animEffect>
                                  </p:childTnLst>
                                </p:cTn>
                              </p:par>
                              <p:par>
                                <p:cTn fill="hold" nodeType="withEffect" presetClass="entr" presetID="10" presetSubtype="0">
                                  <p:stCondLst>
                                    <p:cond delay="0"/>
                                  </p:stCondLst>
                                  <p:childTnLst>
                                    <p:set>
                                      <p:cBhvr>
                                        <p:cTn dur="1" fill="hold">
                                          <p:stCondLst>
                                            <p:cond delay="0"/>
                                          </p:stCondLst>
                                        </p:cTn>
                                        <p:tgtEl>
                                          <p:spTgt spid="1049"/>
                                        </p:tgtEl>
                                        <p:attrNameLst>
                                          <p:attrName>style.visibility</p:attrName>
                                        </p:attrNameLst>
                                      </p:cBhvr>
                                      <p:to>
                                        <p:strVal val="visible"/>
                                      </p:to>
                                    </p:set>
                                    <p:animEffect filter="fade" transition="in">
                                      <p:cBhvr>
                                        <p:cTn dur="500"/>
                                        <p:tgtEl>
                                          <p:spTgt spid="10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4" name="Shape 1054"/>
        <p:cNvGrpSpPr/>
        <p:nvPr/>
      </p:nvGrpSpPr>
      <p:grpSpPr>
        <a:xfrm>
          <a:off x="0" y="0"/>
          <a:ext cx="0" cy="0"/>
          <a:chOff x="0" y="0"/>
          <a:chExt cx="0" cy="0"/>
        </a:xfrm>
      </p:grpSpPr>
      <p:pic>
        <p:nvPicPr>
          <p:cNvPr id="1055" name="Google Shape;1055;p5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056" name="Google Shape;1056;p57"/>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057" name="Google Shape;1057;p57"/>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058" name="Google Shape;1058;p57"/>
          <p:cNvSpPr txBox="1"/>
          <p:nvPr/>
        </p:nvSpPr>
        <p:spPr>
          <a:xfrm>
            <a:off x="1177842" y="827347"/>
            <a:ext cx="9836400" cy="523200"/>
          </a:xfrm>
          <a:prstGeom prst="rect">
            <a:avLst/>
          </a:prstGeom>
          <a:noFill/>
          <a:ln>
            <a:noFill/>
          </a:ln>
        </p:spPr>
        <p:txBody>
          <a:bodyPr anchorCtr="0" anchor="t" bIns="45700" lIns="91425" spcFirstLastPara="1" rIns="91425" wrap="square" tIns="45700">
            <a:spAutoFit/>
          </a:bodyPr>
          <a:lstStyle/>
          <a:p>
            <a:pPr indent="0" lvl="0" marL="45720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DU ÄR PERFEKT SOM DU ÄR</a:t>
            </a:r>
            <a:endParaRPr b="1" sz="2800">
              <a:solidFill>
                <a:schemeClr val="dk1"/>
              </a:solidFill>
              <a:latin typeface="Century Gothic"/>
              <a:ea typeface="Century Gothic"/>
              <a:cs typeface="Century Gothic"/>
              <a:sym typeface="Century Gothic"/>
            </a:endParaRPr>
          </a:p>
        </p:txBody>
      </p:sp>
      <p:pic>
        <p:nvPicPr>
          <p:cNvPr descr="G:\Doris och Rocky feb 2010\Doris du är perfekt DN 2010 02 24 - Kopia.jpg" id="1059" name="Google Shape;1059;p57"/>
          <p:cNvPicPr preferRelativeResize="0"/>
          <p:nvPr/>
        </p:nvPicPr>
        <p:blipFill rotWithShape="1">
          <a:blip r:embed="rId5">
            <a:alphaModFix/>
          </a:blip>
          <a:srcRect b="0" l="0" r="0" t="0"/>
          <a:stretch/>
        </p:blipFill>
        <p:spPr>
          <a:xfrm>
            <a:off x="1843332" y="1750218"/>
            <a:ext cx="2863850" cy="3357563"/>
          </a:xfrm>
          <a:prstGeom prst="rect">
            <a:avLst/>
          </a:prstGeom>
          <a:noFill/>
          <a:ln>
            <a:noFill/>
          </a:ln>
          <a:effectLst>
            <a:outerShdw blurRad="25400" rotWithShape="0" algn="tl" dir="2700000" dist="12700">
              <a:srgbClr val="000000">
                <a:alpha val="40000"/>
              </a:srgbClr>
            </a:outerShdw>
          </a:effectLst>
        </p:spPr>
      </p:pic>
      <p:pic>
        <p:nvPicPr>
          <p:cNvPr descr="G:\Doris och Rocky feb 2010\Doris du är perfekt DN 2010 02 24 - Kopia (2).jpg" id="1060" name="Google Shape;1060;p57"/>
          <p:cNvPicPr preferRelativeResize="0"/>
          <p:nvPr/>
        </p:nvPicPr>
        <p:blipFill rotWithShape="1">
          <a:blip r:embed="rId6">
            <a:alphaModFix/>
          </a:blip>
          <a:srcRect b="0" l="0" r="0" t="0"/>
          <a:stretch/>
        </p:blipFill>
        <p:spPr>
          <a:xfrm>
            <a:off x="4675432" y="1750218"/>
            <a:ext cx="3103562" cy="3357563"/>
          </a:xfrm>
          <a:prstGeom prst="rect">
            <a:avLst/>
          </a:prstGeom>
          <a:noFill/>
          <a:ln>
            <a:noFill/>
          </a:ln>
          <a:effectLst>
            <a:outerShdw blurRad="25400" rotWithShape="0" algn="tl" dir="2700000" dist="12700">
              <a:srgbClr val="000000">
                <a:alpha val="40000"/>
              </a:srgbClr>
            </a:outerShdw>
          </a:effectLst>
        </p:spPr>
      </p:pic>
      <p:pic>
        <p:nvPicPr>
          <p:cNvPr descr="G:\Doris och Rocky feb 2010\Doris du är perfekt DN 2010 02 24 - Kopia (3).jpg" id="1061" name="Google Shape;1061;p57"/>
          <p:cNvPicPr preferRelativeResize="0"/>
          <p:nvPr/>
        </p:nvPicPr>
        <p:blipFill rotWithShape="1">
          <a:blip r:embed="rId7">
            <a:alphaModFix/>
          </a:blip>
          <a:srcRect b="0" l="0" r="0" t="0"/>
          <a:stretch/>
        </p:blipFill>
        <p:spPr>
          <a:xfrm>
            <a:off x="7745657" y="1750218"/>
            <a:ext cx="2890837" cy="3357563"/>
          </a:xfrm>
          <a:prstGeom prst="rect">
            <a:avLst/>
          </a:prstGeom>
          <a:noFill/>
          <a:ln>
            <a:noFill/>
          </a:ln>
          <a:effectLst>
            <a:outerShdw blurRad="25400" rotWithShape="0" algn="tl" dir="2700000" dist="12700">
              <a:srgbClr val="000000">
                <a:alpha val="40000"/>
              </a:srgbClr>
            </a:outerShdw>
          </a:effectLst>
        </p:spPr>
      </p:pic>
      <p:sp>
        <p:nvSpPr>
          <p:cNvPr id="1062" name="Google Shape;1062;p57"/>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X</a:t>
            </a:r>
            <a:endParaRPr/>
          </a:p>
        </p:txBody>
      </p:sp>
      <p:pic>
        <p:nvPicPr>
          <p:cNvPr descr="G:\Doris och Rocky feb 2010\Doris du är perfekt DN 2010 02 24 - Kopia.jpg" id="1063" name="Google Shape;1063;p57"/>
          <p:cNvPicPr preferRelativeResize="0"/>
          <p:nvPr/>
        </p:nvPicPr>
        <p:blipFill rotWithShape="1">
          <a:blip r:embed="rId8">
            <a:alphaModFix/>
          </a:blip>
          <a:srcRect b="0" l="0" r="0" t="0"/>
          <a:stretch/>
        </p:blipFill>
        <p:spPr>
          <a:xfrm>
            <a:off x="1830625" y="1750225"/>
            <a:ext cx="2863850" cy="3357562"/>
          </a:xfrm>
          <a:prstGeom prst="rect">
            <a:avLst/>
          </a:prstGeom>
          <a:noFill/>
          <a:ln>
            <a:noFill/>
          </a:ln>
        </p:spPr>
      </p:pic>
      <p:pic>
        <p:nvPicPr>
          <p:cNvPr descr="G:\Doris och Rocky feb 2010\Doris du är perfekt DN 2010 02 24 - Kopia (2).jpg" id="1064" name="Google Shape;1064;p57"/>
          <p:cNvPicPr preferRelativeResize="0"/>
          <p:nvPr/>
        </p:nvPicPr>
        <p:blipFill rotWithShape="1">
          <a:blip r:embed="rId9">
            <a:alphaModFix/>
          </a:blip>
          <a:srcRect b="0" l="0" r="0" t="0"/>
          <a:stretch/>
        </p:blipFill>
        <p:spPr>
          <a:xfrm>
            <a:off x="4662726" y="1750225"/>
            <a:ext cx="3103562" cy="3357562"/>
          </a:xfrm>
          <a:prstGeom prst="rect">
            <a:avLst/>
          </a:prstGeom>
          <a:noFill/>
          <a:ln>
            <a:noFill/>
          </a:ln>
        </p:spPr>
      </p:pic>
      <p:pic>
        <p:nvPicPr>
          <p:cNvPr descr="G:\Doris och Rocky feb 2010\Doris du är perfekt DN 2010 02 24 - Kopia (3).jpg" id="1065" name="Google Shape;1065;p57"/>
          <p:cNvPicPr preferRelativeResize="0"/>
          <p:nvPr/>
        </p:nvPicPr>
        <p:blipFill rotWithShape="1">
          <a:blip r:embed="rId10">
            <a:alphaModFix/>
          </a:blip>
          <a:srcRect b="0" l="0" r="0" t="0"/>
          <a:stretch/>
        </p:blipFill>
        <p:spPr>
          <a:xfrm>
            <a:off x="7732950" y="1750225"/>
            <a:ext cx="2890838" cy="33575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58"/>
                                        </p:tgtEl>
                                        <p:attrNameLst>
                                          <p:attrName>style.visibility</p:attrName>
                                        </p:attrNameLst>
                                      </p:cBhvr>
                                      <p:to>
                                        <p:strVal val="visible"/>
                                      </p:to>
                                    </p:set>
                                    <p:animEffect filter="fade" transition="in">
                                      <p:cBhvr>
                                        <p:cTn dur="500"/>
                                        <p:tgtEl>
                                          <p:spTgt spid="10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9"/>
                                        </p:tgtEl>
                                        <p:attrNameLst>
                                          <p:attrName>style.visibility</p:attrName>
                                        </p:attrNameLst>
                                      </p:cBhvr>
                                      <p:to>
                                        <p:strVal val="visible"/>
                                      </p:to>
                                    </p:set>
                                    <p:animEffect filter="fade" transition="in">
                                      <p:cBhvr>
                                        <p:cTn dur="500"/>
                                        <p:tgtEl>
                                          <p:spTgt spid="10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0"/>
                                        </p:tgtEl>
                                        <p:attrNameLst>
                                          <p:attrName>style.visibility</p:attrName>
                                        </p:attrNameLst>
                                      </p:cBhvr>
                                      <p:to>
                                        <p:strVal val="visible"/>
                                      </p:to>
                                    </p:set>
                                    <p:animEffect filter="fade" transition="in">
                                      <p:cBhvr>
                                        <p:cTn dur="500"/>
                                        <p:tgtEl>
                                          <p:spTgt spid="10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gtEl>
                                        <p:attrNameLst>
                                          <p:attrName>style.visibility</p:attrName>
                                        </p:attrNameLst>
                                      </p:cBhvr>
                                      <p:to>
                                        <p:strVal val="visible"/>
                                      </p:to>
                                    </p:set>
                                    <p:animEffect filter="fade" transition="in">
                                      <p:cBhvr>
                                        <p:cTn dur="500"/>
                                        <p:tgtEl>
                                          <p:spTgt spid="10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9" name="Shape 1069"/>
        <p:cNvGrpSpPr/>
        <p:nvPr/>
      </p:nvGrpSpPr>
      <p:grpSpPr>
        <a:xfrm>
          <a:off x="0" y="0"/>
          <a:ext cx="0" cy="0"/>
          <a:chOff x="0" y="0"/>
          <a:chExt cx="0" cy="0"/>
        </a:xfrm>
      </p:grpSpPr>
      <p:pic>
        <p:nvPicPr>
          <p:cNvPr id="1070" name="Google Shape;1070;p5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071" name="Google Shape;1071;p58"/>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072" name="Google Shape;1072;p58"/>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073" name="Google Shape;1073;p58"/>
          <p:cNvSpPr txBox="1"/>
          <p:nvPr/>
        </p:nvSpPr>
        <p:spPr>
          <a:xfrm>
            <a:off x="1177842" y="827347"/>
            <a:ext cx="9836400" cy="523200"/>
          </a:xfrm>
          <a:prstGeom prst="rect">
            <a:avLst/>
          </a:prstGeom>
          <a:noFill/>
          <a:ln>
            <a:noFill/>
          </a:ln>
        </p:spPr>
        <p:txBody>
          <a:bodyPr anchorCtr="0" anchor="t" bIns="45700" lIns="91425" spcFirstLastPara="1" rIns="91425" wrap="square" tIns="45700">
            <a:spAutoFit/>
          </a:bodyPr>
          <a:lstStyle/>
          <a:p>
            <a:pPr indent="0" lvl="0" marL="45720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Å GJØRE NOE NYTT</a:t>
            </a:r>
            <a:endParaRPr b="1" sz="2800">
              <a:solidFill>
                <a:schemeClr val="dk1"/>
              </a:solidFill>
              <a:latin typeface="Century Gothic"/>
              <a:ea typeface="Century Gothic"/>
              <a:cs typeface="Century Gothic"/>
              <a:sym typeface="Century Gothic"/>
            </a:endParaRPr>
          </a:p>
        </p:txBody>
      </p:sp>
      <p:pic>
        <p:nvPicPr>
          <p:cNvPr descr="C:\Users\Fredrik Livheim\Desktop\Bilder till manual\rutiner - Kopia.gif" id="1074" name="Google Shape;1074;p58"/>
          <p:cNvPicPr preferRelativeResize="0"/>
          <p:nvPr/>
        </p:nvPicPr>
        <p:blipFill rotWithShape="1">
          <a:blip r:embed="rId5">
            <a:alphaModFix/>
          </a:blip>
          <a:srcRect b="0" l="0" r="0" t="0"/>
          <a:stretch/>
        </p:blipFill>
        <p:spPr>
          <a:xfrm>
            <a:off x="1961613" y="2141538"/>
            <a:ext cx="1979613" cy="2547937"/>
          </a:xfrm>
          <a:prstGeom prst="rect">
            <a:avLst/>
          </a:prstGeom>
          <a:noFill/>
          <a:ln>
            <a:noFill/>
          </a:ln>
          <a:effectLst>
            <a:outerShdw blurRad="50800" rotWithShape="0" algn="tl" dir="2700000" dist="38100">
              <a:srgbClr val="000000">
                <a:alpha val="42745"/>
              </a:srgbClr>
            </a:outerShdw>
          </a:effectLst>
        </p:spPr>
      </p:pic>
      <p:pic>
        <p:nvPicPr>
          <p:cNvPr descr="C:\Users\Fredrik Livheim\Desktop\Bilder till manual\rutiner - Kopia (2).gif" id="1075" name="Google Shape;1075;p58"/>
          <p:cNvPicPr preferRelativeResize="0"/>
          <p:nvPr/>
        </p:nvPicPr>
        <p:blipFill rotWithShape="1">
          <a:blip r:embed="rId6">
            <a:alphaModFix/>
          </a:blip>
          <a:srcRect b="0" l="0" r="0" t="0"/>
          <a:stretch/>
        </p:blipFill>
        <p:spPr>
          <a:xfrm>
            <a:off x="3941226" y="2168525"/>
            <a:ext cx="2090737" cy="2520950"/>
          </a:xfrm>
          <a:prstGeom prst="rect">
            <a:avLst/>
          </a:prstGeom>
          <a:noFill/>
          <a:ln cap="flat" cmpd="sng" w="12700">
            <a:solidFill>
              <a:srgbClr val="595959"/>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1076" name="Google Shape;1076;p58"/>
          <p:cNvSpPr txBox="1"/>
          <p:nvPr/>
        </p:nvSpPr>
        <p:spPr>
          <a:xfrm>
            <a:off x="2185451" y="2224088"/>
            <a:ext cx="1277937" cy="36353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60000"/>
              </a:lnSpc>
              <a:spcBef>
                <a:spcPts val="0"/>
              </a:spcBef>
              <a:spcAft>
                <a:spcPts val="0"/>
              </a:spcAft>
              <a:buNone/>
            </a:pPr>
            <a:r>
              <a:rPr lang="sv-SE" sz="1400">
                <a:solidFill>
                  <a:srgbClr val="000000"/>
                </a:solidFill>
                <a:latin typeface="Comic Sans MS"/>
                <a:ea typeface="Comic Sans MS"/>
                <a:cs typeface="Comic Sans MS"/>
                <a:sym typeface="Comic Sans MS"/>
              </a:rPr>
              <a:t>Varje dag är samma sak …</a:t>
            </a:r>
            <a:endParaRPr/>
          </a:p>
        </p:txBody>
      </p:sp>
      <p:sp>
        <p:nvSpPr>
          <p:cNvPr id="1077" name="Google Shape;1077;p58"/>
          <p:cNvSpPr txBox="1"/>
          <p:nvPr/>
        </p:nvSpPr>
        <p:spPr>
          <a:xfrm>
            <a:off x="4253963" y="2246313"/>
            <a:ext cx="1171575" cy="36353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60000"/>
              </a:lnSpc>
              <a:spcBef>
                <a:spcPts val="0"/>
              </a:spcBef>
              <a:spcAft>
                <a:spcPts val="0"/>
              </a:spcAft>
              <a:buNone/>
            </a:pPr>
            <a:r>
              <a:rPr lang="sv-SE" sz="1400">
                <a:solidFill>
                  <a:srgbClr val="000000"/>
                </a:solidFill>
                <a:latin typeface="Comic Sans MS"/>
                <a:ea typeface="Comic Sans MS"/>
                <a:cs typeface="Comic Sans MS"/>
                <a:sym typeface="Comic Sans MS"/>
              </a:rPr>
              <a:t>… men inte idag!</a:t>
            </a:r>
            <a:endParaRPr/>
          </a:p>
        </p:txBody>
      </p:sp>
      <p:pic>
        <p:nvPicPr>
          <p:cNvPr descr="C:\Users\Fredrik Livheim\Desktop\Bilder till manual\rutiner - Kopia (3).gif" id="1078" name="Google Shape;1078;p58"/>
          <p:cNvPicPr preferRelativeResize="0"/>
          <p:nvPr/>
        </p:nvPicPr>
        <p:blipFill rotWithShape="1">
          <a:blip r:embed="rId7">
            <a:alphaModFix/>
          </a:blip>
          <a:srcRect b="0" l="0" r="0" t="0"/>
          <a:stretch/>
        </p:blipFill>
        <p:spPr>
          <a:xfrm>
            <a:off x="6019824" y="2129631"/>
            <a:ext cx="1998663" cy="2598738"/>
          </a:xfrm>
          <a:prstGeom prst="rect">
            <a:avLst/>
          </a:prstGeom>
          <a:noFill/>
          <a:ln>
            <a:noFill/>
          </a:ln>
          <a:effectLst>
            <a:outerShdw blurRad="50800" rotWithShape="0" algn="tl" dir="2700000" dist="38100">
              <a:srgbClr val="000000">
                <a:alpha val="42745"/>
              </a:srgbClr>
            </a:outerShdw>
          </a:effectLst>
        </p:spPr>
      </p:pic>
      <p:pic>
        <p:nvPicPr>
          <p:cNvPr descr="C:\Users\Fredrik Livheim\Desktop\Bilder till manual\rutiner - Kopia (4).gif" id="1079" name="Google Shape;1079;p58"/>
          <p:cNvPicPr preferRelativeResize="0"/>
          <p:nvPr/>
        </p:nvPicPr>
        <p:blipFill rotWithShape="1">
          <a:blip r:embed="rId8">
            <a:alphaModFix/>
          </a:blip>
          <a:srcRect b="0" l="0" r="0" t="0"/>
          <a:stretch/>
        </p:blipFill>
        <p:spPr>
          <a:xfrm>
            <a:off x="8002010" y="2129631"/>
            <a:ext cx="2151063" cy="2598738"/>
          </a:xfrm>
          <a:prstGeom prst="rect">
            <a:avLst/>
          </a:prstGeom>
          <a:noFill/>
          <a:ln>
            <a:noFill/>
          </a:ln>
          <a:effectLst>
            <a:outerShdw blurRad="50800" rotWithShape="0" algn="tl" dir="2700000" dist="38100">
              <a:srgbClr val="000000">
                <a:alpha val="42745"/>
              </a:srgbClr>
            </a:outerShdw>
          </a:effectLst>
        </p:spPr>
      </p:pic>
      <p:sp>
        <p:nvSpPr>
          <p:cNvPr id="1080" name="Google Shape;1080;p58"/>
          <p:cNvSpPr txBox="1"/>
          <p:nvPr/>
        </p:nvSpPr>
        <p:spPr>
          <a:xfrm>
            <a:off x="8086148" y="2272633"/>
            <a:ext cx="1982700" cy="587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60000"/>
              </a:lnSpc>
              <a:spcBef>
                <a:spcPts val="0"/>
              </a:spcBef>
              <a:spcAft>
                <a:spcPts val="0"/>
              </a:spcAft>
              <a:buNone/>
            </a:pPr>
            <a:r>
              <a:rPr lang="sv-SE" sz="1400">
                <a:solidFill>
                  <a:srgbClr val="000000"/>
                </a:solidFill>
                <a:latin typeface="Comic Sans MS"/>
                <a:ea typeface="Comic Sans MS"/>
                <a:cs typeface="Comic Sans MS"/>
                <a:sym typeface="Comic Sans MS"/>
              </a:rPr>
              <a:t>Alla är slavar till rutiner</a:t>
            </a:r>
            <a:endParaRPr/>
          </a:p>
          <a:p>
            <a:pPr indent="0" lvl="0" marL="0" marR="0" rtl="0" algn="ctr">
              <a:lnSpc>
                <a:spcPct val="60000"/>
              </a:lnSpc>
              <a:spcBef>
                <a:spcPts val="700"/>
              </a:spcBef>
              <a:spcAft>
                <a:spcPts val="0"/>
              </a:spcAft>
              <a:buNone/>
            </a:pPr>
            <a:r>
              <a:t/>
            </a:r>
            <a:endParaRPr sz="1400">
              <a:solidFill>
                <a:srgbClr val="000000"/>
              </a:solidFill>
              <a:latin typeface="Comic Sans MS"/>
              <a:ea typeface="Comic Sans MS"/>
              <a:cs typeface="Comic Sans MS"/>
              <a:sym typeface="Comic Sans MS"/>
            </a:endParaRPr>
          </a:p>
        </p:txBody>
      </p:sp>
      <p:sp>
        <p:nvSpPr>
          <p:cNvPr id="1081" name="Google Shape;1081;p58"/>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46</a:t>
            </a:r>
            <a:endParaRPr/>
          </a:p>
        </p:txBody>
      </p:sp>
      <p:sp>
        <p:nvSpPr>
          <p:cNvPr id="1082" name="Google Shape;1082;p58"/>
          <p:cNvSpPr txBox="1"/>
          <p:nvPr/>
        </p:nvSpPr>
        <p:spPr>
          <a:xfrm>
            <a:off x="2185413" y="2230350"/>
            <a:ext cx="1278000" cy="3510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lnSpc>
                <a:spcPct val="60000"/>
              </a:lnSpc>
              <a:spcBef>
                <a:spcPts val="0"/>
              </a:spcBef>
              <a:spcAft>
                <a:spcPts val="0"/>
              </a:spcAft>
              <a:buNone/>
            </a:pPr>
            <a:r>
              <a:rPr lang="sv-SE" sz="1400">
                <a:solidFill>
                  <a:srgbClr val="000000"/>
                </a:solidFill>
                <a:latin typeface="Comic Sans MS"/>
                <a:ea typeface="Comic Sans MS"/>
                <a:cs typeface="Comic Sans MS"/>
                <a:sym typeface="Comic Sans MS"/>
              </a:rPr>
              <a:t>Hver dag er helt lik …</a:t>
            </a:r>
            <a:endParaRPr/>
          </a:p>
        </p:txBody>
      </p:sp>
      <p:sp>
        <p:nvSpPr>
          <p:cNvPr id="1083" name="Google Shape;1083;p58"/>
          <p:cNvSpPr txBox="1"/>
          <p:nvPr/>
        </p:nvSpPr>
        <p:spPr>
          <a:xfrm>
            <a:off x="4102613" y="2230350"/>
            <a:ext cx="1278000" cy="3510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lnSpc>
                <a:spcPct val="60000"/>
              </a:lnSpc>
              <a:spcBef>
                <a:spcPts val="0"/>
              </a:spcBef>
              <a:spcAft>
                <a:spcPts val="0"/>
              </a:spcAft>
              <a:buNone/>
            </a:pPr>
            <a:r>
              <a:rPr lang="sv-SE" sz="1400">
                <a:solidFill>
                  <a:srgbClr val="000000"/>
                </a:solidFill>
                <a:latin typeface="Comic Sans MS"/>
                <a:ea typeface="Comic Sans MS"/>
                <a:cs typeface="Comic Sans MS"/>
                <a:sym typeface="Comic Sans MS"/>
              </a:rPr>
              <a:t>Hver dag er helt lik …</a:t>
            </a:r>
            <a:endParaRPr/>
          </a:p>
        </p:txBody>
      </p:sp>
      <p:sp>
        <p:nvSpPr>
          <p:cNvPr id="1084" name="Google Shape;1084;p58"/>
          <p:cNvSpPr txBox="1"/>
          <p:nvPr/>
        </p:nvSpPr>
        <p:spPr>
          <a:xfrm>
            <a:off x="8086138" y="2281314"/>
            <a:ext cx="1982700" cy="5700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lnSpc>
                <a:spcPct val="60000"/>
              </a:lnSpc>
              <a:spcBef>
                <a:spcPts val="0"/>
              </a:spcBef>
              <a:spcAft>
                <a:spcPts val="0"/>
              </a:spcAft>
              <a:buNone/>
            </a:pPr>
            <a:r>
              <a:rPr lang="sv-SE" sz="1400">
                <a:solidFill>
                  <a:srgbClr val="000000"/>
                </a:solidFill>
                <a:latin typeface="Comic Sans MS"/>
                <a:ea typeface="Comic Sans MS"/>
                <a:cs typeface="Comic Sans MS"/>
                <a:sym typeface="Comic Sans MS"/>
              </a:rPr>
              <a:t>Alle er slaver av rutiner</a:t>
            </a:r>
            <a:endParaRPr/>
          </a:p>
          <a:p>
            <a:pPr indent="0" lvl="0" marL="0" marR="0" rtl="0" algn="ctr">
              <a:lnSpc>
                <a:spcPct val="60000"/>
              </a:lnSpc>
              <a:spcBef>
                <a:spcPts val="700"/>
              </a:spcBef>
              <a:spcAft>
                <a:spcPts val="0"/>
              </a:spcAft>
              <a:buNone/>
            </a:pPr>
            <a:r>
              <a:t/>
            </a:r>
            <a:endParaRPr sz="1400">
              <a:solidFill>
                <a:srgbClr val="000000"/>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73"/>
                                        </p:tgtEl>
                                        <p:attrNameLst>
                                          <p:attrName>style.visibility</p:attrName>
                                        </p:attrNameLst>
                                      </p:cBhvr>
                                      <p:to>
                                        <p:strVal val="visible"/>
                                      </p:to>
                                    </p:set>
                                    <p:animEffect filter="fade" transition="in">
                                      <p:cBhvr>
                                        <p:cTn dur="500"/>
                                        <p:tgtEl>
                                          <p:spTgt spid="10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4"/>
                                        </p:tgtEl>
                                        <p:attrNameLst>
                                          <p:attrName>style.visibility</p:attrName>
                                        </p:attrNameLst>
                                      </p:cBhvr>
                                      <p:to>
                                        <p:strVal val="visible"/>
                                      </p:to>
                                    </p:set>
                                    <p:animEffect filter="fade" transition="in">
                                      <p:cBhvr>
                                        <p:cTn dur="500"/>
                                        <p:tgtEl>
                                          <p:spTgt spid="1074"/>
                                        </p:tgtEl>
                                      </p:cBhvr>
                                    </p:animEffect>
                                  </p:childTnLst>
                                </p:cTn>
                              </p:par>
                              <p:par>
                                <p:cTn fill="hold" nodeType="withEffect" presetClass="entr" presetID="10" presetSubtype="0">
                                  <p:stCondLst>
                                    <p:cond delay="0"/>
                                  </p:stCondLst>
                                  <p:childTnLst>
                                    <p:set>
                                      <p:cBhvr>
                                        <p:cTn dur="1" fill="hold">
                                          <p:stCondLst>
                                            <p:cond delay="0"/>
                                          </p:stCondLst>
                                        </p:cTn>
                                        <p:tgtEl>
                                          <p:spTgt spid="1076"/>
                                        </p:tgtEl>
                                        <p:attrNameLst>
                                          <p:attrName>style.visibility</p:attrName>
                                        </p:attrNameLst>
                                      </p:cBhvr>
                                      <p:to>
                                        <p:strVal val="visible"/>
                                      </p:to>
                                    </p:set>
                                    <p:animEffect filter="fade" transition="in">
                                      <p:cBhvr>
                                        <p:cTn dur="500"/>
                                        <p:tgtEl>
                                          <p:spTgt spid="10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5"/>
                                        </p:tgtEl>
                                        <p:attrNameLst>
                                          <p:attrName>style.visibility</p:attrName>
                                        </p:attrNameLst>
                                      </p:cBhvr>
                                      <p:to>
                                        <p:strVal val="visible"/>
                                      </p:to>
                                    </p:set>
                                    <p:animEffect filter="fade" transition="in">
                                      <p:cBhvr>
                                        <p:cTn dur="500"/>
                                        <p:tgtEl>
                                          <p:spTgt spid="1075"/>
                                        </p:tgtEl>
                                      </p:cBhvr>
                                    </p:animEffect>
                                  </p:childTnLst>
                                </p:cTn>
                              </p:par>
                              <p:par>
                                <p:cTn fill="hold" nodeType="withEffect" presetClass="entr" presetID="10" presetSubtype="0">
                                  <p:stCondLst>
                                    <p:cond delay="0"/>
                                  </p:stCondLst>
                                  <p:childTnLst>
                                    <p:set>
                                      <p:cBhvr>
                                        <p:cTn dur="1" fill="hold">
                                          <p:stCondLst>
                                            <p:cond delay="0"/>
                                          </p:stCondLst>
                                        </p:cTn>
                                        <p:tgtEl>
                                          <p:spTgt spid="1077"/>
                                        </p:tgtEl>
                                        <p:attrNameLst>
                                          <p:attrName>style.visibility</p:attrName>
                                        </p:attrNameLst>
                                      </p:cBhvr>
                                      <p:to>
                                        <p:strVal val="visible"/>
                                      </p:to>
                                    </p:set>
                                    <p:animEffect filter="fade" transition="in">
                                      <p:cBhvr>
                                        <p:cTn dur="500"/>
                                        <p:tgtEl>
                                          <p:spTgt spid="10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gtEl>
                                        <p:attrNameLst>
                                          <p:attrName>style.visibility</p:attrName>
                                        </p:attrNameLst>
                                      </p:cBhvr>
                                      <p:to>
                                        <p:strVal val="visible"/>
                                      </p:to>
                                    </p:set>
                                    <p:animEffect filter="fade" transition="in">
                                      <p:cBhvr>
                                        <p:cTn dur="500"/>
                                        <p:tgtEl>
                                          <p:spTgt spid="10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500"/>
                                        <p:tgtEl>
                                          <p:spTgt spid="1079"/>
                                        </p:tgtEl>
                                      </p:cBhvr>
                                    </p:animEffect>
                                  </p:childTnLst>
                                </p:cTn>
                              </p:par>
                              <p:par>
                                <p:cTn fill="hold" nodeType="withEffect" presetClass="entr" presetID="10" presetSubtype="0">
                                  <p:stCondLst>
                                    <p:cond delay="0"/>
                                  </p:stCondLst>
                                  <p:childTnLst>
                                    <p:set>
                                      <p:cBhvr>
                                        <p:cTn dur="1" fill="hold">
                                          <p:stCondLst>
                                            <p:cond delay="0"/>
                                          </p:stCondLst>
                                        </p:cTn>
                                        <p:tgtEl>
                                          <p:spTgt spid="1080"/>
                                        </p:tgtEl>
                                        <p:attrNameLst>
                                          <p:attrName>style.visibility</p:attrName>
                                        </p:attrNameLst>
                                      </p:cBhvr>
                                      <p:to>
                                        <p:strVal val="visible"/>
                                      </p:to>
                                    </p:set>
                                    <p:animEffect filter="fade" transition="in">
                                      <p:cBhvr>
                                        <p:cTn dur="500"/>
                                        <p:tgtEl>
                                          <p:spTgt spid="10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8" name="Shape 1088"/>
        <p:cNvGrpSpPr/>
        <p:nvPr/>
      </p:nvGrpSpPr>
      <p:grpSpPr>
        <a:xfrm>
          <a:off x="0" y="0"/>
          <a:ext cx="0" cy="0"/>
          <a:chOff x="0" y="0"/>
          <a:chExt cx="0" cy="0"/>
        </a:xfrm>
      </p:grpSpPr>
      <p:pic>
        <p:nvPicPr>
          <p:cNvPr id="1089" name="Google Shape;1089;p5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090" name="Google Shape;1090;p59"/>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091" name="Google Shape;1091;p59"/>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092" name="Google Shape;1092;p59"/>
          <p:cNvSpPr txBox="1"/>
          <p:nvPr/>
        </p:nvSpPr>
        <p:spPr>
          <a:xfrm>
            <a:off x="1231230" y="571198"/>
            <a:ext cx="9729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Å GJØRE NOE NYTT</a:t>
            </a:r>
            <a:r>
              <a:rPr b="1" lang="sv-SE" sz="2800">
                <a:solidFill>
                  <a:schemeClr val="dk1"/>
                </a:solidFill>
                <a:latin typeface="Century Gothic"/>
                <a:ea typeface="Century Gothic"/>
                <a:cs typeface="Century Gothic"/>
                <a:sym typeface="Century Gothic"/>
              </a:rPr>
              <a:t> - slå av autopiloten</a:t>
            </a:r>
            <a:endParaRPr b="1" sz="2800">
              <a:solidFill>
                <a:schemeClr val="dk1"/>
              </a:solidFill>
              <a:latin typeface="Century Gothic"/>
              <a:ea typeface="Century Gothic"/>
              <a:cs typeface="Century Gothic"/>
              <a:sym typeface="Century Gothic"/>
            </a:endParaRPr>
          </a:p>
        </p:txBody>
      </p:sp>
      <p:graphicFrame>
        <p:nvGraphicFramePr>
          <p:cNvPr id="1093" name="Google Shape;1093;p59"/>
          <p:cNvGraphicFramePr/>
          <p:nvPr/>
        </p:nvGraphicFramePr>
        <p:xfrm>
          <a:off x="1231230" y="1334235"/>
          <a:ext cx="3000000" cy="3000000"/>
        </p:xfrm>
        <a:graphic>
          <a:graphicData uri="http://schemas.openxmlformats.org/drawingml/2006/table">
            <a:tbl>
              <a:tblPr bandRow="1" firstRow="1">
                <a:noFill/>
                <a:tableStyleId>{F59F208F-973A-46BD-80AA-40070E705AEE}</a:tableStyleId>
              </a:tblPr>
              <a:tblGrid>
                <a:gridCol w="9729550"/>
              </a:tblGrid>
              <a:tr h="511750">
                <a:tc>
                  <a:txBody>
                    <a:bodyPr/>
                    <a:lstStyle/>
                    <a:p>
                      <a:pPr indent="0" lvl="0" marL="0" marR="0" rtl="0" algn="ctr">
                        <a:lnSpc>
                          <a:spcPct val="100000"/>
                        </a:lnSpc>
                        <a:spcBef>
                          <a:spcPts val="0"/>
                        </a:spcBef>
                        <a:spcAft>
                          <a:spcPts val="0"/>
                        </a:spcAft>
                        <a:buClr>
                          <a:schemeClr val="dk1"/>
                        </a:buClr>
                        <a:buSzPts val="1100"/>
                        <a:buFont typeface="Arial"/>
                        <a:buNone/>
                      </a:pPr>
                      <a:r>
                        <a:rPr lang="sv-SE" sz="1800">
                          <a:latin typeface="Century Gothic"/>
                          <a:ea typeface="Century Gothic"/>
                          <a:cs typeface="Century Gothic"/>
                          <a:sym typeface="Century Gothic"/>
                        </a:rPr>
                        <a:t>Å gjøre noe jeg aldri (eller sjelden) gjør:</a:t>
                      </a:r>
                      <a:endParaRPr sz="18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r>
              <a:tr h="791500">
                <a:tc>
                  <a:txBody>
                    <a:bodyPr/>
                    <a:lstStyle/>
                    <a:p>
                      <a:pPr indent="0" lvl="0" marL="0" marR="0" rtl="0" algn="l">
                        <a:spcBef>
                          <a:spcPts val="0"/>
                        </a:spcBef>
                        <a:spcAft>
                          <a:spcPts val="0"/>
                        </a:spcAft>
                        <a:buNone/>
                      </a:pPr>
                      <a:r>
                        <a:rPr b="1" i="0" lang="sv-SE" sz="1600">
                          <a:latin typeface="Century Gothic"/>
                          <a:ea typeface="Century Gothic"/>
                          <a:cs typeface="Century Gothic"/>
                          <a:sym typeface="Century Gothic"/>
                        </a:rPr>
                        <a:t>1.</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91500">
                <a:tc>
                  <a:txBody>
                    <a:bodyPr/>
                    <a:lstStyle/>
                    <a:p>
                      <a:pPr indent="0" lvl="0" marL="0" marR="0" rtl="0" algn="l">
                        <a:spcBef>
                          <a:spcPts val="0"/>
                        </a:spcBef>
                        <a:spcAft>
                          <a:spcPts val="0"/>
                        </a:spcAft>
                        <a:buNone/>
                      </a:pPr>
                      <a:r>
                        <a:rPr b="1" i="0" lang="sv-SE" sz="1600">
                          <a:latin typeface="Century Gothic"/>
                          <a:ea typeface="Century Gothic"/>
                          <a:cs typeface="Century Gothic"/>
                          <a:sym typeface="Century Gothic"/>
                        </a:rPr>
                        <a:t>2. </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1094" name="Google Shape;1094;p59"/>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47</a:t>
            </a:r>
            <a:endParaRPr/>
          </a:p>
        </p:txBody>
      </p:sp>
      <p:graphicFrame>
        <p:nvGraphicFramePr>
          <p:cNvPr id="1095" name="Google Shape;1095;p59"/>
          <p:cNvGraphicFramePr/>
          <p:nvPr/>
        </p:nvGraphicFramePr>
        <p:xfrm>
          <a:off x="1231230" y="3706374"/>
          <a:ext cx="3000000" cy="3000000"/>
        </p:xfrm>
        <a:graphic>
          <a:graphicData uri="http://schemas.openxmlformats.org/drawingml/2006/table">
            <a:tbl>
              <a:tblPr bandRow="1" firstRow="1">
                <a:noFill/>
                <a:tableStyleId>{F59F208F-973A-46BD-80AA-40070E705AEE}</a:tableStyleId>
              </a:tblPr>
              <a:tblGrid>
                <a:gridCol w="9729550"/>
              </a:tblGrid>
              <a:tr h="511750">
                <a:tc>
                  <a:txBody>
                    <a:bodyPr/>
                    <a:lstStyle/>
                    <a:p>
                      <a:pPr indent="0" lvl="0" marL="0" marR="0" rtl="0" algn="ctr">
                        <a:lnSpc>
                          <a:spcPct val="100000"/>
                        </a:lnSpc>
                        <a:spcBef>
                          <a:spcPts val="0"/>
                        </a:spcBef>
                        <a:spcAft>
                          <a:spcPts val="0"/>
                        </a:spcAft>
                        <a:buClr>
                          <a:schemeClr val="dk1"/>
                        </a:buClr>
                        <a:buSzPts val="1100"/>
                        <a:buFont typeface="Arial"/>
                        <a:buNone/>
                      </a:pPr>
                      <a:r>
                        <a:rPr lang="sv-SE" sz="1800">
                          <a:latin typeface="Century Gothic"/>
                          <a:ea typeface="Century Gothic"/>
                          <a:cs typeface="Century Gothic"/>
                          <a:sym typeface="Century Gothic"/>
                        </a:rPr>
                        <a:t>Å gjøre det jeg gjør ofte/jevnlig, på en ny måte:</a:t>
                      </a:r>
                      <a:endParaRPr sz="18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r>
              <a:tr h="791500">
                <a:tc>
                  <a:txBody>
                    <a:bodyPr/>
                    <a:lstStyle/>
                    <a:p>
                      <a:pPr indent="0" lvl="0" marL="0" marR="0" rtl="0" algn="l">
                        <a:spcBef>
                          <a:spcPts val="0"/>
                        </a:spcBef>
                        <a:spcAft>
                          <a:spcPts val="0"/>
                        </a:spcAft>
                        <a:buNone/>
                      </a:pPr>
                      <a:r>
                        <a:rPr b="1" i="0" lang="sv-SE" sz="1600">
                          <a:latin typeface="Century Gothic"/>
                          <a:ea typeface="Century Gothic"/>
                          <a:cs typeface="Century Gothic"/>
                          <a:sym typeface="Century Gothic"/>
                        </a:rPr>
                        <a:t>1.</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91500">
                <a:tc>
                  <a:txBody>
                    <a:bodyPr/>
                    <a:lstStyle/>
                    <a:p>
                      <a:pPr indent="0" lvl="0" marL="0" marR="0" rtl="0" algn="l">
                        <a:spcBef>
                          <a:spcPts val="0"/>
                        </a:spcBef>
                        <a:spcAft>
                          <a:spcPts val="0"/>
                        </a:spcAft>
                        <a:buNone/>
                      </a:pPr>
                      <a:r>
                        <a:rPr b="1" i="0" lang="sv-SE" sz="1600">
                          <a:latin typeface="Century Gothic"/>
                          <a:ea typeface="Century Gothic"/>
                          <a:cs typeface="Century Gothic"/>
                          <a:sym typeface="Century Gothic"/>
                        </a:rPr>
                        <a:t>2. </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92"/>
                                        </p:tgtEl>
                                        <p:attrNameLst>
                                          <p:attrName>style.visibility</p:attrName>
                                        </p:attrNameLst>
                                      </p:cBhvr>
                                      <p:to>
                                        <p:strVal val="visible"/>
                                      </p:to>
                                    </p:set>
                                    <p:animEffect filter="fade" transition="in">
                                      <p:cBhvr>
                                        <p:cTn dur="500"/>
                                        <p:tgtEl>
                                          <p:spTgt spid="109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93"/>
                                        </p:tgtEl>
                                        <p:attrNameLst>
                                          <p:attrName>style.visibility</p:attrName>
                                        </p:attrNameLst>
                                      </p:cBhvr>
                                      <p:to>
                                        <p:strVal val="visible"/>
                                      </p:to>
                                    </p:set>
                                    <p:animEffect filter="fade" transition="in">
                                      <p:cBhvr>
                                        <p:cTn dur="500"/>
                                        <p:tgtEl>
                                          <p:spTgt spid="109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95"/>
                                        </p:tgtEl>
                                        <p:attrNameLst>
                                          <p:attrName>style.visibility</p:attrName>
                                        </p:attrNameLst>
                                      </p:cBhvr>
                                      <p:to>
                                        <p:strVal val="visible"/>
                                      </p:to>
                                    </p:set>
                                    <p:animEffect filter="fade" transition="in">
                                      <p:cBhvr>
                                        <p:cTn dur="500"/>
                                        <p:tgtEl>
                                          <p:spTgt spid="10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pic>
        <p:nvPicPr>
          <p:cNvPr descr="En bild som visar träd, utomhus&#10;&#10;Automatiskt genererad beskrivning" id="148" name="Google Shape;148;p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49" name="Google Shape;149;p6"/>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50" name="Google Shape;150;p6"/>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51" name="Google Shape;151;p6"/>
          <p:cNvSpPr txBox="1"/>
          <p:nvPr/>
        </p:nvSpPr>
        <p:spPr>
          <a:xfrm>
            <a:off x="2300535" y="626029"/>
            <a:ext cx="75909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HVOR MYE HAR DU ØVD DISSE 2 UKENE?</a:t>
            </a:r>
            <a:endParaRPr b="1" sz="2800">
              <a:solidFill>
                <a:schemeClr val="dk1"/>
              </a:solidFill>
              <a:latin typeface="Century Gothic"/>
              <a:ea typeface="Century Gothic"/>
              <a:cs typeface="Century Gothic"/>
              <a:sym typeface="Century Gothic"/>
            </a:endParaRPr>
          </a:p>
        </p:txBody>
      </p:sp>
      <p:graphicFrame>
        <p:nvGraphicFramePr>
          <p:cNvPr id="152" name="Google Shape;152;p6"/>
          <p:cNvGraphicFramePr/>
          <p:nvPr/>
        </p:nvGraphicFramePr>
        <p:xfrm>
          <a:off x="2418706" y="1371802"/>
          <a:ext cx="3000000" cy="3000000"/>
        </p:xfrm>
        <a:graphic>
          <a:graphicData uri="http://schemas.openxmlformats.org/drawingml/2006/table">
            <a:tbl>
              <a:tblPr bandRow="1" firstRow="1">
                <a:noFill/>
                <a:tableStyleId>{F59F208F-973A-46BD-80AA-40070E705AEE}</a:tableStyleId>
              </a:tblPr>
              <a:tblGrid>
                <a:gridCol w="5331725"/>
                <a:gridCol w="3007600"/>
              </a:tblGrid>
              <a:tr h="771325">
                <a:tc>
                  <a:txBody>
                    <a:bodyPr/>
                    <a:lstStyle/>
                    <a:p>
                      <a:pPr indent="0" lvl="0" marL="0" marR="0" rtl="0" algn="l">
                        <a:spcBef>
                          <a:spcPts val="0"/>
                        </a:spcBef>
                        <a:spcAft>
                          <a:spcPts val="0"/>
                        </a:spcAft>
                        <a:buClr>
                          <a:srgbClr val="2A667A"/>
                        </a:buClr>
                        <a:buSzPts val="1400"/>
                        <a:buFont typeface="Century Gothic"/>
                        <a:buNone/>
                      </a:pPr>
                      <a:r>
                        <a:rPr b="1" i="0" lang="sv-SE" sz="1400" u="none" cap="none" strike="noStrike">
                          <a:solidFill>
                            <a:srgbClr val="2A667A"/>
                          </a:solidFill>
                          <a:latin typeface="Century Gothic"/>
                          <a:ea typeface="Century Gothic"/>
                          <a:cs typeface="Century Gothic"/>
                          <a:sym typeface="Century Gothic"/>
                        </a:rPr>
                        <a:t>1. </a:t>
                      </a:r>
                      <a:r>
                        <a:rPr lang="sv-SE" sz="1600">
                          <a:solidFill>
                            <a:srgbClr val="2A667A"/>
                          </a:solidFill>
                          <a:latin typeface="Century Gothic"/>
                          <a:ea typeface="Century Gothic"/>
                          <a:cs typeface="Century Gothic"/>
                          <a:sym typeface="Century Gothic"/>
                        </a:rPr>
                        <a:t>RESTITUSJON</a:t>
                      </a:r>
                      <a:endParaRPr/>
                    </a:p>
                    <a:p>
                      <a:pPr indent="0" lvl="0" marL="251999" marR="0" rtl="0" algn="l">
                        <a:spcBef>
                          <a:spcPts val="0"/>
                        </a:spcBef>
                        <a:spcAft>
                          <a:spcPts val="0"/>
                        </a:spcAft>
                        <a:buClr>
                          <a:schemeClr val="dk1"/>
                        </a:buClr>
                        <a:buSzPts val="1100"/>
                        <a:buFont typeface="Arial"/>
                        <a:buNone/>
                      </a:pPr>
                      <a:r>
                        <a:rPr lang="sv-SE" sz="1600">
                          <a:solidFill>
                            <a:srgbClr val="2A667A"/>
                          </a:solidFill>
                          <a:latin typeface="Century Gothic"/>
                          <a:ea typeface="Century Gothic"/>
                          <a:cs typeface="Century Gothic"/>
                          <a:sym typeface="Century Gothic"/>
                        </a:rPr>
                        <a:t>(tre ganger/uka)</a:t>
                      </a:r>
                      <a:endParaRPr sz="1600">
                        <a:solidFill>
                          <a:srgbClr val="2A667A"/>
                        </a:solidFill>
                        <a:latin typeface="Century Gothic"/>
                        <a:ea typeface="Century Gothic"/>
                        <a:cs typeface="Century Gothic"/>
                        <a:sym typeface="Century Gothic"/>
                      </a:endParaRPr>
                    </a:p>
                  </a:txBody>
                  <a:tcPr marT="45725" marB="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i="0" lang="sv-SE" sz="1600" u="none" cap="none" strike="noStrike">
                          <a:solidFill>
                            <a:srgbClr val="2A667A"/>
                          </a:solidFill>
                          <a:latin typeface="Century Gothic"/>
                          <a:ea typeface="Century Gothic"/>
                          <a:cs typeface="Century Gothic"/>
                          <a:sym typeface="Century Gothic"/>
                        </a:rPr>
                        <a:t>Ma</a:t>
                      </a:r>
                      <a:r>
                        <a:rPr lang="sv-SE" sz="1600">
                          <a:solidFill>
                            <a:srgbClr val="2A667A"/>
                          </a:solidFill>
                          <a:latin typeface="Century Gothic"/>
                          <a:ea typeface="Century Gothic"/>
                          <a:cs typeface="Century Gothic"/>
                          <a:sym typeface="Century Gothic"/>
                        </a:rPr>
                        <a:t>ks</a:t>
                      </a:r>
                      <a:r>
                        <a:rPr b="1" i="0" lang="sv-SE" sz="1600" u="none" cap="none" strike="noStrike">
                          <a:solidFill>
                            <a:srgbClr val="2A667A"/>
                          </a:solidFill>
                          <a:latin typeface="Century Gothic"/>
                          <a:ea typeface="Century Gothic"/>
                          <a:cs typeface="Century Gothic"/>
                          <a:sym typeface="Century Gothic"/>
                        </a:rPr>
                        <a:t> 6 </a:t>
                      </a:r>
                      <a:r>
                        <a:rPr lang="sv-SE" sz="1600">
                          <a:solidFill>
                            <a:srgbClr val="2A667A"/>
                          </a:solidFill>
                          <a:latin typeface="Century Gothic"/>
                          <a:ea typeface="Century Gothic"/>
                          <a:cs typeface="Century Gothic"/>
                          <a:sym typeface="Century Gothic"/>
                        </a:rPr>
                        <a:t>poeng</a:t>
                      </a:r>
                      <a:endParaRPr/>
                    </a:p>
                    <a:p>
                      <a:pPr indent="0" lvl="0" marL="0" marR="0" rtl="0" algn="l">
                        <a:lnSpc>
                          <a:spcPct val="100000"/>
                        </a:lnSpc>
                        <a:spcBef>
                          <a:spcPts val="0"/>
                        </a:spcBef>
                        <a:spcAft>
                          <a:spcPts val="0"/>
                        </a:spcAft>
                        <a:buClr>
                          <a:srgbClr val="2A667A"/>
                        </a:buClr>
                        <a:buSzPts val="1600"/>
                        <a:buFont typeface="Century Gothic"/>
                        <a:buNone/>
                      </a:pPr>
                      <a:r>
                        <a:rPr b="1" i="0" lang="sv-SE" sz="1600" u="none" cap="none" strike="noStrike">
                          <a:solidFill>
                            <a:srgbClr val="2A667A"/>
                          </a:solidFill>
                          <a:latin typeface="Century Gothic"/>
                          <a:ea typeface="Century Gothic"/>
                          <a:cs typeface="Century Gothic"/>
                          <a:sym typeface="Century Gothic"/>
                        </a:rPr>
                        <a:t>(3p/vecka)</a:t>
                      </a:r>
                      <a:endParaRPr/>
                    </a:p>
                  </a:txBody>
                  <a:tcPr marT="45725" marB="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00175">
                <a:tc>
                  <a:txBody>
                    <a:bodyPr/>
                    <a:lstStyle/>
                    <a:p>
                      <a:pPr indent="0" lvl="0" marL="0" marR="0" rtl="0" algn="l">
                        <a:spcBef>
                          <a:spcPts val="0"/>
                        </a:spcBef>
                        <a:spcAft>
                          <a:spcPts val="0"/>
                        </a:spcAft>
                        <a:buClr>
                          <a:srgbClr val="2A667A"/>
                        </a:buClr>
                        <a:buSzPts val="1400"/>
                        <a:buFont typeface="Century Gothic"/>
                        <a:buNone/>
                      </a:pPr>
                      <a:r>
                        <a:rPr b="1" lang="sv-SE">
                          <a:solidFill>
                            <a:srgbClr val="2A667A"/>
                          </a:solidFill>
                          <a:latin typeface="Century Gothic"/>
                          <a:ea typeface="Century Gothic"/>
                          <a:cs typeface="Century Gothic"/>
                          <a:sym typeface="Century Gothic"/>
                        </a:rPr>
                        <a:t>2. </a:t>
                      </a:r>
                      <a:r>
                        <a:rPr b="1" lang="sv-SE" sz="1600">
                          <a:solidFill>
                            <a:srgbClr val="2A667A"/>
                          </a:solidFill>
                          <a:latin typeface="Century Gothic"/>
                          <a:ea typeface="Century Gothic"/>
                          <a:cs typeface="Century Gothic"/>
                          <a:sym typeface="Century Gothic"/>
                        </a:rPr>
                        <a:t>OPPMERKSOMT NÆRVÆR</a:t>
                      </a:r>
                      <a:endParaRPr/>
                    </a:p>
                    <a:p>
                      <a:pPr indent="-305999" lvl="0" marL="612000" marR="0" rtl="0" algn="l">
                        <a:spcBef>
                          <a:spcPts val="0"/>
                        </a:spcBef>
                        <a:spcAft>
                          <a:spcPts val="0"/>
                        </a:spcAft>
                        <a:buClr>
                          <a:srgbClr val="2A667A"/>
                        </a:buClr>
                        <a:buSzPts val="1600"/>
                        <a:buFont typeface="Century Gothic"/>
                        <a:buAutoNum type="alphaLcParenR"/>
                      </a:pPr>
                      <a:r>
                        <a:rPr b="1" lang="sv-SE" sz="1600">
                          <a:solidFill>
                            <a:srgbClr val="2A667A"/>
                          </a:solidFill>
                          <a:latin typeface="Century Gothic"/>
                          <a:ea typeface="Century Gothic"/>
                          <a:cs typeface="Century Gothic"/>
                          <a:sym typeface="Century Gothic"/>
                        </a:rPr>
                        <a:t>Øvelse 1, 2, 3 eller 4 minst fem ganger/uka. </a:t>
                      </a:r>
                      <a:endParaRPr/>
                    </a:p>
                    <a:p>
                      <a:pPr indent="-305999" lvl="0" marL="612000" marR="0" rtl="0" algn="l">
                        <a:spcBef>
                          <a:spcPts val="600"/>
                        </a:spcBef>
                        <a:spcAft>
                          <a:spcPts val="0"/>
                        </a:spcAft>
                        <a:buClr>
                          <a:srgbClr val="2A667A"/>
                        </a:buClr>
                        <a:buSzPts val="1600"/>
                        <a:buFont typeface="Century Gothic"/>
                        <a:buAutoNum type="alphaLcParenR"/>
                      </a:pPr>
                      <a:r>
                        <a:rPr b="1" lang="sv-SE" sz="1600">
                          <a:solidFill>
                            <a:srgbClr val="2A667A"/>
                          </a:solidFill>
                          <a:latin typeface="Century Gothic"/>
                          <a:ea typeface="Century Gothic"/>
                          <a:cs typeface="Century Gothic"/>
                          <a:sym typeface="Century Gothic"/>
                        </a:rPr>
                        <a:t>Velg en hverdagsaktivitet og øv på å være oppmerksomt nærværende. </a:t>
                      </a:r>
                      <a:endParaRPr/>
                    </a:p>
                  </a:txBody>
                  <a:tcPr marT="45725" marB="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2A667A"/>
                        </a:buClr>
                        <a:buSzPts val="1600"/>
                        <a:buFont typeface="Century Gothic"/>
                        <a:buNone/>
                      </a:pPr>
                      <a:r>
                        <a:rPr b="1" i="0" lang="sv-SE" sz="1600" u="none" cap="none" strike="noStrike">
                          <a:solidFill>
                            <a:srgbClr val="2A667A"/>
                          </a:solidFill>
                          <a:latin typeface="Century Gothic"/>
                          <a:ea typeface="Century Gothic"/>
                          <a:cs typeface="Century Gothic"/>
                          <a:sym typeface="Century Gothic"/>
                        </a:rPr>
                        <a:t>Ma</a:t>
                      </a:r>
                      <a:r>
                        <a:rPr b="1" lang="sv-SE" sz="1600">
                          <a:solidFill>
                            <a:srgbClr val="2A667A"/>
                          </a:solidFill>
                          <a:latin typeface="Century Gothic"/>
                          <a:ea typeface="Century Gothic"/>
                          <a:cs typeface="Century Gothic"/>
                          <a:sym typeface="Century Gothic"/>
                        </a:rPr>
                        <a:t>ks</a:t>
                      </a:r>
                      <a:r>
                        <a:rPr b="1" i="0" lang="sv-SE" sz="1600" u="none" cap="none" strike="noStrike">
                          <a:solidFill>
                            <a:srgbClr val="2A667A"/>
                          </a:solidFill>
                          <a:latin typeface="Century Gothic"/>
                          <a:ea typeface="Century Gothic"/>
                          <a:cs typeface="Century Gothic"/>
                          <a:sym typeface="Century Gothic"/>
                        </a:rPr>
                        <a:t> 10 + 6 </a:t>
                      </a:r>
                      <a:r>
                        <a:rPr b="1" lang="sv-SE" sz="1600">
                          <a:solidFill>
                            <a:srgbClr val="2A667A"/>
                          </a:solidFill>
                          <a:latin typeface="Century Gothic"/>
                          <a:ea typeface="Century Gothic"/>
                          <a:cs typeface="Century Gothic"/>
                          <a:sym typeface="Century Gothic"/>
                        </a:rPr>
                        <a:t>poeng</a:t>
                      </a:r>
                      <a:endParaRPr/>
                    </a:p>
                    <a:p>
                      <a:pPr indent="0" lvl="0" marL="0" marR="0" rtl="0" algn="l">
                        <a:spcBef>
                          <a:spcPts val="0"/>
                        </a:spcBef>
                        <a:spcAft>
                          <a:spcPts val="0"/>
                        </a:spcAft>
                        <a:buNone/>
                      </a:pPr>
                      <a:r>
                        <a:rPr b="1" i="0" lang="sv-SE" sz="1600" u="none" cap="none" strike="noStrike">
                          <a:solidFill>
                            <a:srgbClr val="2A667A"/>
                          </a:solidFill>
                          <a:latin typeface="Century Gothic"/>
                          <a:ea typeface="Century Gothic"/>
                          <a:cs typeface="Century Gothic"/>
                          <a:sym typeface="Century Gothic"/>
                        </a:rPr>
                        <a:t>Ma</a:t>
                      </a:r>
                      <a:r>
                        <a:rPr b="1" lang="sv-SE" sz="1600">
                          <a:solidFill>
                            <a:srgbClr val="2A667A"/>
                          </a:solidFill>
                          <a:latin typeface="Century Gothic"/>
                          <a:ea typeface="Century Gothic"/>
                          <a:cs typeface="Century Gothic"/>
                          <a:sym typeface="Century Gothic"/>
                        </a:rPr>
                        <a:t>ks</a:t>
                      </a:r>
                      <a:r>
                        <a:rPr b="1" i="0" lang="sv-SE" sz="1600" u="none" cap="none" strike="noStrike">
                          <a:solidFill>
                            <a:srgbClr val="2A667A"/>
                          </a:solidFill>
                          <a:latin typeface="Century Gothic"/>
                          <a:ea typeface="Century Gothic"/>
                          <a:cs typeface="Century Gothic"/>
                          <a:sym typeface="Century Gothic"/>
                        </a:rPr>
                        <a:t> 10p (5p/</a:t>
                      </a:r>
                      <a:r>
                        <a:rPr b="1" lang="sv-SE" sz="1600">
                          <a:solidFill>
                            <a:srgbClr val="2A667A"/>
                          </a:solidFill>
                          <a:latin typeface="Century Gothic"/>
                          <a:ea typeface="Century Gothic"/>
                          <a:cs typeface="Century Gothic"/>
                          <a:sym typeface="Century Gothic"/>
                        </a:rPr>
                        <a:t>uke</a:t>
                      </a:r>
                      <a:r>
                        <a:rPr b="1" i="0" lang="sv-SE" sz="1600" u="none" cap="none" strike="noStrike">
                          <a:solidFill>
                            <a:srgbClr val="2A667A"/>
                          </a:solidFill>
                          <a:latin typeface="Century Gothic"/>
                          <a:ea typeface="Century Gothic"/>
                          <a:cs typeface="Century Gothic"/>
                          <a:sym typeface="Century Gothic"/>
                        </a:rPr>
                        <a:t>)</a:t>
                      </a:r>
                      <a:endParaRPr/>
                    </a:p>
                    <a:p>
                      <a:pPr indent="0" lvl="0" marL="0" marR="0" rtl="0" algn="l">
                        <a:spcBef>
                          <a:spcPts val="600"/>
                        </a:spcBef>
                        <a:spcAft>
                          <a:spcPts val="0"/>
                        </a:spcAft>
                        <a:buNone/>
                      </a:pPr>
                      <a:r>
                        <a:rPr b="1" i="0" lang="sv-SE" sz="1600" u="none" cap="none" strike="noStrike">
                          <a:solidFill>
                            <a:srgbClr val="2A667A"/>
                          </a:solidFill>
                          <a:latin typeface="Century Gothic"/>
                          <a:ea typeface="Century Gothic"/>
                          <a:cs typeface="Century Gothic"/>
                          <a:sym typeface="Century Gothic"/>
                        </a:rPr>
                        <a:t>Ma</a:t>
                      </a:r>
                      <a:r>
                        <a:rPr b="1" lang="sv-SE" sz="1600">
                          <a:solidFill>
                            <a:srgbClr val="2A667A"/>
                          </a:solidFill>
                          <a:latin typeface="Century Gothic"/>
                          <a:ea typeface="Century Gothic"/>
                          <a:cs typeface="Century Gothic"/>
                          <a:sym typeface="Century Gothic"/>
                        </a:rPr>
                        <a:t>ks</a:t>
                      </a:r>
                      <a:r>
                        <a:rPr b="1" i="0" lang="sv-SE" sz="1600" u="none" cap="none" strike="noStrike">
                          <a:solidFill>
                            <a:srgbClr val="2A667A"/>
                          </a:solidFill>
                          <a:latin typeface="Century Gothic"/>
                          <a:ea typeface="Century Gothic"/>
                          <a:cs typeface="Century Gothic"/>
                          <a:sym typeface="Century Gothic"/>
                        </a:rPr>
                        <a:t> 6p (0,5p/tillfälle, </a:t>
                      </a:r>
                      <a:r>
                        <a:rPr b="1" lang="sv-SE" sz="1600">
                          <a:solidFill>
                            <a:srgbClr val="2A667A"/>
                          </a:solidFill>
                          <a:latin typeface="Century Gothic"/>
                          <a:ea typeface="Century Gothic"/>
                          <a:cs typeface="Century Gothic"/>
                          <a:sym typeface="Century Gothic"/>
                        </a:rPr>
                        <a:t>maks</a:t>
                      </a:r>
                      <a:r>
                        <a:rPr b="1" i="0" lang="sv-SE" sz="1600" u="none" cap="none" strike="noStrike">
                          <a:solidFill>
                            <a:srgbClr val="2A667A"/>
                          </a:solidFill>
                          <a:latin typeface="Century Gothic"/>
                          <a:ea typeface="Century Gothic"/>
                          <a:cs typeface="Century Gothic"/>
                          <a:sym typeface="Century Gothic"/>
                        </a:rPr>
                        <a:t> 3p/</a:t>
                      </a:r>
                      <a:r>
                        <a:rPr b="1" lang="sv-SE" sz="1600">
                          <a:solidFill>
                            <a:srgbClr val="2A667A"/>
                          </a:solidFill>
                          <a:latin typeface="Century Gothic"/>
                          <a:ea typeface="Century Gothic"/>
                          <a:cs typeface="Century Gothic"/>
                          <a:sym typeface="Century Gothic"/>
                        </a:rPr>
                        <a:t>uke</a:t>
                      </a:r>
                      <a:r>
                        <a:rPr b="1" i="0" lang="sv-SE" sz="1600" u="none" cap="none" strike="noStrike">
                          <a:solidFill>
                            <a:srgbClr val="2A667A"/>
                          </a:solidFill>
                          <a:latin typeface="Century Gothic"/>
                          <a:ea typeface="Century Gothic"/>
                          <a:cs typeface="Century Gothic"/>
                          <a:sym typeface="Century Gothic"/>
                        </a:rPr>
                        <a:t>)</a:t>
                      </a:r>
                      <a:endParaRPr/>
                    </a:p>
                  </a:txBody>
                  <a:tcPr marT="45725" marB="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43775">
                <a:tc>
                  <a:txBody>
                    <a:bodyPr/>
                    <a:lstStyle/>
                    <a:p>
                      <a:pPr indent="0" lvl="0" marL="0" marR="0" rtl="0" algn="l">
                        <a:spcBef>
                          <a:spcPts val="0"/>
                        </a:spcBef>
                        <a:spcAft>
                          <a:spcPts val="0"/>
                        </a:spcAft>
                        <a:buClr>
                          <a:srgbClr val="2A667A"/>
                        </a:buClr>
                        <a:buSzPts val="1400"/>
                        <a:buFont typeface="Century Gothic"/>
                        <a:buNone/>
                      </a:pPr>
                      <a:r>
                        <a:rPr b="1" i="0" lang="sv-SE" sz="1400" u="none" cap="none" strike="noStrike">
                          <a:solidFill>
                            <a:srgbClr val="2A667A"/>
                          </a:solidFill>
                          <a:latin typeface="Century Gothic"/>
                          <a:ea typeface="Century Gothic"/>
                          <a:cs typeface="Century Gothic"/>
                          <a:sym typeface="Century Gothic"/>
                        </a:rPr>
                        <a:t>3. </a:t>
                      </a:r>
                      <a:r>
                        <a:rPr b="1" lang="sv-SE" sz="1600">
                          <a:solidFill>
                            <a:srgbClr val="2A667A"/>
                          </a:solidFill>
                          <a:latin typeface="Century Gothic"/>
                          <a:ea typeface="Century Gothic"/>
                          <a:cs typeface="Century Gothic"/>
                          <a:sym typeface="Century Gothic"/>
                        </a:rPr>
                        <a:t>AKSEPT</a:t>
                      </a:r>
                      <a:endParaRPr/>
                    </a:p>
                    <a:p>
                      <a:pPr indent="0" lvl="0" marL="251999" marR="0" rtl="0" algn="l">
                        <a:spcBef>
                          <a:spcPts val="0"/>
                        </a:spcBef>
                        <a:spcAft>
                          <a:spcPts val="0"/>
                        </a:spcAft>
                        <a:buClr>
                          <a:srgbClr val="2A667A"/>
                        </a:buClr>
                        <a:buSzPts val="1600"/>
                        <a:buFont typeface="Century Gothic"/>
                        <a:buNone/>
                      </a:pPr>
                      <a:r>
                        <a:rPr b="1" lang="sv-SE" sz="1600">
                          <a:solidFill>
                            <a:srgbClr val="2A667A"/>
                          </a:solidFill>
                          <a:latin typeface="Century Gothic"/>
                          <a:ea typeface="Century Gothic"/>
                          <a:cs typeface="Century Gothic"/>
                          <a:sym typeface="Century Gothic"/>
                        </a:rPr>
                        <a:t>Hva skjer når du kjemper imot?</a:t>
                      </a:r>
                      <a:endParaRPr b="1" sz="1600">
                        <a:solidFill>
                          <a:srgbClr val="2A667A"/>
                        </a:solidFill>
                        <a:latin typeface="Century Gothic"/>
                        <a:ea typeface="Century Gothic"/>
                        <a:cs typeface="Century Gothic"/>
                        <a:sym typeface="Century Gothic"/>
                      </a:endParaRPr>
                    </a:p>
                    <a:p>
                      <a:pPr indent="0" lvl="0" marL="251999" marR="0" rtl="0" algn="l">
                        <a:spcBef>
                          <a:spcPts val="0"/>
                        </a:spcBef>
                        <a:spcAft>
                          <a:spcPts val="0"/>
                        </a:spcAft>
                        <a:buClr>
                          <a:schemeClr val="dk1"/>
                        </a:buClr>
                        <a:buSzPts val="1100"/>
                        <a:buFont typeface="Arial"/>
                        <a:buNone/>
                      </a:pPr>
                      <a:r>
                        <a:rPr b="1" lang="sv-SE" sz="1600">
                          <a:solidFill>
                            <a:srgbClr val="2A667A"/>
                          </a:solidFill>
                          <a:latin typeface="Century Gothic"/>
                          <a:ea typeface="Century Gothic"/>
                          <a:cs typeface="Century Gothic"/>
                          <a:sym typeface="Century Gothic"/>
                        </a:rPr>
                        <a:t>Hva skjer når du aksepterer?</a:t>
                      </a:r>
                      <a:endParaRPr b="1" sz="1600">
                        <a:solidFill>
                          <a:srgbClr val="2A667A"/>
                        </a:solidFill>
                        <a:latin typeface="Century Gothic"/>
                        <a:ea typeface="Century Gothic"/>
                        <a:cs typeface="Century Gothic"/>
                        <a:sym typeface="Century Gothic"/>
                      </a:endParaRPr>
                    </a:p>
                  </a:txBody>
                  <a:tcPr marT="45725" marB="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2A667A"/>
                        </a:buClr>
                        <a:buSzPts val="1600"/>
                        <a:buFont typeface="Century Gothic"/>
                        <a:buNone/>
                      </a:pPr>
                      <a:r>
                        <a:rPr b="1" i="0" lang="sv-SE" sz="1600" u="none" cap="none" strike="noStrike">
                          <a:solidFill>
                            <a:srgbClr val="2A667A"/>
                          </a:solidFill>
                          <a:latin typeface="Century Gothic"/>
                          <a:ea typeface="Century Gothic"/>
                          <a:cs typeface="Century Gothic"/>
                          <a:sym typeface="Century Gothic"/>
                        </a:rPr>
                        <a:t>Ma</a:t>
                      </a:r>
                      <a:r>
                        <a:rPr b="1" lang="sv-SE" sz="1600">
                          <a:solidFill>
                            <a:srgbClr val="2A667A"/>
                          </a:solidFill>
                          <a:latin typeface="Century Gothic"/>
                          <a:ea typeface="Century Gothic"/>
                          <a:cs typeface="Century Gothic"/>
                          <a:sym typeface="Century Gothic"/>
                        </a:rPr>
                        <a:t>ks</a:t>
                      </a:r>
                      <a:r>
                        <a:rPr b="1" i="0" lang="sv-SE" sz="1600" u="none" cap="none" strike="noStrike">
                          <a:solidFill>
                            <a:srgbClr val="2A667A"/>
                          </a:solidFill>
                          <a:latin typeface="Century Gothic"/>
                          <a:ea typeface="Century Gothic"/>
                          <a:cs typeface="Century Gothic"/>
                          <a:sym typeface="Century Gothic"/>
                        </a:rPr>
                        <a:t> 4 </a:t>
                      </a:r>
                      <a:r>
                        <a:rPr b="1" lang="sv-SE" sz="1600">
                          <a:solidFill>
                            <a:srgbClr val="2A667A"/>
                          </a:solidFill>
                          <a:latin typeface="Century Gothic"/>
                          <a:ea typeface="Century Gothic"/>
                          <a:cs typeface="Century Gothic"/>
                          <a:sym typeface="Century Gothic"/>
                        </a:rPr>
                        <a:t>poeng</a:t>
                      </a:r>
                      <a:endParaRPr/>
                    </a:p>
                    <a:p>
                      <a:pPr indent="0" lvl="0" marL="0" marR="0" rtl="0" algn="l">
                        <a:spcBef>
                          <a:spcPts val="0"/>
                        </a:spcBef>
                        <a:spcAft>
                          <a:spcPts val="0"/>
                        </a:spcAft>
                        <a:buNone/>
                      </a:pPr>
                      <a:r>
                        <a:rPr b="1" i="0" lang="sv-SE" sz="1600" u="none" cap="none" strike="noStrike">
                          <a:solidFill>
                            <a:srgbClr val="2A667A"/>
                          </a:solidFill>
                          <a:latin typeface="Century Gothic"/>
                          <a:ea typeface="Century Gothic"/>
                          <a:cs typeface="Century Gothic"/>
                          <a:sym typeface="Century Gothic"/>
                        </a:rPr>
                        <a:t>Ma</a:t>
                      </a:r>
                      <a:r>
                        <a:rPr b="1" lang="sv-SE" sz="1600">
                          <a:solidFill>
                            <a:srgbClr val="2A667A"/>
                          </a:solidFill>
                          <a:latin typeface="Century Gothic"/>
                          <a:ea typeface="Century Gothic"/>
                          <a:cs typeface="Century Gothic"/>
                          <a:sym typeface="Century Gothic"/>
                        </a:rPr>
                        <a:t>ks</a:t>
                      </a:r>
                      <a:r>
                        <a:rPr b="1" i="0" lang="sv-SE" sz="1600" u="none" cap="none" strike="noStrike">
                          <a:solidFill>
                            <a:srgbClr val="2A667A"/>
                          </a:solidFill>
                          <a:latin typeface="Century Gothic"/>
                          <a:ea typeface="Century Gothic"/>
                          <a:cs typeface="Century Gothic"/>
                          <a:sym typeface="Century Gothic"/>
                        </a:rPr>
                        <a:t> 4p (2p/</a:t>
                      </a:r>
                      <a:r>
                        <a:rPr b="1" lang="sv-SE" sz="1600">
                          <a:solidFill>
                            <a:srgbClr val="2A667A"/>
                          </a:solidFill>
                          <a:latin typeface="Century Gothic"/>
                          <a:ea typeface="Century Gothic"/>
                          <a:cs typeface="Century Gothic"/>
                          <a:sym typeface="Century Gothic"/>
                        </a:rPr>
                        <a:t>uke</a:t>
                      </a:r>
                      <a:r>
                        <a:rPr b="1" i="0" lang="sv-SE" sz="1600" u="none" cap="none" strike="noStrike">
                          <a:solidFill>
                            <a:srgbClr val="2A667A"/>
                          </a:solidFill>
                          <a:latin typeface="Century Gothic"/>
                          <a:ea typeface="Century Gothic"/>
                          <a:cs typeface="Century Gothic"/>
                          <a:sym typeface="Century Gothic"/>
                        </a:rPr>
                        <a:t>)</a:t>
                      </a:r>
                      <a:endParaRPr/>
                    </a:p>
                  </a:txBody>
                  <a:tcPr marT="45725" marB="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53" name="Google Shape;153;p6"/>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0" name="Shape 1100"/>
        <p:cNvGrpSpPr/>
        <p:nvPr/>
      </p:nvGrpSpPr>
      <p:grpSpPr>
        <a:xfrm>
          <a:off x="0" y="0"/>
          <a:ext cx="0" cy="0"/>
          <a:chOff x="0" y="0"/>
          <a:chExt cx="0" cy="0"/>
        </a:xfrm>
      </p:grpSpPr>
      <p:pic>
        <p:nvPicPr>
          <p:cNvPr descr="En bild som visar utomhus, träd, himmel, gräs&#10;&#10;Automatiskt genererad beskrivning" id="1101" name="Google Shape;1101;p60"/>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1102" name="Google Shape;1102;p60"/>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103" name="Google Shape;1103;p60"/>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104" name="Google Shape;1104;p60"/>
          <p:cNvSpPr txBox="1"/>
          <p:nvPr/>
        </p:nvSpPr>
        <p:spPr>
          <a:xfrm>
            <a:off x="1231230" y="709438"/>
            <a:ext cx="9729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Å GJØRE NOE NYTT</a:t>
            </a:r>
            <a:endParaRPr b="1" sz="2800">
              <a:solidFill>
                <a:schemeClr val="dk1"/>
              </a:solidFill>
              <a:latin typeface="Century Gothic"/>
              <a:ea typeface="Century Gothic"/>
              <a:cs typeface="Century Gothic"/>
              <a:sym typeface="Century Gothic"/>
            </a:endParaRPr>
          </a:p>
        </p:txBody>
      </p:sp>
      <p:pic>
        <p:nvPicPr>
          <p:cNvPr descr="1. Rocky nysaker 2013 05 22.JPG" id="1105" name="Google Shape;1105;p60"/>
          <p:cNvPicPr preferRelativeResize="0"/>
          <p:nvPr/>
        </p:nvPicPr>
        <p:blipFill rotWithShape="1">
          <a:blip r:embed="rId5">
            <a:alphaModFix/>
          </a:blip>
          <a:srcRect b="0" l="0" r="0" t="0"/>
          <a:stretch/>
        </p:blipFill>
        <p:spPr>
          <a:xfrm>
            <a:off x="1615606" y="1971701"/>
            <a:ext cx="2198688" cy="3397250"/>
          </a:xfrm>
          <a:prstGeom prst="rect">
            <a:avLst/>
          </a:prstGeom>
          <a:noFill/>
          <a:ln>
            <a:noFill/>
          </a:ln>
          <a:effectLst>
            <a:outerShdw blurRad="25400" rotWithShape="0" algn="tl" dir="2700000" dist="12700">
              <a:srgbClr val="000000">
                <a:alpha val="40000"/>
              </a:srgbClr>
            </a:outerShdw>
          </a:effectLst>
        </p:spPr>
      </p:pic>
      <p:pic>
        <p:nvPicPr>
          <p:cNvPr descr="2. Rocky nysaker 2013 05 22.JPG" id="1106" name="Google Shape;1106;p60"/>
          <p:cNvPicPr preferRelativeResize="0"/>
          <p:nvPr/>
        </p:nvPicPr>
        <p:blipFill rotWithShape="1">
          <a:blip r:embed="rId6">
            <a:alphaModFix/>
          </a:blip>
          <a:srcRect b="0" l="0" r="0" t="0"/>
          <a:stretch/>
        </p:blipFill>
        <p:spPr>
          <a:xfrm>
            <a:off x="3785719" y="1971701"/>
            <a:ext cx="2312987" cy="3397250"/>
          </a:xfrm>
          <a:prstGeom prst="rect">
            <a:avLst/>
          </a:prstGeom>
          <a:noFill/>
          <a:ln>
            <a:noFill/>
          </a:ln>
          <a:effectLst>
            <a:outerShdw blurRad="25400" rotWithShape="0" algn="tl" dir="2700000" dist="12700">
              <a:srgbClr val="000000">
                <a:alpha val="40000"/>
              </a:srgbClr>
            </a:outerShdw>
          </a:effectLst>
        </p:spPr>
      </p:pic>
      <p:pic>
        <p:nvPicPr>
          <p:cNvPr descr="3. Rocky nysaker 2013 05 22.JPG" id="1107" name="Google Shape;1107;p60"/>
          <p:cNvPicPr preferRelativeResize="0"/>
          <p:nvPr/>
        </p:nvPicPr>
        <p:blipFill rotWithShape="1">
          <a:blip r:embed="rId7">
            <a:alphaModFix/>
          </a:blip>
          <a:srcRect b="0" l="0" r="0" t="0"/>
          <a:stretch/>
        </p:blipFill>
        <p:spPr>
          <a:xfrm>
            <a:off x="6068544" y="1971701"/>
            <a:ext cx="2198687" cy="3413125"/>
          </a:xfrm>
          <a:prstGeom prst="rect">
            <a:avLst/>
          </a:prstGeom>
          <a:noFill/>
          <a:ln>
            <a:noFill/>
          </a:ln>
          <a:effectLst>
            <a:outerShdw blurRad="25400" rotWithShape="0" algn="tl" dir="2700000" dist="12700">
              <a:srgbClr val="000000">
                <a:alpha val="40000"/>
              </a:srgbClr>
            </a:outerShdw>
          </a:effectLst>
        </p:spPr>
      </p:pic>
      <p:pic>
        <p:nvPicPr>
          <p:cNvPr descr="4. Rocky nysaker 2013 05 22.JPG" id="1108" name="Google Shape;1108;p60"/>
          <p:cNvPicPr preferRelativeResize="0"/>
          <p:nvPr/>
        </p:nvPicPr>
        <p:blipFill rotWithShape="1">
          <a:blip r:embed="rId8">
            <a:alphaModFix/>
          </a:blip>
          <a:srcRect b="0" l="0" r="0" t="0"/>
          <a:stretch/>
        </p:blipFill>
        <p:spPr>
          <a:xfrm>
            <a:off x="8237069" y="1971701"/>
            <a:ext cx="2349500" cy="3397250"/>
          </a:xfrm>
          <a:prstGeom prst="rect">
            <a:avLst/>
          </a:prstGeom>
          <a:noFill/>
          <a:ln>
            <a:noFill/>
          </a:ln>
          <a:effectLst>
            <a:outerShdw blurRad="25400" rotWithShape="0" algn="tl" dir="2700000" dist="12700">
              <a:srgbClr val="000000">
                <a:alpha val="40000"/>
              </a:srgbClr>
            </a:outerShdw>
          </a:effectLst>
        </p:spPr>
      </p:pic>
      <p:sp>
        <p:nvSpPr>
          <p:cNvPr id="1109" name="Google Shape;1109;p60"/>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X</a:t>
            </a:r>
            <a:endParaRPr/>
          </a:p>
        </p:txBody>
      </p:sp>
      <p:sp>
        <p:nvSpPr>
          <p:cNvPr id="1110" name="Google Shape;1110;p60"/>
          <p:cNvSpPr txBox="1"/>
          <p:nvPr/>
        </p:nvSpPr>
        <p:spPr>
          <a:xfrm>
            <a:off x="1364974" y="6480313"/>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1" name="Google Shape;1111;p60"/>
          <p:cNvSpPr/>
          <p:nvPr/>
        </p:nvSpPr>
        <p:spPr>
          <a:xfrm>
            <a:off x="1685437" y="2661153"/>
            <a:ext cx="2313000" cy="949200"/>
          </a:xfrm>
          <a:prstGeom prst="cloudCallout">
            <a:avLst>
              <a:gd fmla="val -6588" name="adj1"/>
              <a:gd fmla="val 75572" name="adj2"/>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sv-SE" sz="1200">
                <a:solidFill>
                  <a:srgbClr val="000000"/>
                </a:solidFill>
                <a:latin typeface="Calibri"/>
                <a:ea typeface="Calibri"/>
                <a:cs typeface="Calibri"/>
                <a:sym typeface="Calibri"/>
              </a:rPr>
              <a:t>Det viktige når man har en dårlig periode, er å ikke gjøre noe drastisk</a:t>
            </a:r>
            <a:r>
              <a:rPr lang="sv-SE" sz="1200">
                <a:solidFill>
                  <a:srgbClr val="FFFFFF"/>
                </a:solidFill>
                <a:latin typeface="Calibri"/>
                <a:ea typeface="Calibri"/>
                <a:cs typeface="Calibri"/>
                <a:sym typeface="Calibri"/>
              </a:rPr>
              <a:t>.</a:t>
            </a:r>
            <a:endParaRPr/>
          </a:p>
        </p:txBody>
      </p:sp>
      <p:sp>
        <p:nvSpPr>
          <p:cNvPr id="1112" name="Google Shape;1112;p60"/>
          <p:cNvSpPr/>
          <p:nvPr/>
        </p:nvSpPr>
        <p:spPr>
          <a:xfrm>
            <a:off x="3662056" y="2524075"/>
            <a:ext cx="2842800" cy="1223400"/>
          </a:xfrm>
          <a:prstGeom prst="cloudCallout">
            <a:avLst>
              <a:gd fmla="val -6588" name="adj1"/>
              <a:gd fmla="val 75572" name="adj2"/>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sv-SE" sz="1200">
                <a:solidFill>
                  <a:srgbClr val="000000"/>
                </a:solidFill>
                <a:latin typeface="Calibri"/>
                <a:ea typeface="Calibri"/>
                <a:cs typeface="Calibri"/>
                <a:sym typeface="Calibri"/>
              </a:rPr>
              <a:t>Man behøver ikke gifte seg, flytte eller bytte jobb fordi man er ustimulert, det holder med minimale handlinger.</a:t>
            </a:r>
            <a:endParaRPr/>
          </a:p>
        </p:txBody>
      </p:sp>
      <p:sp>
        <p:nvSpPr>
          <p:cNvPr id="1113" name="Google Shape;1113;p60"/>
          <p:cNvSpPr/>
          <p:nvPr/>
        </p:nvSpPr>
        <p:spPr>
          <a:xfrm>
            <a:off x="5989153" y="2508200"/>
            <a:ext cx="2384400" cy="1231200"/>
          </a:xfrm>
          <a:prstGeom prst="cloudCallout">
            <a:avLst>
              <a:gd fmla="val -2705" name="adj1"/>
              <a:gd fmla="val 59590" name="adj2"/>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ctr">
              <a:spcBef>
                <a:spcPts val="0"/>
              </a:spcBef>
              <a:spcAft>
                <a:spcPts val="0"/>
              </a:spcAft>
              <a:buNone/>
            </a:pPr>
            <a:r>
              <a:rPr lang="sv-SE" sz="1200">
                <a:solidFill>
                  <a:srgbClr val="000000"/>
                </a:solidFill>
                <a:latin typeface="Calibri"/>
                <a:ea typeface="Calibri"/>
                <a:cs typeface="Calibri"/>
                <a:sym typeface="Calibri"/>
              </a:rPr>
              <a:t>Som å ringe når man ikke har hengt med på en stund..Få litt nytt perspektiv på saker og ting.</a:t>
            </a:r>
            <a:endParaRPr/>
          </a:p>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1114" name="Google Shape;1114;p60"/>
          <p:cNvSpPr/>
          <p:nvPr/>
        </p:nvSpPr>
        <p:spPr>
          <a:xfrm>
            <a:off x="8273565" y="2430484"/>
            <a:ext cx="2313000" cy="1223400"/>
          </a:xfrm>
          <a:prstGeom prst="cloudCallout">
            <a:avLst>
              <a:gd fmla="val -20099" name="adj1"/>
              <a:gd fmla="val 59487" name="adj2"/>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sv-SE" sz="1200">
                <a:solidFill>
                  <a:srgbClr val="000000"/>
                </a:solidFill>
                <a:latin typeface="Calibri"/>
                <a:ea typeface="Calibri"/>
                <a:cs typeface="Calibri"/>
                <a:sym typeface="Calibri"/>
              </a:rPr>
              <a:t>Faen, jeg burde bli livscoach! Flytte til LA, gift meg med Britney og bare chille!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04"/>
                                        </p:tgtEl>
                                        <p:attrNameLst>
                                          <p:attrName>style.visibility</p:attrName>
                                        </p:attrNameLst>
                                      </p:cBhvr>
                                      <p:to>
                                        <p:strVal val="visible"/>
                                      </p:to>
                                    </p:set>
                                    <p:animEffect filter="fade" transition="in">
                                      <p:cBhvr>
                                        <p:cTn dur="500"/>
                                        <p:tgtEl>
                                          <p:spTgt spid="1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5"/>
                                        </p:tgtEl>
                                        <p:attrNameLst>
                                          <p:attrName>style.visibility</p:attrName>
                                        </p:attrNameLst>
                                      </p:cBhvr>
                                      <p:to>
                                        <p:strVal val="visible"/>
                                      </p:to>
                                    </p:set>
                                    <p:animEffect filter="fade" transition="in">
                                      <p:cBhvr>
                                        <p:cTn dur="500"/>
                                        <p:tgtEl>
                                          <p:spTgt spid="1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6"/>
                                        </p:tgtEl>
                                        <p:attrNameLst>
                                          <p:attrName>style.visibility</p:attrName>
                                        </p:attrNameLst>
                                      </p:cBhvr>
                                      <p:to>
                                        <p:strVal val="visible"/>
                                      </p:to>
                                    </p:set>
                                    <p:animEffect filter="fade" transition="in">
                                      <p:cBhvr>
                                        <p:cTn dur="500"/>
                                        <p:tgtEl>
                                          <p:spTgt spid="1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7"/>
                                        </p:tgtEl>
                                        <p:attrNameLst>
                                          <p:attrName>style.visibility</p:attrName>
                                        </p:attrNameLst>
                                      </p:cBhvr>
                                      <p:to>
                                        <p:strVal val="visible"/>
                                      </p:to>
                                    </p:set>
                                    <p:animEffect filter="fade" transition="in">
                                      <p:cBhvr>
                                        <p:cTn dur="500"/>
                                        <p:tgtEl>
                                          <p:spTgt spid="11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8"/>
                                        </p:tgtEl>
                                        <p:attrNameLst>
                                          <p:attrName>style.visibility</p:attrName>
                                        </p:attrNameLst>
                                      </p:cBhvr>
                                      <p:to>
                                        <p:strVal val="visible"/>
                                      </p:to>
                                    </p:set>
                                    <p:animEffect filter="fade" transition="in">
                                      <p:cBhvr>
                                        <p:cTn dur="500"/>
                                        <p:tgtEl>
                                          <p:spTgt spid="1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9" name="Shape 1119"/>
        <p:cNvGrpSpPr/>
        <p:nvPr/>
      </p:nvGrpSpPr>
      <p:grpSpPr>
        <a:xfrm>
          <a:off x="0" y="0"/>
          <a:ext cx="0" cy="0"/>
          <a:chOff x="0" y="0"/>
          <a:chExt cx="0" cy="0"/>
        </a:xfrm>
      </p:grpSpPr>
      <p:pic>
        <p:nvPicPr>
          <p:cNvPr descr="En bild som visar utomhus, träd, himmel, gräs&#10;&#10;Automatiskt genererad beskrivning" id="1120" name="Google Shape;1120;p61"/>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1121" name="Google Shape;1121;p61"/>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122" name="Google Shape;1122;p61"/>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123" name="Google Shape;1123;p61"/>
          <p:cNvSpPr txBox="1"/>
          <p:nvPr/>
        </p:nvSpPr>
        <p:spPr>
          <a:xfrm>
            <a:off x="1231230" y="786192"/>
            <a:ext cx="97296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IKKE VITALITET</a:t>
            </a:r>
            <a:r>
              <a:rPr b="1" lang="sv-SE" sz="2800">
                <a:solidFill>
                  <a:schemeClr val="dk1"/>
                </a:solidFill>
                <a:latin typeface="Century Gothic"/>
                <a:ea typeface="Century Gothic"/>
                <a:cs typeface="Century Gothic"/>
                <a:sym typeface="Century Gothic"/>
              </a:rPr>
              <a:t>  (vitalitet = sterkt, livskraftig)</a:t>
            </a:r>
            <a:endParaRPr b="1" sz="280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t/>
            </a:r>
            <a:endParaRPr b="1" sz="2800">
              <a:solidFill>
                <a:schemeClr val="dk1"/>
              </a:solidFill>
              <a:latin typeface="Century Gothic"/>
              <a:ea typeface="Century Gothic"/>
              <a:cs typeface="Century Gothic"/>
              <a:sym typeface="Century Gothic"/>
            </a:endParaRPr>
          </a:p>
        </p:txBody>
      </p:sp>
      <p:pic>
        <p:nvPicPr>
          <p:cNvPr descr="C:\Users\Fredrik Livheim\Desktop\Bilder till manual\Ej vitalt_Sida_03 - Kopia.jpg" id="1124" name="Google Shape;1124;p61"/>
          <p:cNvPicPr preferRelativeResize="0"/>
          <p:nvPr/>
        </p:nvPicPr>
        <p:blipFill rotWithShape="1">
          <a:blip r:embed="rId5">
            <a:alphaModFix/>
          </a:blip>
          <a:srcRect b="0" l="0" r="0" t="0"/>
          <a:stretch/>
        </p:blipFill>
        <p:spPr>
          <a:xfrm>
            <a:off x="2280458" y="1450692"/>
            <a:ext cx="7420133" cy="4277365"/>
          </a:xfrm>
          <a:prstGeom prst="rect">
            <a:avLst/>
          </a:prstGeom>
          <a:solidFill>
            <a:srgbClr val="ECECEC"/>
          </a:solidFill>
          <a:ln>
            <a:noFill/>
          </a:ln>
          <a:effectLst>
            <a:outerShdw blurRad="104049" rotWithShape="0" algn="tl" dir="2700000" dist="83232">
              <a:srgbClr val="000000">
                <a:alpha val="40000"/>
              </a:srgbClr>
            </a:outerShdw>
          </a:effectLst>
        </p:spPr>
      </p:pic>
      <p:sp>
        <p:nvSpPr>
          <p:cNvPr id="1125" name="Google Shape;1125;p61"/>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48</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23"/>
                                        </p:tgtEl>
                                        <p:attrNameLst>
                                          <p:attrName>style.visibility</p:attrName>
                                        </p:attrNameLst>
                                      </p:cBhvr>
                                      <p:to>
                                        <p:strVal val="visible"/>
                                      </p:to>
                                    </p:set>
                                    <p:animEffect filter="fade" transition="in">
                                      <p:cBhvr>
                                        <p:cTn dur="500"/>
                                        <p:tgtEl>
                                          <p:spTgt spid="1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9" name="Shape 1129"/>
        <p:cNvGrpSpPr/>
        <p:nvPr/>
      </p:nvGrpSpPr>
      <p:grpSpPr>
        <a:xfrm>
          <a:off x="0" y="0"/>
          <a:ext cx="0" cy="0"/>
          <a:chOff x="0" y="0"/>
          <a:chExt cx="0" cy="0"/>
        </a:xfrm>
      </p:grpSpPr>
      <p:pic>
        <p:nvPicPr>
          <p:cNvPr descr="En bild som visar utomhus, träd, himmel, gräs&#10;&#10;Automatiskt genererad beskrivning" id="1130" name="Google Shape;1130;p62"/>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1131" name="Google Shape;1131;p62"/>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132" name="Google Shape;1132;p62"/>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133" name="Google Shape;1133;p62"/>
          <p:cNvSpPr txBox="1"/>
          <p:nvPr/>
        </p:nvSpPr>
        <p:spPr>
          <a:xfrm>
            <a:off x="1231230" y="748390"/>
            <a:ext cx="97296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VITALITET</a:t>
            </a:r>
            <a:r>
              <a:rPr b="1" lang="sv-SE" sz="2800">
                <a:solidFill>
                  <a:schemeClr val="dk1"/>
                </a:solidFill>
                <a:latin typeface="Century Gothic"/>
                <a:ea typeface="Century Gothic"/>
                <a:cs typeface="Century Gothic"/>
                <a:sym typeface="Century Gothic"/>
              </a:rPr>
              <a:t>  (vitalitet = sterkt, livskraftig) </a:t>
            </a:r>
            <a:endParaRPr b="1" sz="280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t/>
            </a:r>
            <a:endParaRPr b="1" sz="2800">
              <a:solidFill>
                <a:schemeClr val="dk1"/>
              </a:solidFill>
              <a:latin typeface="Century Gothic"/>
              <a:ea typeface="Century Gothic"/>
              <a:cs typeface="Century Gothic"/>
              <a:sym typeface="Century Gothic"/>
            </a:endParaRPr>
          </a:p>
        </p:txBody>
      </p:sp>
      <p:pic>
        <p:nvPicPr>
          <p:cNvPr id="1134" name="Google Shape;1134;p62"/>
          <p:cNvPicPr preferRelativeResize="0"/>
          <p:nvPr/>
        </p:nvPicPr>
        <p:blipFill rotWithShape="1">
          <a:blip r:embed="rId5">
            <a:alphaModFix/>
          </a:blip>
          <a:srcRect b="0" l="0" r="0" t="0"/>
          <a:stretch/>
        </p:blipFill>
        <p:spPr>
          <a:xfrm rot="-249891">
            <a:off x="2528188" y="1526027"/>
            <a:ext cx="7135623" cy="4326399"/>
          </a:xfrm>
          <a:prstGeom prst="rect">
            <a:avLst/>
          </a:prstGeom>
          <a:solidFill>
            <a:srgbClr val="ECECEC"/>
          </a:solidFill>
          <a:ln>
            <a:noFill/>
          </a:ln>
          <a:effectLst>
            <a:outerShdw blurRad="104049" rotWithShape="0" algn="tl" dir="2700000" dist="83232">
              <a:srgbClr val="000000">
                <a:alpha val="40000"/>
              </a:srgbClr>
            </a:outerShdw>
          </a:effectLst>
        </p:spPr>
      </p:pic>
      <p:sp>
        <p:nvSpPr>
          <p:cNvPr id="1135" name="Google Shape;1135;p62"/>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49</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33"/>
                                        </p:tgtEl>
                                        <p:attrNameLst>
                                          <p:attrName>style.visibility</p:attrName>
                                        </p:attrNameLst>
                                      </p:cBhvr>
                                      <p:to>
                                        <p:strVal val="visible"/>
                                      </p:to>
                                    </p:set>
                                    <p:animEffect filter="fade" transition="in">
                                      <p:cBhvr>
                                        <p:cTn dur="500"/>
                                        <p:tgtEl>
                                          <p:spTgt spid="1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0" name="Shape 1140"/>
        <p:cNvGrpSpPr/>
        <p:nvPr/>
      </p:nvGrpSpPr>
      <p:grpSpPr>
        <a:xfrm>
          <a:off x="0" y="0"/>
          <a:ext cx="0" cy="0"/>
          <a:chOff x="0" y="0"/>
          <a:chExt cx="0" cy="0"/>
        </a:xfrm>
      </p:grpSpPr>
      <p:pic>
        <p:nvPicPr>
          <p:cNvPr descr="En bild som visar utomhus, träd, himmel, gräs&#10;&#10;Automatiskt genererad beskrivning" id="1141" name="Google Shape;1141;p63"/>
          <p:cNvPicPr preferRelativeResize="0"/>
          <p:nvPr/>
        </p:nvPicPr>
        <p:blipFill rotWithShape="1">
          <a:blip r:embed="rId3">
            <a:alphaModFix/>
          </a:blip>
          <a:srcRect b="0" l="0" r="0" t="0"/>
          <a:stretch/>
        </p:blipFill>
        <p:spPr>
          <a:xfrm>
            <a:off x="0" y="6096"/>
            <a:ext cx="12192000" cy="6851904"/>
          </a:xfrm>
          <a:prstGeom prst="rect">
            <a:avLst/>
          </a:prstGeom>
          <a:noFill/>
          <a:ln>
            <a:noFill/>
          </a:ln>
        </p:spPr>
      </p:pic>
      <p:sp>
        <p:nvSpPr>
          <p:cNvPr id="1142" name="Google Shape;1142;p63"/>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143" name="Google Shape;1143;p63"/>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144" name="Google Shape;1144;p63"/>
          <p:cNvSpPr txBox="1"/>
          <p:nvPr/>
        </p:nvSpPr>
        <p:spPr>
          <a:xfrm>
            <a:off x="1231230" y="946124"/>
            <a:ext cx="9729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Hvis det er tid til en liten øvelse …</a:t>
            </a:r>
            <a:endParaRPr b="1" sz="2800">
              <a:solidFill>
                <a:schemeClr val="dk1"/>
              </a:solidFill>
              <a:latin typeface="Century Gothic"/>
              <a:ea typeface="Century Gothic"/>
              <a:cs typeface="Century Gothic"/>
              <a:sym typeface="Century Gothic"/>
            </a:endParaRPr>
          </a:p>
        </p:txBody>
      </p:sp>
      <p:sp>
        <p:nvSpPr>
          <p:cNvPr id="1145" name="Google Shape;1145;p63"/>
          <p:cNvSpPr/>
          <p:nvPr/>
        </p:nvSpPr>
        <p:spPr>
          <a:xfrm>
            <a:off x="1925491" y="1829564"/>
            <a:ext cx="4616702" cy="4616702"/>
          </a:xfrm>
          <a:prstGeom prst="ellipse">
            <a:avLst/>
          </a:prstGeom>
          <a:noFill/>
          <a:ln cap="rnd" cmpd="sng" w="381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2800">
                <a:solidFill>
                  <a:srgbClr val="263369"/>
                </a:solidFill>
                <a:latin typeface="Century Gothic"/>
                <a:ea typeface="Century Gothic"/>
                <a:cs typeface="Century Gothic"/>
                <a:sym typeface="Century Gothic"/>
              </a:rPr>
              <a:t>VAR MAGIN</a:t>
            </a:r>
            <a:endParaRPr/>
          </a:p>
          <a:p>
            <a:pPr indent="0" lvl="0" marL="0" marR="0" rtl="0" algn="ctr">
              <a:spcBef>
                <a:spcPts val="0"/>
              </a:spcBef>
              <a:spcAft>
                <a:spcPts val="0"/>
              </a:spcAft>
              <a:buNone/>
            </a:pPr>
            <a:r>
              <a:rPr b="1" lang="sv-SE" sz="2800">
                <a:solidFill>
                  <a:srgbClr val="263369"/>
                </a:solidFill>
                <a:latin typeface="Century Gothic"/>
                <a:ea typeface="Century Gothic"/>
                <a:cs typeface="Century Gothic"/>
                <a:sym typeface="Century Gothic"/>
              </a:rPr>
              <a:t>HÄNDER</a:t>
            </a:r>
            <a:endParaRPr/>
          </a:p>
        </p:txBody>
      </p:sp>
      <p:sp>
        <p:nvSpPr>
          <p:cNvPr id="1146" name="Google Shape;1146;p63"/>
          <p:cNvSpPr/>
          <p:nvPr/>
        </p:nvSpPr>
        <p:spPr>
          <a:xfrm>
            <a:off x="8039469" y="3429000"/>
            <a:ext cx="1672094" cy="1672094"/>
          </a:xfrm>
          <a:prstGeom prst="ellipse">
            <a:avLst/>
          </a:prstGeom>
          <a:solidFill>
            <a:srgbClr val="263369"/>
          </a:solidFill>
          <a:ln>
            <a:noFill/>
          </a:ln>
          <a:effectLst>
            <a:outerShdw rotWithShape="0" algn="tl" dir="2700000" dist="25400">
              <a:srgbClr val="000000">
                <a:alpha val="16862"/>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200">
                <a:solidFill>
                  <a:schemeClr val="lt1"/>
                </a:solidFill>
                <a:latin typeface="Century Gothic"/>
                <a:ea typeface="Century Gothic"/>
                <a:cs typeface="Century Gothic"/>
                <a:sym typeface="Century Gothic"/>
              </a:rPr>
              <a:t>DIN TRYGGHETS-ZON</a:t>
            </a:r>
            <a:endParaRPr/>
          </a:p>
        </p:txBody>
      </p:sp>
      <p:sp>
        <p:nvSpPr>
          <p:cNvPr id="1147" name="Google Shape;1147;p63"/>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X</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4"/>
                                        </p:tgtEl>
                                        <p:attrNameLst>
                                          <p:attrName>style.visibility</p:attrName>
                                        </p:attrNameLst>
                                      </p:cBhvr>
                                      <p:to>
                                        <p:strVal val="visible"/>
                                      </p:to>
                                    </p:set>
                                    <p:animEffect filter="fade" transition="in">
                                      <p:cBhvr>
                                        <p:cTn dur="500"/>
                                        <p:tgtEl>
                                          <p:spTgt spid="114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45"/>
                                        </p:tgtEl>
                                        <p:attrNameLst>
                                          <p:attrName>style.visibility</p:attrName>
                                        </p:attrNameLst>
                                      </p:cBhvr>
                                      <p:to>
                                        <p:strVal val="visible"/>
                                      </p:to>
                                    </p:set>
                                    <p:animEffect filter="fade" transition="in">
                                      <p:cBhvr>
                                        <p:cTn dur="500"/>
                                        <p:tgtEl>
                                          <p:spTgt spid="114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46"/>
                                        </p:tgtEl>
                                        <p:attrNameLst>
                                          <p:attrName>style.visibility</p:attrName>
                                        </p:attrNameLst>
                                      </p:cBhvr>
                                      <p:to>
                                        <p:strVal val="visible"/>
                                      </p:to>
                                    </p:set>
                                    <p:animEffect filter="fade" transition="in">
                                      <p:cBhvr>
                                        <p:cTn dur="500"/>
                                        <p:tgtEl>
                                          <p:spTgt spid="1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1" name="Shape 1151"/>
        <p:cNvGrpSpPr/>
        <p:nvPr/>
      </p:nvGrpSpPr>
      <p:grpSpPr>
        <a:xfrm>
          <a:off x="0" y="0"/>
          <a:ext cx="0" cy="0"/>
          <a:chOff x="0" y="0"/>
          <a:chExt cx="0" cy="0"/>
        </a:xfrm>
      </p:grpSpPr>
      <p:pic>
        <p:nvPicPr>
          <p:cNvPr descr="En bild som visar träd, utomhus&#10;&#10;Automatiskt genererad beskrivning" id="1152" name="Google Shape;1152;p6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153" name="Google Shape;1153;p64"/>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154" name="Google Shape;1154;p64"/>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155" name="Google Shape;1155;p64"/>
          <p:cNvSpPr txBox="1"/>
          <p:nvPr/>
        </p:nvSpPr>
        <p:spPr>
          <a:xfrm>
            <a:off x="3350128" y="1496133"/>
            <a:ext cx="54918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3600">
                <a:solidFill>
                  <a:schemeClr val="dk1"/>
                </a:solidFill>
                <a:latin typeface="Century Gothic"/>
                <a:ea typeface="Century Gothic"/>
                <a:cs typeface="Century Gothic"/>
                <a:sym typeface="Century Gothic"/>
              </a:rPr>
              <a:t>HVA HAR VI UNDERSØKT I DAG?</a:t>
            </a:r>
            <a:endParaRPr/>
          </a:p>
        </p:txBody>
      </p:sp>
      <p:sp>
        <p:nvSpPr>
          <p:cNvPr id="1156" name="Google Shape;1156;p64"/>
          <p:cNvSpPr/>
          <p:nvPr/>
        </p:nvSpPr>
        <p:spPr>
          <a:xfrm>
            <a:off x="5064717" y="3043632"/>
            <a:ext cx="2062564" cy="357051"/>
          </a:xfrm>
          <a:prstGeom prst="rect">
            <a:avLst/>
          </a:prstGeom>
          <a:solidFill>
            <a:schemeClr val="lt1"/>
          </a:solidFill>
          <a:ln>
            <a:noFill/>
          </a:ln>
          <a:effectLst>
            <a:outerShdw rotWithShape="0" algn="tl" dir="2700000" dist="25400">
              <a:srgbClr val="000000">
                <a:alpha val="16862"/>
              </a:srgbClr>
            </a:outerShdw>
          </a:effectLst>
        </p:spPr>
        <p:txBody>
          <a:bodyPr anchorCtr="0" anchor="ctr" bIns="45700" lIns="91425" spcFirstLastPara="1" rIns="91425" wrap="square" tIns="72000">
            <a:noAutofit/>
          </a:bodyPr>
          <a:lstStyle/>
          <a:p>
            <a:pPr indent="0" lvl="0" marL="0" marR="0" rtl="0" algn="ctr">
              <a:spcBef>
                <a:spcPts val="0"/>
              </a:spcBef>
              <a:spcAft>
                <a:spcPts val="0"/>
              </a:spcAft>
              <a:buNone/>
            </a:pPr>
            <a:r>
              <a:rPr b="1" lang="sv-SE" sz="1600">
                <a:solidFill>
                  <a:schemeClr val="dk1"/>
                </a:solidFill>
                <a:latin typeface="Century Gothic"/>
                <a:ea typeface="Century Gothic"/>
                <a:cs typeface="Century Gothic"/>
                <a:sym typeface="Century Gothic"/>
              </a:rPr>
              <a:t>OPPSUMMERING</a:t>
            </a:r>
            <a:endParaRPr/>
          </a:p>
        </p:txBody>
      </p:sp>
      <p:sp>
        <p:nvSpPr>
          <p:cNvPr id="1157" name="Google Shape;1157;p64"/>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50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55"/>
                                        </p:tgtEl>
                                        <p:attrNameLst>
                                          <p:attrName>style.visibility</p:attrName>
                                        </p:attrNameLst>
                                      </p:cBhvr>
                                      <p:to>
                                        <p:strVal val="visible"/>
                                      </p:to>
                                    </p:set>
                                    <p:animEffect filter="fade" transition="in">
                                      <p:cBhvr>
                                        <p:cTn dur="500"/>
                                        <p:tgtEl>
                                          <p:spTgt spid="1155"/>
                                        </p:tgtEl>
                                      </p:cBhvr>
                                    </p:animEffect>
                                  </p:childTnLst>
                                </p:cTn>
                              </p:par>
                              <p:par>
                                <p:cTn fill="hold" nodeType="withEffect" presetClass="entr" presetID="10" presetSubtype="0">
                                  <p:stCondLst>
                                    <p:cond delay="0"/>
                                  </p:stCondLst>
                                  <p:childTnLst>
                                    <p:set>
                                      <p:cBhvr>
                                        <p:cTn dur="1" fill="hold">
                                          <p:stCondLst>
                                            <p:cond delay="0"/>
                                          </p:stCondLst>
                                        </p:cTn>
                                        <p:tgtEl>
                                          <p:spTgt spid="1156"/>
                                        </p:tgtEl>
                                        <p:attrNameLst>
                                          <p:attrName>style.visibility</p:attrName>
                                        </p:attrNameLst>
                                      </p:cBhvr>
                                      <p:to>
                                        <p:strVal val="visible"/>
                                      </p:to>
                                    </p:set>
                                    <p:animEffect filter="fade" transition="in">
                                      <p:cBhvr>
                                        <p:cTn dur="500"/>
                                        <p:tgtEl>
                                          <p:spTgt spid="1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2" name="Shape 1162"/>
        <p:cNvGrpSpPr/>
        <p:nvPr/>
      </p:nvGrpSpPr>
      <p:grpSpPr>
        <a:xfrm>
          <a:off x="0" y="0"/>
          <a:ext cx="0" cy="0"/>
          <a:chOff x="0" y="0"/>
          <a:chExt cx="0" cy="0"/>
        </a:xfrm>
      </p:grpSpPr>
      <p:sp>
        <p:nvSpPr>
          <p:cNvPr id="1163" name="Google Shape;1163;p65"/>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51</a:t>
            </a:r>
            <a:endParaRPr/>
          </a:p>
        </p:txBody>
      </p:sp>
      <p:pic>
        <p:nvPicPr>
          <p:cNvPr descr="En bild som visar utomhus, träd, himmel, gräs&#10;&#10;Automatiskt genererad beskrivning" id="1164" name="Google Shape;1164;p65"/>
          <p:cNvPicPr preferRelativeResize="0"/>
          <p:nvPr/>
        </p:nvPicPr>
        <p:blipFill rotWithShape="1">
          <a:blip r:embed="rId3">
            <a:alphaModFix/>
          </a:blip>
          <a:srcRect b="0" l="0" r="0" t="0"/>
          <a:stretch/>
        </p:blipFill>
        <p:spPr>
          <a:xfrm>
            <a:off x="0" y="6096"/>
            <a:ext cx="12192000" cy="6851905"/>
          </a:xfrm>
          <a:prstGeom prst="rect">
            <a:avLst/>
          </a:prstGeom>
          <a:noFill/>
          <a:ln>
            <a:noFill/>
          </a:ln>
        </p:spPr>
      </p:pic>
      <p:sp>
        <p:nvSpPr>
          <p:cNvPr id="1165" name="Google Shape;1165;p65"/>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166" name="Google Shape;1166;p65"/>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cxnSp>
        <p:nvCxnSpPr>
          <p:cNvPr id="1167" name="Google Shape;1167;p65"/>
          <p:cNvCxnSpPr>
            <a:endCxn id="1168" idx="1"/>
          </p:cNvCxnSpPr>
          <p:nvPr/>
        </p:nvCxnSpPr>
        <p:spPr>
          <a:xfrm>
            <a:off x="5795622" y="2392912"/>
            <a:ext cx="3033600" cy="657000"/>
          </a:xfrm>
          <a:prstGeom prst="straightConnector1">
            <a:avLst/>
          </a:prstGeom>
          <a:noFill/>
          <a:ln cap="flat" cmpd="sng" w="19050">
            <a:solidFill>
              <a:srgbClr val="263369"/>
            </a:solidFill>
            <a:prstDash val="dot"/>
            <a:round/>
            <a:headEnd len="sm" w="sm" type="none"/>
            <a:tailEnd len="sm" w="sm" type="none"/>
          </a:ln>
        </p:spPr>
      </p:cxnSp>
      <p:cxnSp>
        <p:nvCxnSpPr>
          <p:cNvPr id="1169" name="Google Shape;1169;p65"/>
          <p:cNvCxnSpPr/>
          <p:nvPr/>
        </p:nvCxnSpPr>
        <p:spPr>
          <a:xfrm flipH="1" rot="10800000">
            <a:off x="1080481" y="2438197"/>
            <a:ext cx="684600" cy="1119600"/>
          </a:xfrm>
          <a:prstGeom prst="straightConnector1">
            <a:avLst/>
          </a:prstGeom>
          <a:noFill/>
          <a:ln cap="flat" cmpd="sng" w="19050">
            <a:solidFill>
              <a:srgbClr val="263369"/>
            </a:solidFill>
            <a:prstDash val="dot"/>
            <a:round/>
            <a:headEnd len="sm" w="sm" type="none"/>
            <a:tailEnd len="sm" w="sm" type="none"/>
          </a:ln>
        </p:spPr>
      </p:cxnSp>
      <p:cxnSp>
        <p:nvCxnSpPr>
          <p:cNvPr id="1170" name="Google Shape;1170;p65"/>
          <p:cNvCxnSpPr>
            <a:endCxn id="1171" idx="1"/>
          </p:cNvCxnSpPr>
          <p:nvPr/>
        </p:nvCxnSpPr>
        <p:spPr>
          <a:xfrm>
            <a:off x="2009533" y="2438135"/>
            <a:ext cx="938700" cy="838800"/>
          </a:xfrm>
          <a:prstGeom prst="straightConnector1">
            <a:avLst/>
          </a:prstGeom>
          <a:noFill/>
          <a:ln cap="flat" cmpd="sng" w="19050">
            <a:solidFill>
              <a:srgbClr val="263369"/>
            </a:solidFill>
            <a:prstDash val="dot"/>
            <a:round/>
            <a:headEnd len="sm" w="sm" type="none"/>
            <a:tailEnd len="sm" w="sm" type="none"/>
          </a:ln>
        </p:spPr>
      </p:cxnSp>
      <p:cxnSp>
        <p:nvCxnSpPr>
          <p:cNvPr id="1172" name="Google Shape;1172;p65"/>
          <p:cNvCxnSpPr>
            <a:stCxn id="1171" idx="3"/>
          </p:cNvCxnSpPr>
          <p:nvPr/>
        </p:nvCxnSpPr>
        <p:spPr>
          <a:xfrm flipH="1" rot="10800000">
            <a:off x="3437183" y="2392835"/>
            <a:ext cx="1962900" cy="884100"/>
          </a:xfrm>
          <a:prstGeom prst="straightConnector1">
            <a:avLst/>
          </a:prstGeom>
          <a:noFill/>
          <a:ln cap="flat" cmpd="sng" w="19050">
            <a:solidFill>
              <a:srgbClr val="263369"/>
            </a:solidFill>
            <a:prstDash val="dot"/>
            <a:round/>
            <a:headEnd len="sm" w="sm" type="none"/>
            <a:tailEnd len="sm" w="sm" type="none"/>
          </a:ln>
        </p:spPr>
      </p:cxnSp>
      <p:sp>
        <p:nvSpPr>
          <p:cNvPr id="1173" name="Google Shape;1173;p65"/>
          <p:cNvSpPr txBox="1"/>
          <p:nvPr/>
        </p:nvSpPr>
        <p:spPr>
          <a:xfrm>
            <a:off x="2300535" y="548854"/>
            <a:ext cx="75909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SAMLING 3 - OVERSIKT</a:t>
            </a:r>
            <a:endParaRPr b="1" sz="2800">
              <a:solidFill>
                <a:schemeClr val="dk1"/>
              </a:solidFill>
              <a:latin typeface="Century Gothic"/>
              <a:ea typeface="Century Gothic"/>
              <a:cs typeface="Century Gothic"/>
              <a:sym typeface="Century Gothic"/>
            </a:endParaRPr>
          </a:p>
        </p:txBody>
      </p:sp>
      <p:sp>
        <p:nvSpPr>
          <p:cNvPr id="1174" name="Google Shape;1174;p65"/>
          <p:cNvSpPr txBox="1"/>
          <p:nvPr/>
        </p:nvSpPr>
        <p:spPr>
          <a:xfrm>
            <a:off x="166500" y="2526552"/>
            <a:ext cx="14028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a:solidFill>
                  <a:schemeClr val="dk1"/>
                </a:solidFill>
                <a:latin typeface="Century Gothic"/>
                <a:ea typeface="Century Gothic"/>
                <a:cs typeface="Century Gothic"/>
                <a:sym typeface="Century Gothic"/>
              </a:rPr>
              <a:t>Repetisjon av samling 1 og 2</a:t>
            </a:r>
            <a:endParaRPr/>
          </a:p>
          <a:p>
            <a:pPr indent="0" lvl="0" marL="0" marR="0" rtl="0" algn="ctr">
              <a:spcBef>
                <a:spcPts val="0"/>
              </a:spcBef>
              <a:spcAft>
                <a:spcPts val="0"/>
              </a:spcAft>
              <a:buNone/>
            </a:pPr>
            <a:r>
              <a:rPr b="1" i="1" lang="sv-SE" sz="1400">
                <a:solidFill>
                  <a:srgbClr val="0E3754"/>
                </a:solidFill>
                <a:latin typeface="Century Gothic"/>
                <a:ea typeface="Century Gothic"/>
                <a:cs typeface="Century Gothic"/>
                <a:sym typeface="Century Gothic"/>
              </a:rPr>
              <a:t>Klart!</a:t>
            </a:r>
            <a:endParaRPr/>
          </a:p>
        </p:txBody>
      </p:sp>
      <p:sp>
        <p:nvSpPr>
          <p:cNvPr id="1175" name="Google Shape;1175;p65"/>
          <p:cNvSpPr txBox="1"/>
          <p:nvPr/>
        </p:nvSpPr>
        <p:spPr>
          <a:xfrm>
            <a:off x="953699" y="1141600"/>
            <a:ext cx="1962900" cy="738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a:solidFill>
                  <a:schemeClr val="dk1"/>
                </a:solidFill>
                <a:latin typeface="Century Gothic"/>
                <a:ea typeface="Century Gothic"/>
                <a:cs typeface="Century Gothic"/>
                <a:sym typeface="Century Gothic"/>
              </a:rPr>
              <a:t>Gjennomgang av hjemmeoppgavene</a:t>
            </a:r>
            <a:br>
              <a:rPr b="1" i="1" lang="sv-SE" sz="1400">
                <a:solidFill>
                  <a:srgbClr val="0E3754"/>
                </a:solidFill>
                <a:latin typeface="Century Gothic"/>
                <a:ea typeface="Century Gothic"/>
                <a:cs typeface="Century Gothic"/>
                <a:sym typeface="Century Gothic"/>
              </a:rPr>
            </a:br>
            <a:r>
              <a:rPr b="1" i="1" lang="sv-SE" sz="1400">
                <a:solidFill>
                  <a:srgbClr val="0E3754"/>
                </a:solidFill>
                <a:latin typeface="Century Gothic"/>
                <a:ea typeface="Century Gothic"/>
                <a:cs typeface="Century Gothic"/>
                <a:sym typeface="Century Gothic"/>
              </a:rPr>
              <a:t>Klart!</a:t>
            </a:r>
            <a:endParaRPr b="1" sz="1400">
              <a:solidFill>
                <a:schemeClr val="dk1"/>
              </a:solidFill>
              <a:latin typeface="Century Gothic"/>
              <a:ea typeface="Century Gothic"/>
              <a:cs typeface="Century Gothic"/>
              <a:sym typeface="Century Gothic"/>
            </a:endParaRPr>
          </a:p>
        </p:txBody>
      </p:sp>
      <p:sp>
        <p:nvSpPr>
          <p:cNvPr id="1176" name="Google Shape;1176;p65"/>
          <p:cNvSpPr txBox="1"/>
          <p:nvPr/>
        </p:nvSpPr>
        <p:spPr>
          <a:xfrm>
            <a:off x="2381703" y="2436921"/>
            <a:ext cx="17283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a:solidFill>
                  <a:schemeClr val="dk1"/>
                </a:solidFill>
                <a:latin typeface="Century Gothic"/>
                <a:ea typeface="Century Gothic"/>
                <a:cs typeface="Century Gothic"/>
                <a:sym typeface="Century Gothic"/>
              </a:rPr>
              <a:t>Å leve i tråd med sitt Livskompass </a:t>
            </a:r>
            <a:endParaRPr b="1">
              <a:solidFill>
                <a:schemeClr val="dk1"/>
              </a:solidFill>
              <a:latin typeface="Century Gothic"/>
              <a:ea typeface="Century Gothic"/>
              <a:cs typeface="Century Gothic"/>
              <a:sym typeface="Century Gothic"/>
            </a:endParaRPr>
          </a:p>
        </p:txBody>
      </p:sp>
      <p:sp>
        <p:nvSpPr>
          <p:cNvPr id="1177" name="Google Shape;1177;p65"/>
          <p:cNvSpPr txBox="1"/>
          <p:nvPr/>
        </p:nvSpPr>
        <p:spPr>
          <a:xfrm>
            <a:off x="4418639" y="1465711"/>
            <a:ext cx="25734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a:solidFill>
                  <a:schemeClr val="dk1"/>
                </a:solidFill>
                <a:latin typeface="Century Gothic"/>
                <a:ea typeface="Century Gothic"/>
                <a:cs typeface="Century Gothic"/>
                <a:sym typeface="Century Gothic"/>
              </a:rPr>
              <a:t>Identifisere livsverdier med ”livsverdikort”</a:t>
            </a:r>
            <a:endParaRPr b="1">
              <a:solidFill>
                <a:schemeClr val="dk1"/>
              </a:solidFill>
              <a:latin typeface="Century Gothic"/>
              <a:ea typeface="Century Gothic"/>
              <a:cs typeface="Century Gothic"/>
              <a:sym typeface="Century Gothic"/>
            </a:endParaRPr>
          </a:p>
        </p:txBody>
      </p:sp>
      <p:sp>
        <p:nvSpPr>
          <p:cNvPr id="1178" name="Google Shape;1178;p65"/>
          <p:cNvSpPr txBox="1"/>
          <p:nvPr/>
        </p:nvSpPr>
        <p:spPr>
          <a:xfrm>
            <a:off x="8066003" y="2144725"/>
            <a:ext cx="25734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a:solidFill>
                  <a:schemeClr val="dk1"/>
                </a:solidFill>
                <a:latin typeface="Century Gothic"/>
                <a:ea typeface="Century Gothic"/>
                <a:cs typeface="Century Gothic"/>
                <a:sym typeface="Century Gothic"/>
              </a:rPr>
              <a:t>Hvordan vår tenkning kan skape lidelse &amp; stress </a:t>
            </a:r>
            <a:endParaRPr b="1">
              <a:solidFill>
                <a:schemeClr val="dk1"/>
              </a:solidFill>
              <a:latin typeface="Century Gothic"/>
              <a:ea typeface="Century Gothic"/>
              <a:cs typeface="Century Gothic"/>
              <a:sym typeface="Century Gothic"/>
            </a:endParaRPr>
          </a:p>
          <a:p>
            <a:pPr indent="0" lvl="0" marL="0" marR="0" rtl="0" algn="ctr">
              <a:spcBef>
                <a:spcPts val="0"/>
              </a:spcBef>
              <a:spcAft>
                <a:spcPts val="0"/>
              </a:spcAft>
              <a:buSzPts val="1100"/>
              <a:buNone/>
            </a:pPr>
            <a:r>
              <a:t/>
            </a:r>
            <a:endParaRPr b="1">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t/>
            </a:r>
            <a:endParaRPr b="1">
              <a:solidFill>
                <a:schemeClr val="dk1"/>
              </a:solidFill>
              <a:latin typeface="Century Gothic"/>
              <a:ea typeface="Century Gothic"/>
              <a:cs typeface="Century Gothic"/>
              <a:sym typeface="Century Gothic"/>
            </a:endParaRPr>
          </a:p>
        </p:txBody>
      </p:sp>
      <p:cxnSp>
        <p:nvCxnSpPr>
          <p:cNvPr id="1179" name="Google Shape;1179;p65"/>
          <p:cNvCxnSpPr>
            <a:stCxn id="1168" idx="3"/>
          </p:cNvCxnSpPr>
          <p:nvPr/>
        </p:nvCxnSpPr>
        <p:spPr>
          <a:xfrm flipH="1" rot="10800000">
            <a:off x="9360374" y="2222212"/>
            <a:ext cx="1751100" cy="827700"/>
          </a:xfrm>
          <a:prstGeom prst="straightConnector1">
            <a:avLst/>
          </a:prstGeom>
          <a:noFill/>
          <a:ln cap="flat" cmpd="sng" w="19050">
            <a:solidFill>
              <a:srgbClr val="263369"/>
            </a:solidFill>
            <a:prstDash val="dot"/>
            <a:round/>
            <a:headEnd len="sm" w="sm" type="none"/>
            <a:tailEnd len="sm" w="sm" type="none"/>
          </a:ln>
        </p:spPr>
      </p:cxnSp>
      <p:sp>
        <p:nvSpPr>
          <p:cNvPr id="1180" name="Google Shape;1180;p65"/>
          <p:cNvSpPr txBox="1"/>
          <p:nvPr/>
        </p:nvSpPr>
        <p:spPr>
          <a:xfrm>
            <a:off x="10123401" y="1449400"/>
            <a:ext cx="19629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a:solidFill>
                  <a:schemeClr val="dk1"/>
                </a:solidFill>
                <a:latin typeface="Century Gothic"/>
                <a:ea typeface="Century Gothic"/>
                <a:cs typeface="Century Gothic"/>
                <a:sym typeface="Century Gothic"/>
              </a:rPr>
              <a:t>Hjemmeoppgave</a:t>
            </a:r>
            <a:endParaRPr/>
          </a:p>
        </p:txBody>
      </p:sp>
      <p:pic>
        <p:nvPicPr>
          <p:cNvPr id="1181" name="Google Shape;1181;p65"/>
          <p:cNvPicPr preferRelativeResize="0"/>
          <p:nvPr/>
        </p:nvPicPr>
        <p:blipFill rotWithShape="1">
          <a:blip r:embed="rId5">
            <a:alphaModFix/>
          </a:blip>
          <a:srcRect b="0" l="0" r="0" t="0"/>
          <a:stretch/>
        </p:blipFill>
        <p:spPr>
          <a:xfrm>
            <a:off x="621042" y="3508622"/>
            <a:ext cx="523220" cy="523220"/>
          </a:xfrm>
          <a:prstGeom prst="rect">
            <a:avLst/>
          </a:prstGeom>
          <a:noFill/>
          <a:ln>
            <a:noFill/>
          </a:ln>
        </p:spPr>
      </p:pic>
      <p:pic>
        <p:nvPicPr>
          <p:cNvPr id="1182" name="Google Shape;1182;p65"/>
          <p:cNvPicPr preferRelativeResize="0"/>
          <p:nvPr/>
        </p:nvPicPr>
        <p:blipFill rotWithShape="1">
          <a:blip r:embed="rId6">
            <a:alphaModFix/>
          </a:blip>
          <a:srcRect b="0" l="0" r="0" t="0"/>
          <a:stretch/>
        </p:blipFill>
        <p:spPr>
          <a:xfrm>
            <a:off x="1568976" y="1984981"/>
            <a:ext cx="584775" cy="584775"/>
          </a:xfrm>
          <a:prstGeom prst="rect">
            <a:avLst/>
          </a:prstGeom>
          <a:noFill/>
          <a:ln>
            <a:noFill/>
          </a:ln>
        </p:spPr>
      </p:pic>
      <p:pic>
        <p:nvPicPr>
          <p:cNvPr id="1171" name="Google Shape;1171;p65"/>
          <p:cNvPicPr preferRelativeResize="0"/>
          <p:nvPr/>
        </p:nvPicPr>
        <p:blipFill rotWithShape="1">
          <a:blip r:embed="rId7">
            <a:alphaModFix/>
          </a:blip>
          <a:srcRect b="0" l="0" r="0" t="0"/>
          <a:stretch/>
        </p:blipFill>
        <p:spPr>
          <a:xfrm>
            <a:off x="2948233" y="3032460"/>
            <a:ext cx="488950" cy="488950"/>
          </a:xfrm>
          <a:prstGeom prst="rect">
            <a:avLst/>
          </a:prstGeom>
          <a:noFill/>
          <a:ln>
            <a:noFill/>
          </a:ln>
        </p:spPr>
      </p:pic>
      <p:pic>
        <p:nvPicPr>
          <p:cNvPr id="1183" name="Google Shape;1183;p65"/>
          <p:cNvPicPr preferRelativeResize="0"/>
          <p:nvPr/>
        </p:nvPicPr>
        <p:blipFill rotWithShape="1">
          <a:blip r:embed="rId8">
            <a:alphaModFix/>
          </a:blip>
          <a:srcRect b="0" l="0" r="0" t="0"/>
          <a:stretch/>
        </p:blipFill>
        <p:spPr>
          <a:xfrm>
            <a:off x="5302581" y="2010999"/>
            <a:ext cx="558757" cy="558758"/>
          </a:xfrm>
          <a:prstGeom prst="rect">
            <a:avLst/>
          </a:prstGeom>
          <a:noFill/>
          <a:ln>
            <a:noFill/>
          </a:ln>
        </p:spPr>
      </p:pic>
      <p:pic>
        <p:nvPicPr>
          <p:cNvPr id="1168" name="Google Shape;1168;p65"/>
          <p:cNvPicPr preferRelativeResize="0"/>
          <p:nvPr/>
        </p:nvPicPr>
        <p:blipFill rotWithShape="1">
          <a:blip r:embed="rId9">
            <a:alphaModFix/>
          </a:blip>
          <a:srcRect b="0" l="0" r="0" t="0"/>
          <a:stretch/>
        </p:blipFill>
        <p:spPr>
          <a:xfrm>
            <a:off x="8829222" y="2784336"/>
            <a:ext cx="531152" cy="531153"/>
          </a:xfrm>
          <a:prstGeom prst="rect">
            <a:avLst/>
          </a:prstGeom>
          <a:noFill/>
          <a:ln>
            <a:noFill/>
          </a:ln>
        </p:spPr>
      </p:pic>
      <p:pic>
        <p:nvPicPr>
          <p:cNvPr id="1184" name="Google Shape;1184;p65"/>
          <p:cNvPicPr preferRelativeResize="0"/>
          <p:nvPr/>
        </p:nvPicPr>
        <p:blipFill rotWithShape="1">
          <a:blip r:embed="rId10">
            <a:alphaModFix/>
          </a:blip>
          <a:srcRect b="0" l="0" r="0" t="0"/>
          <a:stretch/>
        </p:blipFill>
        <p:spPr>
          <a:xfrm>
            <a:off x="11043945" y="1836176"/>
            <a:ext cx="528818" cy="528817"/>
          </a:xfrm>
          <a:prstGeom prst="rect">
            <a:avLst/>
          </a:prstGeom>
          <a:noFill/>
          <a:ln>
            <a:noFill/>
          </a:ln>
        </p:spPr>
      </p:pic>
      <p:sp>
        <p:nvSpPr>
          <p:cNvPr id="1185" name="Google Shape;1185;p65"/>
          <p:cNvSpPr/>
          <p:nvPr/>
        </p:nvSpPr>
        <p:spPr>
          <a:xfrm>
            <a:off x="2179999" y="3557797"/>
            <a:ext cx="2494800" cy="1025700"/>
          </a:xfrm>
          <a:prstGeom prst="roundRect">
            <a:avLst>
              <a:gd fmla="val 3393" name="adj"/>
            </a:avLst>
          </a:prstGeom>
          <a:noFill/>
          <a:ln>
            <a:noFill/>
          </a:ln>
        </p:spPr>
        <p:txBody>
          <a:bodyPr anchorCtr="0" anchor="t" bIns="45700" lIns="0" spcFirstLastPara="1" rIns="91425" wrap="square" tIns="45700">
            <a:noAutofit/>
          </a:bodyPr>
          <a:lstStyle/>
          <a:p>
            <a:pPr indent="-107999" lvl="0" marL="179999" marR="0" rtl="0" algn="l">
              <a:spcBef>
                <a:spcPts val="0"/>
              </a:spcBef>
              <a:spcAft>
                <a:spcPts val="0"/>
              </a:spcAft>
              <a:buClr>
                <a:srgbClr val="263369"/>
              </a:buClr>
              <a:buSzPts val="1400"/>
              <a:buFont typeface="Arial"/>
              <a:buChar char="•"/>
            </a:pPr>
            <a:r>
              <a:rPr b="1" lang="sv-SE">
                <a:solidFill>
                  <a:srgbClr val="263369"/>
                </a:solidFill>
                <a:latin typeface="Century Gothic"/>
                <a:ea typeface="Century Gothic"/>
                <a:cs typeface="Century Gothic"/>
                <a:sym typeface="Century Gothic"/>
              </a:rPr>
              <a:t>Sjekke Livskompasset sitt (vurdering)</a:t>
            </a:r>
            <a:endParaRPr/>
          </a:p>
          <a:p>
            <a:pPr indent="-107999" lvl="0" marL="179999" marR="0" rtl="0" algn="l">
              <a:spcBef>
                <a:spcPts val="600"/>
              </a:spcBef>
              <a:spcAft>
                <a:spcPts val="0"/>
              </a:spcAft>
              <a:buClr>
                <a:srgbClr val="263369"/>
              </a:buClr>
              <a:buSzPts val="1400"/>
              <a:buFont typeface="Arial"/>
              <a:buChar char="•"/>
            </a:pPr>
            <a:r>
              <a:rPr b="1" lang="sv-SE">
                <a:solidFill>
                  <a:srgbClr val="263369"/>
                </a:solidFill>
                <a:latin typeface="Century Gothic"/>
                <a:ea typeface="Century Gothic"/>
                <a:cs typeface="Century Gothic"/>
                <a:sym typeface="Century Gothic"/>
              </a:rPr>
              <a:t>Hva er viktigst, målet eller veien dit? </a:t>
            </a:r>
            <a:endParaRPr/>
          </a:p>
        </p:txBody>
      </p:sp>
      <p:sp>
        <p:nvSpPr>
          <p:cNvPr id="1186" name="Google Shape;1186;p65"/>
          <p:cNvSpPr/>
          <p:nvPr/>
        </p:nvSpPr>
        <p:spPr>
          <a:xfrm>
            <a:off x="4538575" y="2667952"/>
            <a:ext cx="3829500" cy="2067300"/>
          </a:xfrm>
          <a:prstGeom prst="roundRect">
            <a:avLst>
              <a:gd fmla="val 3393" name="adj"/>
            </a:avLst>
          </a:prstGeom>
          <a:noFill/>
          <a:ln>
            <a:noFill/>
          </a:ln>
        </p:spPr>
        <p:txBody>
          <a:bodyPr anchorCtr="0" anchor="ctr" bIns="45700" lIns="91425" spcFirstLastPara="1" rIns="91425" wrap="square" tIns="45700">
            <a:noAutofit/>
          </a:bodyPr>
          <a:lstStyle/>
          <a:p>
            <a:pPr indent="-107999" lvl="0" marL="179999" marR="0" rtl="0" algn="l">
              <a:spcBef>
                <a:spcPts val="400"/>
              </a:spcBef>
              <a:spcAft>
                <a:spcPts val="0"/>
              </a:spcAft>
              <a:buClr>
                <a:srgbClr val="263369"/>
              </a:buClr>
              <a:buSzPts val="1400"/>
              <a:buChar char="•"/>
            </a:pPr>
            <a:r>
              <a:rPr b="1" lang="sv-SE">
                <a:solidFill>
                  <a:srgbClr val="263369"/>
                </a:solidFill>
                <a:latin typeface="Century Gothic"/>
                <a:ea typeface="Century Gothic"/>
                <a:cs typeface="Century Gothic"/>
                <a:sym typeface="Century Gothic"/>
              </a:rPr>
              <a:t> Velge kort man liker </a:t>
            </a:r>
            <a:endParaRPr b="1">
              <a:solidFill>
                <a:srgbClr val="263369"/>
              </a:solidFill>
              <a:latin typeface="Century Gothic"/>
              <a:ea typeface="Century Gothic"/>
              <a:cs typeface="Century Gothic"/>
              <a:sym typeface="Century Gothic"/>
            </a:endParaRPr>
          </a:p>
          <a:p>
            <a:pPr indent="-107999" lvl="0" marL="179999" marR="0" rtl="0" algn="l">
              <a:spcBef>
                <a:spcPts val="400"/>
              </a:spcBef>
              <a:spcAft>
                <a:spcPts val="0"/>
              </a:spcAft>
              <a:buClr>
                <a:srgbClr val="263369"/>
              </a:buClr>
              <a:buSzPts val="1400"/>
              <a:buChar char="•"/>
            </a:pPr>
            <a:r>
              <a:rPr b="1" lang="sv-SE">
                <a:solidFill>
                  <a:srgbClr val="263369"/>
                </a:solidFill>
                <a:latin typeface="Century Gothic"/>
                <a:ea typeface="Century Gothic"/>
                <a:cs typeface="Century Gothic"/>
                <a:sym typeface="Century Gothic"/>
              </a:rPr>
              <a:t>‘Identifisere hva man vil ha mer av i livet </a:t>
            </a:r>
            <a:endParaRPr b="1">
              <a:solidFill>
                <a:srgbClr val="263369"/>
              </a:solidFill>
              <a:latin typeface="Century Gothic"/>
              <a:ea typeface="Century Gothic"/>
              <a:cs typeface="Century Gothic"/>
              <a:sym typeface="Century Gothic"/>
            </a:endParaRPr>
          </a:p>
          <a:p>
            <a:pPr indent="-107999" lvl="0" marL="179999" marR="0" rtl="0" algn="l">
              <a:spcBef>
                <a:spcPts val="400"/>
              </a:spcBef>
              <a:spcAft>
                <a:spcPts val="0"/>
              </a:spcAft>
              <a:buClr>
                <a:srgbClr val="263369"/>
              </a:buClr>
              <a:buSzPts val="1400"/>
              <a:buChar char="•"/>
            </a:pPr>
            <a:r>
              <a:rPr b="1" lang="sv-SE">
                <a:solidFill>
                  <a:srgbClr val="263369"/>
                </a:solidFill>
                <a:latin typeface="Century Gothic"/>
                <a:ea typeface="Century Gothic"/>
                <a:cs typeface="Century Gothic"/>
                <a:sym typeface="Century Gothic"/>
              </a:rPr>
              <a:t>Undersøke hva konkret man må/kan gjøre for å ta steg mot hva som er viktigt i ens liv. </a:t>
            </a:r>
            <a:endParaRPr b="1">
              <a:solidFill>
                <a:srgbClr val="263369"/>
              </a:solidFill>
              <a:latin typeface="Century Gothic"/>
              <a:ea typeface="Century Gothic"/>
              <a:cs typeface="Century Gothic"/>
              <a:sym typeface="Century Gothic"/>
            </a:endParaRPr>
          </a:p>
          <a:p>
            <a:pPr indent="-107999" lvl="0" marL="179999" marR="0" rtl="0" algn="l">
              <a:spcBef>
                <a:spcPts val="400"/>
              </a:spcBef>
              <a:spcAft>
                <a:spcPts val="0"/>
              </a:spcAft>
              <a:buClr>
                <a:srgbClr val="263369"/>
              </a:buClr>
              <a:buSzPts val="1400"/>
              <a:buChar char="•"/>
            </a:pPr>
            <a:r>
              <a:rPr b="1" lang="sv-SE">
                <a:solidFill>
                  <a:srgbClr val="263369"/>
                </a:solidFill>
                <a:latin typeface="Century Gothic"/>
                <a:ea typeface="Century Gothic"/>
                <a:cs typeface="Century Gothic"/>
                <a:sym typeface="Century Gothic"/>
              </a:rPr>
              <a:t>Kartlegge hindringer og finne strategier for å håndtere dem </a:t>
            </a:r>
            <a:endParaRPr b="1">
              <a:solidFill>
                <a:srgbClr val="263369"/>
              </a:solidFill>
              <a:latin typeface="Century Gothic"/>
              <a:ea typeface="Century Gothic"/>
              <a:cs typeface="Century Gothic"/>
              <a:sym typeface="Century Gothic"/>
            </a:endParaRPr>
          </a:p>
          <a:p>
            <a:pPr indent="0" lvl="0" marL="0" marR="0" rtl="0" algn="l">
              <a:spcBef>
                <a:spcPts val="400"/>
              </a:spcBef>
              <a:spcAft>
                <a:spcPts val="0"/>
              </a:spcAft>
              <a:buNone/>
            </a:pPr>
            <a:r>
              <a:t/>
            </a:r>
            <a:endParaRPr b="1">
              <a:solidFill>
                <a:srgbClr val="263369"/>
              </a:solidFill>
              <a:latin typeface="Century Gothic"/>
              <a:ea typeface="Century Gothic"/>
              <a:cs typeface="Century Gothic"/>
              <a:sym typeface="Century Gothic"/>
            </a:endParaRPr>
          </a:p>
        </p:txBody>
      </p:sp>
      <p:sp>
        <p:nvSpPr>
          <p:cNvPr id="1187" name="Google Shape;1187;p65"/>
          <p:cNvSpPr txBox="1"/>
          <p:nvPr/>
        </p:nvSpPr>
        <p:spPr>
          <a:xfrm>
            <a:off x="11437158" y="6274826"/>
            <a:ext cx="4164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12</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2" name="Shape 1192"/>
        <p:cNvGrpSpPr/>
        <p:nvPr/>
      </p:nvGrpSpPr>
      <p:grpSpPr>
        <a:xfrm>
          <a:off x="0" y="0"/>
          <a:ext cx="0" cy="0"/>
          <a:chOff x="0" y="0"/>
          <a:chExt cx="0" cy="0"/>
        </a:xfrm>
      </p:grpSpPr>
      <p:pic>
        <p:nvPicPr>
          <p:cNvPr id="1193" name="Google Shape;1193;p6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194" name="Google Shape;1194;p66"/>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195" name="Google Shape;1195;p66"/>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196" name="Google Shape;1196;p66"/>
          <p:cNvSpPr txBox="1"/>
          <p:nvPr/>
        </p:nvSpPr>
        <p:spPr>
          <a:xfrm>
            <a:off x="2300535" y="730636"/>
            <a:ext cx="75909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HJEMMEOPPGAVER TIL NESTE SAMLING</a:t>
            </a:r>
            <a:endParaRPr b="1" sz="2800">
              <a:solidFill>
                <a:schemeClr val="dk1"/>
              </a:solidFill>
              <a:latin typeface="Century Gothic"/>
              <a:ea typeface="Century Gothic"/>
              <a:cs typeface="Century Gothic"/>
              <a:sym typeface="Century Gothic"/>
            </a:endParaRPr>
          </a:p>
        </p:txBody>
      </p:sp>
      <p:sp>
        <p:nvSpPr>
          <p:cNvPr id="1197" name="Google Shape;1197;p66"/>
          <p:cNvSpPr txBox="1"/>
          <p:nvPr/>
        </p:nvSpPr>
        <p:spPr>
          <a:xfrm>
            <a:off x="2168015" y="1541312"/>
            <a:ext cx="6466794" cy="45860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3F3F3F"/>
              </a:buClr>
              <a:buSzPts val="2000"/>
              <a:buFont typeface="Arial"/>
              <a:buNone/>
            </a:pPr>
            <a:r>
              <a:rPr b="1" lang="sv-SE" sz="2000">
                <a:solidFill>
                  <a:schemeClr val="dk1"/>
                </a:solidFill>
                <a:latin typeface="Century Gothic"/>
                <a:ea typeface="Century Gothic"/>
                <a:cs typeface="Century Gothic"/>
                <a:sym typeface="Century Gothic"/>
              </a:rPr>
              <a:t>1. </a:t>
            </a:r>
            <a:r>
              <a:rPr b="1" lang="sv-SE" sz="2000">
                <a:solidFill>
                  <a:schemeClr val="dk1"/>
                </a:solidFill>
                <a:latin typeface="Century Gothic"/>
                <a:ea typeface="Century Gothic"/>
                <a:cs typeface="Century Gothic"/>
                <a:sym typeface="Century Gothic"/>
              </a:rPr>
              <a:t>Restitusjon</a:t>
            </a:r>
            <a:endParaRPr/>
          </a:p>
          <a:p>
            <a:pPr indent="0" lvl="0" marL="0" marR="0" rtl="0" algn="l">
              <a:lnSpc>
                <a:spcPct val="90000"/>
              </a:lnSpc>
              <a:spcBef>
                <a:spcPts val="400"/>
              </a:spcBef>
              <a:spcAft>
                <a:spcPts val="0"/>
              </a:spcAft>
              <a:buClr>
                <a:srgbClr val="3F3F3F"/>
              </a:buClr>
              <a:buSzPts val="1600"/>
              <a:buFont typeface="Arial"/>
              <a:buNone/>
            </a:pPr>
            <a:r>
              <a:rPr lang="sv-SE" sz="1600">
                <a:solidFill>
                  <a:schemeClr val="dk1"/>
                </a:solidFill>
                <a:latin typeface="Century Gothic"/>
                <a:ea typeface="Century Gothic"/>
                <a:cs typeface="Century Gothic"/>
                <a:sym typeface="Century Gothic"/>
              </a:rPr>
              <a:t>Planlegg 1-3 restituerende aktiviteter per uke</a:t>
            </a:r>
            <a:endParaRPr/>
          </a:p>
          <a:p>
            <a:pPr indent="0" lvl="0" marL="0" marR="0" rtl="0" algn="l">
              <a:lnSpc>
                <a:spcPct val="90000"/>
              </a:lnSpc>
              <a:spcBef>
                <a:spcPts val="1600"/>
              </a:spcBef>
              <a:spcAft>
                <a:spcPts val="0"/>
              </a:spcAft>
              <a:buClr>
                <a:schemeClr val="dk1"/>
              </a:buClr>
              <a:buSzPts val="1100"/>
              <a:buFont typeface="Arial"/>
              <a:buNone/>
            </a:pPr>
            <a:r>
              <a:rPr b="1" lang="sv-SE" sz="2000">
                <a:solidFill>
                  <a:schemeClr val="dk1"/>
                </a:solidFill>
                <a:latin typeface="Century Gothic"/>
                <a:ea typeface="Century Gothic"/>
                <a:cs typeface="Century Gothic"/>
                <a:sym typeface="Century Gothic"/>
              </a:rPr>
              <a:t>2. Oppmerksomt nærvær</a:t>
            </a:r>
            <a:endParaRPr b="1" sz="2000">
              <a:solidFill>
                <a:schemeClr val="dk1"/>
              </a:solidFill>
              <a:latin typeface="Century Gothic"/>
              <a:ea typeface="Century Gothic"/>
              <a:cs typeface="Century Gothic"/>
              <a:sym typeface="Century Gothic"/>
            </a:endParaRPr>
          </a:p>
          <a:p>
            <a:pPr indent="-277200" lvl="0" marL="540000" marR="0" rtl="0" algn="l">
              <a:lnSpc>
                <a:spcPct val="90000"/>
              </a:lnSpc>
              <a:spcBef>
                <a:spcPts val="1000"/>
              </a:spcBef>
              <a:spcAft>
                <a:spcPts val="0"/>
              </a:spcAft>
              <a:buClr>
                <a:schemeClr val="dk1"/>
              </a:buClr>
              <a:buSzPts val="1100"/>
              <a:buFont typeface="Arial"/>
              <a:buNone/>
            </a:pPr>
            <a:r>
              <a:rPr lang="sv-SE" sz="1600">
                <a:solidFill>
                  <a:schemeClr val="dk1"/>
                </a:solidFill>
                <a:latin typeface="Century Gothic"/>
                <a:ea typeface="Century Gothic"/>
                <a:cs typeface="Century Gothic"/>
                <a:sym typeface="Century Gothic"/>
              </a:rPr>
              <a:t>Gjør øvelse 1, 2, 3 eller 4 på din app. Gjerne fem ganger/uka til neste gang. </a:t>
            </a:r>
            <a:endParaRPr sz="1600">
              <a:solidFill>
                <a:schemeClr val="dk1"/>
              </a:solidFill>
              <a:latin typeface="Century Gothic"/>
              <a:ea typeface="Century Gothic"/>
              <a:cs typeface="Century Gothic"/>
              <a:sym typeface="Century Gothic"/>
            </a:endParaRPr>
          </a:p>
          <a:p>
            <a:pPr indent="-277200" lvl="0" marL="540000" marR="0" rtl="0" algn="l">
              <a:lnSpc>
                <a:spcPct val="90000"/>
              </a:lnSpc>
              <a:spcBef>
                <a:spcPts val="1000"/>
              </a:spcBef>
              <a:spcAft>
                <a:spcPts val="0"/>
              </a:spcAft>
              <a:buClr>
                <a:schemeClr val="dk1"/>
              </a:buClr>
              <a:buSzPts val="1100"/>
              <a:buFont typeface="Arial"/>
              <a:buNone/>
            </a:pPr>
            <a:r>
              <a:rPr lang="sv-SE" sz="1600">
                <a:solidFill>
                  <a:schemeClr val="dk1"/>
                </a:solidFill>
                <a:latin typeface="Century Gothic"/>
                <a:ea typeface="Century Gothic"/>
                <a:cs typeface="Century Gothic"/>
                <a:sym typeface="Century Gothic"/>
              </a:rPr>
              <a:t>b) Gjør både øvelse 5, ”Tjattrande apan”, og 6, ”Att bära sin</a:t>
            </a:r>
            <a:endParaRPr sz="1600">
              <a:solidFill>
                <a:schemeClr val="dk1"/>
              </a:solidFill>
              <a:latin typeface="Century Gothic"/>
              <a:ea typeface="Century Gothic"/>
              <a:cs typeface="Century Gothic"/>
              <a:sym typeface="Century Gothic"/>
            </a:endParaRPr>
          </a:p>
          <a:p>
            <a:pPr indent="-277200" lvl="0" marL="540000" marR="0" rtl="0" algn="l">
              <a:lnSpc>
                <a:spcPct val="90000"/>
              </a:lnSpc>
              <a:spcBef>
                <a:spcPts val="1000"/>
              </a:spcBef>
              <a:spcAft>
                <a:spcPts val="0"/>
              </a:spcAft>
              <a:buClr>
                <a:schemeClr val="dk1"/>
              </a:buClr>
              <a:buSzPts val="1100"/>
              <a:buFont typeface="Arial"/>
              <a:buNone/>
            </a:pPr>
            <a:r>
              <a:rPr lang="sv-SE" sz="1600">
                <a:solidFill>
                  <a:schemeClr val="dk1"/>
                </a:solidFill>
                <a:latin typeface="Century Gothic"/>
                <a:ea typeface="Century Gothic"/>
                <a:cs typeface="Century Gothic"/>
                <a:sym typeface="Century Gothic"/>
              </a:rPr>
              <a:t>     ryggsäck” minst en gang.</a:t>
            </a:r>
            <a:endParaRPr sz="1600">
              <a:solidFill>
                <a:schemeClr val="dk1"/>
              </a:solidFill>
              <a:latin typeface="Century Gothic"/>
              <a:ea typeface="Century Gothic"/>
              <a:cs typeface="Century Gothic"/>
              <a:sym typeface="Century Gothic"/>
            </a:endParaRPr>
          </a:p>
          <a:p>
            <a:pPr indent="-277200" lvl="0" marL="540000" marR="0" rtl="0" algn="l">
              <a:lnSpc>
                <a:spcPct val="90000"/>
              </a:lnSpc>
              <a:spcBef>
                <a:spcPts val="1000"/>
              </a:spcBef>
              <a:spcAft>
                <a:spcPts val="0"/>
              </a:spcAft>
              <a:buClr>
                <a:schemeClr val="dk1"/>
              </a:buClr>
              <a:buSzPts val="1100"/>
              <a:buFont typeface="Arial"/>
              <a:buNone/>
            </a:pPr>
            <a:r>
              <a:rPr lang="sv-SE" sz="1600">
                <a:solidFill>
                  <a:schemeClr val="dk1"/>
                </a:solidFill>
                <a:latin typeface="Century Gothic"/>
                <a:ea typeface="Century Gothic"/>
                <a:cs typeface="Century Gothic"/>
                <a:sym typeface="Century Gothic"/>
              </a:rPr>
              <a:t>c) Velg en ny ting du gjør hver dag og øv på å være oppmerksomt   </a:t>
            </a:r>
            <a:endParaRPr sz="1600">
              <a:solidFill>
                <a:schemeClr val="dk1"/>
              </a:solidFill>
              <a:latin typeface="Century Gothic"/>
              <a:ea typeface="Century Gothic"/>
              <a:cs typeface="Century Gothic"/>
              <a:sym typeface="Century Gothic"/>
            </a:endParaRPr>
          </a:p>
          <a:p>
            <a:pPr indent="-277200" lvl="0" marL="540000" marR="0" rtl="0" algn="l">
              <a:lnSpc>
                <a:spcPct val="90000"/>
              </a:lnSpc>
              <a:spcBef>
                <a:spcPts val="1000"/>
              </a:spcBef>
              <a:spcAft>
                <a:spcPts val="0"/>
              </a:spcAft>
              <a:buClr>
                <a:schemeClr val="dk1"/>
              </a:buClr>
              <a:buSzPts val="1100"/>
              <a:buFont typeface="Arial"/>
              <a:buNone/>
            </a:pPr>
            <a:r>
              <a:rPr lang="sv-SE" sz="1600">
                <a:solidFill>
                  <a:schemeClr val="dk1"/>
                </a:solidFill>
                <a:latin typeface="Century Gothic"/>
                <a:ea typeface="Century Gothic"/>
                <a:cs typeface="Century Gothic"/>
                <a:sym typeface="Century Gothic"/>
              </a:rPr>
              <a:t>     nærværende. </a:t>
            </a:r>
            <a:endParaRPr sz="1600">
              <a:solidFill>
                <a:schemeClr val="dk1"/>
              </a:solidFill>
              <a:latin typeface="Century Gothic"/>
              <a:ea typeface="Century Gothic"/>
              <a:cs typeface="Century Gothic"/>
              <a:sym typeface="Century Gothic"/>
            </a:endParaRPr>
          </a:p>
          <a:p>
            <a:pPr indent="0" lvl="0" marL="0" marR="0" rtl="0" algn="l">
              <a:lnSpc>
                <a:spcPct val="90000"/>
              </a:lnSpc>
              <a:spcBef>
                <a:spcPts val="1600"/>
              </a:spcBef>
              <a:spcAft>
                <a:spcPts val="0"/>
              </a:spcAft>
              <a:buClr>
                <a:srgbClr val="3F3F3F"/>
              </a:buClr>
              <a:buSzPts val="2000"/>
              <a:buFont typeface="Merriweather Sans"/>
              <a:buNone/>
            </a:pPr>
            <a:r>
              <a:rPr b="1" lang="sv-SE" sz="2000">
                <a:solidFill>
                  <a:schemeClr val="dk1"/>
                </a:solidFill>
                <a:latin typeface="Century Gothic"/>
                <a:ea typeface="Century Gothic"/>
                <a:cs typeface="Century Gothic"/>
                <a:sym typeface="Century Gothic"/>
              </a:rPr>
              <a:t>3. </a:t>
            </a:r>
            <a:r>
              <a:rPr b="1" lang="sv-SE" sz="2000">
                <a:solidFill>
                  <a:schemeClr val="dk1"/>
                </a:solidFill>
                <a:latin typeface="Century Gothic"/>
                <a:ea typeface="Century Gothic"/>
                <a:cs typeface="Century Gothic"/>
                <a:sym typeface="Century Gothic"/>
              </a:rPr>
              <a:t>Aksept</a:t>
            </a:r>
            <a:endParaRPr/>
          </a:p>
          <a:p>
            <a:pPr indent="0" lvl="0" marL="0" marR="0" rtl="0" algn="l">
              <a:lnSpc>
                <a:spcPct val="90000"/>
              </a:lnSpc>
              <a:spcBef>
                <a:spcPts val="400"/>
              </a:spcBef>
              <a:spcAft>
                <a:spcPts val="0"/>
              </a:spcAft>
              <a:buClr>
                <a:schemeClr val="dk1"/>
              </a:buClr>
              <a:buSzPts val="1100"/>
              <a:buFont typeface="Arial"/>
              <a:buNone/>
            </a:pPr>
            <a:r>
              <a:rPr lang="sv-SE" sz="1600">
                <a:solidFill>
                  <a:schemeClr val="dk1"/>
                </a:solidFill>
                <a:latin typeface="Century Gothic"/>
                <a:ea typeface="Century Gothic"/>
                <a:cs typeface="Century Gothic"/>
                <a:sym typeface="Century Gothic"/>
              </a:rPr>
              <a:t>Hva skjer når du kjemper imot? Hva skjer når du aksepterer?</a:t>
            </a:r>
            <a:endParaRPr sz="1600">
              <a:solidFill>
                <a:schemeClr val="dk1"/>
              </a:solidFill>
              <a:latin typeface="Century Gothic"/>
              <a:ea typeface="Century Gothic"/>
              <a:cs typeface="Century Gothic"/>
              <a:sym typeface="Century Gothic"/>
            </a:endParaRPr>
          </a:p>
          <a:p>
            <a:pPr indent="0" lvl="0" marL="0" marR="0" rtl="0" algn="l">
              <a:lnSpc>
                <a:spcPct val="90000"/>
              </a:lnSpc>
              <a:spcBef>
                <a:spcPts val="1600"/>
              </a:spcBef>
              <a:spcAft>
                <a:spcPts val="0"/>
              </a:spcAft>
              <a:buClr>
                <a:schemeClr val="dk1"/>
              </a:buClr>
              <a:buSzPts val="2000"/>
              <a:buFont typeface="Merriweather Sans"/>
              <a:buNone/>
            </a:pPr>
            <a:r>
              <a:rPr b="1" lang="sv-SE" sz="2000">
                <a:solidFill>
                  <a:schemeClr val="dk1"/>
                </a:solidFill>
                <a:latin typeface="Century Gothic"/>
                <a:ea typeface="Century Gothic"/>
                <a:cs typeface="Century Gothic"/>
                <a:sym typeface="Century Gothic"/>
              </a:rPr>
              <a:t>4. Fysisk aktivitet</a:t>
            </a:r>
            <a:endParaRPr/>
          </a:p>
          <a:p>
            <a:pPr indent="0" lvl="0" marL="0" marR="0" rtl="0" algn="l">
              <a:lnSpc>
                <a:spcPct val="90000"/>
              </a:lnSpc>
              <a:spcBef>
                <a:spcPts val="400"/>
              </a:spcBef>
              <a:spcAft>
                <a:spcPts val="0"/>
              </a:spcAft>
              <a:buClr>
                <a:schemeClr val="dk1"/>
              </a:buClr>
              <a:buSzPts val="1100"/>
              <a:buFont typeface="Arial"/>
              <a:buNone/>
            </a:pPr>
            <a:r>
              <a:rPr lang="sv-SE" sz="1600">
                <a:solidFill>
                  <a:schemeClr val="dk1"/>
                </a:solidFill>
                <a:latin typeface="Century Gothic"/>
                <a:ea typeface="Century Gothic"/>
                <a:cs typeface="Century Gothic"/>
                <a:sym typeface="Century Gothic"/>
              </a:rPr>
              <a:t>Gjerne minst 30 minutter rask gange to ganger/uka.</a:t>
            </a:r>
            <a:endParaRPr sz="1600">
              <a:solidFill>
                <a:schemeClr val="dk1"/>
              </a:solidFill>
              <a:latin typeface="Century Gothic"/>
              <a:ea typeface="Century Gothic"/>
              <a:cs typeface="Century Gothic"/>
              <a:sym typeface="Century Gothic"/>
            </a:endParaRPr>
          </a:p>
          <a:p>
            <a:pPr indent="0" lvl="0" marL="0" marR="0" rtl="0" algn="l">
              <a:lnSpc>
                <a:spcPct val="90000"/>
              </a:lnSpc>
              <a:spcBef>
                <a:spcPts val="1000"/>
              </a:spcBef>
              <a:spcAft>
                <a:spcPts val="0"/>
              </a:spcAft>
              <a:buClr>
                <a:schemeClr val="dk1"/>
              </a:buClr>
              <a:buSzPts val="1600"/>
              <a:buFont typeface="Merriweather Sans"/>
              <a:buNone/>
            </a:pPr>
            <a:r>
              <a:t/>
            </a:r>
            <a:endParaRPr b="1" sz="1600">
              <a:solidFill>
                <a:schemeClr val="dk1"/>
              </a:solidFill>
              <a:latin typeface="Century Gothic"/>
              <a:ea typeface="Century Gothic"/>
              <a:cs typeface="Century Gothic"/>
              <a:sym typeface="Century Gothic"/>
            </a:endParaRPr>
          </a:p>
          <a:p>
            <a:pPr indent="0" lvl="0" marL="0" marR="0" rtl="0" algn="l">
              <a:lnSpc>
                <a:spcPct val="90000"/>
              </a:lnSpc>
              <a:spcBef>
                <a:spcPts val="1000"/>
              </a:spcBef>
              <a:spcAft>
                <a:spcPts val="0"/>
              </a:spcAft>
              <a:buClr>
                <a:srgbClr val="3F3F3F"/>
              </a:buClr>
              <a:buSzPts val="1600"/>
              <a:buFont typeface="Merriweather Sans"/>
              <a:buNone/>
            </a:pPr>
            <a:r>
              <a:t/>
            </a:r>
            <a:endParaRPr b="1" sz="1600">
              <a:solidFill>
                <a:schemeClr val="dk1"/>
              </a:solidFill>
              <a:latin typeface="Century Gothic"/>
              <a:ea typeface="Century Gothic"/>
              <a:cs typeface="Century Gothic"/>
              <a:sym typeface="Century Gothic"/>
            </a:endParaRPr>
          </a:p>
          <a:p>
            <a:pPr indent="0" lvl="0" marL="0" marR="0" rtl="0" algn="l">
              <a:lnSpc>
                <a:spcPct val="90000"/>
              </a:lnSpc>
              <a:spcBef>
                <a:spcPts val="1000"/>
              </a:spcBef>
              <a:spcAft>
                <a:spcPts val="0"/>
              </a:spcAft>
              <a:buClr>
                <a:srgbClr val="3F3F3F"/>
              </a:buClr>
              <a:buSzPts val="1600"/>
              <a:buFont typeface="Merriweather Sans"/>
              <a:buNone/>
            </a:pPr>
            <a:r>
              <a:t/>
            </a:r>
            <a:endParaRPr b="1" sz="1600">
              <a:solidFill>
                <a:schemeClr val="dk1"/>
              </a:solidFill>
              <a:latin typeface="Century Gothic"/>
              <a:ea typeface="Century Gothic"/>
              <a:cs typeface="Century Gothic"/>
              <a:sym typeface="Century Gothic"/>
            </a:endParaRPr>
          </a:p>
        </p:txBody>
      </p:sp>
      <p:sp>
        <p:nvSpPr>
          <p:cNvPr id="1198" name="Google Shape;1198;p66"/>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52</a:t>
            </a:r>
            <a:endParaRPr/>
          </a:p>
        </p:txBody>
      </p:sp>
      <p:sp>
        <p:nvSpPr>
          <p:cNvPr id="1199" name="Google Shape;1199;p66"/>
          <p:cNvSpPr/>
          <p:nvPr/>
        </p:nvSpPr>
        <p:spPr>
          <a:xfrm>
            <a:off x="9232185" y="1414359"/>
            <a:ext cx="2738574" cy="2738574"/>
          </a:xfrm>
          <a:prstGeom prst="ellipse">
            <a:avLst/>
          </a:prstGeom>
          <a:solidFill>
            <a:srgbClr val="2B6982"/>
          </a:solidFill>
          <a:ln cap="flat" cmpd="sng" w="12700">
            <a:solidFill>
              <a:srgbClr val="157057"/>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sv-SE">
                <a:solidFill>
                  <a:schemeClr val="lt1"/>
                </a:solidFill>
                <a:latin typeface="Century Gothic"/>
                <a:ea typeface="Century Gothic"/>
                <a:cs typeface="Century Gothic"/>
                <a:sym typeface="Century Gothic"/>
              </a:rPr>
              <a:t>Nå er vi i sluttspurten. Bruk tid disse månedene og evaluer etterpå hvilke resultater du opplever i livet ditt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96"/>
                                        </p:tgtEl>
                                        <p:attrNameLst>
                                          <p:attrName>style.visibility</p:attrName>
                                        </p:attrNameLst>
                                      </p:cBhvr>
                                      <p:to>
                                        <p:strVal val="visible"/>
                                      </p:to>
                                    </p:set>
                                    <p:animEffect filter="fade" transition="in">
                                      <p:cBhvr>
                                        <p:cTn dur="500"/>
                                        <p:tgtEl>
                                          <p:spTgt spid="1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xEl>
                                              <p:pRg end="0" st="0"/>
                                            </p:txEl>
                                          </p:spTgt>
                                        </p:tgtEl>
                                        <p:attrNameLst>
                                          <p:attrName>style.visibility</p:attrName>
                                        </p:attrNameLst>
                                      </p:cBhvr>
                                      <p:to>
                                        <p:strVal val="visible"/>
                                      </p:to>
                                    </p:set>
                                    <p:animEffect filter="fade" transition="in">
                                      <p:cBhvr>
                                        <p:cTn dur="500"/>
                                        <p:tgtEl>
                                          <p:spTgt spid="11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xEl>
                                              <p:pRg end="1" st="1"/>
                                            </p:txEl>
                                          </p:spTgt>
                                        </p:tgtEl>
                                        <p:attrNameLst>
                                          <p:attrName>style.visibility</p:attrName>
                                        </p:attrNameLst>
                                      </p:cBhvr>
                                      <p:to>
                                        <p:strVal val="visible"/>
                                      </p:to>
                                    </p:set>
                                    <p:animEffect filter="fade" transition="in">
                                      <p:cBhvr>
                                        <p:cTn dur="500"/>
                                        <p:tgtEl>
                                          <p:spTgt spid="11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xEl>
                                              <p:pRg end="2" st="2"/>
                                            </p:txEl>
                                          </p:spTgt>
                                        </p:tgtEl>
                                        <p:attrNameLst>
                                          <p:attrName>style.visibility</p:attrName>
                                        </p:attrNameLst>
                                      </p:cBhvr>
                                      <p:to>
                                        <p:strVal val="visible"/>
                                      </p:to>
                                    </p:set>
                                    <p:animEffect filter="fade" transition="in">
                                      <p:cBhvr>
                                        <p:cTn dur="500"/>
                                        <p:tgtEl>
                                          <p:spTgt spid="119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xEl>
                                              <p:pRg end="3" st="3"/>
                                            </p:txEl>
                                          </p:spTgt>
                                        </p:tgtEl>
                                        <p:attrNameLst>
                                          <p:attrName>style.visibility</p:attrName>
                                        </p:attrNameLst>
                                      </p:cBhvr>
                                      <p:to>
                                        <p:strVal val="visible"/>
                                      </p:to>
                                    </p:set>
                                    <p:animEffect filter="fade" transition="in">
                                      <p:cBhvr>
                                        <p:cTn dur="500"/>
                                        <p:tgtEl>
                                          <p:spTgt spid="119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xEl>
                                              <p:pRg end="4" st="4"/>
                                            </p:txEl>
                                          </p:spTgt>
                                        </p:tgtEl>
                                        <p:attrNameLst>
                                          <p:attrName>style.visibility</p:attrName>
                                        </p:attrNameLst>
                                      </p:cBhvr>
                                      <p:to>
                                        <p:strVal val="visible"/>
                                      </p:to>
                                    </p:set>
                                    <p:animEffect filter="fade" transition="in">
                                      <p:cBhvr>
                                        <p:cTn dur="500"/>
                                        <p:tgtEl>
                                          <p:spTgt spid="119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xEl>
                                              <p:pRg end="5" st="5"/>
                                            </p:txEl>
                                          </p:spTgt>
                                        </p:tgtEl>
                                        <p:attrNameLst>
                                          <p:attrName>style.visibility</p:attrName>
                                        </p:attrNameLst>
                                      </p:cBhvr>
                                      <p:to>
                                        <p:strVal val="visible"/>
                                      </p:to>
                                    </p:set>
                                    <p:animEffect filter="fade" transition="in">
                                      <p:cBhvr>
                                        <p:cTn dur="500"/>
                                        <p:tgtEl>
                                          <p:spTgt spid="119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xEl>
                                              <p:pRg end="6" st="6"/>
                                            </p:txEl>
                                          </p:spTgt>
                                        </p:tgtEl>
                                        <p:attrNameLst>
                                          <p:attrName>style.visibility</p:attrName>
                                        </p:attrNameLst>
                                      </p:cBhvr>
                                      <p:to>
                                        <p:strVal val="visible"/>
                                      </p:to>
                                    </p:set>
                                    <p:animEffect filter="fade" transition="in">
                                      <p:cBhvr>
                                        <p:cTn dur="500"/>
                                        <p:tgtEl>
                                          <p:spTgt spid="119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xEl>
                                              <p:pRg end="7" st="7"/>
                                            </p:txEl>
                                          </p:spTgt>
                                        </p:tgtEl>
                                        <p:attrNameLst>
                                          <p:attrName>style.visibility</p:attrName>
                                        </p:attrNameLst>
                                      </p:cBhvr>
                                      <p:to>
                                        <p:strVal val="visible"/>
                                      </p:to>
                                    </p:set>
                                    <p:animEffect filter="fade" transition="in">
                                      <p:cBhvr>
                                        <p:cTn dur="500"/>
                                        <p:tgtEl>
                                          <p:spTgt spid="119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xEl>
                                              <p:pRg end="8" st="8"/>
                                            </p:txEl>
                                          </p:spTgt>
                                        </p:tgtEl>
                                        <p:attrNameLst>
                                          <p:attrName>style.visibility</p:attrName>
                                        </p:attrNameLst>
                                      </p:cBhvr>
                                      <p:to>
                                        <p:strVal val="visible"/>
                                      </p:to>
                                    </p:set>
                                    <p:animEffect filter="fade" transition="in">
                                      <p:cBhvr>
                                        <p:cTn dur="500"/>
                                        <p:tgtEl>
                                          <p:spTgt spid="119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xEl>
                                              <p:pRg end="9" st="9"/>
                                            </p:txEl>
                                          </p:spTgt>
                                        </p:tgtEl>
                                        <p:attrNameLst>
                                          <p:attrName>style.visibility</p:attrName>
                                        </p:attrNameLst>
                                      </p:cBhvr>
                                      <p:to>
                                        <p:strVal val="visible"/>
                                      </p:to>
                                    </p:set>
                                    <p:animEffect filter="fade" transition="in">
                                      <p:cBhvr>
                                        <p:cTn dur="500"/>
                                        <p:tgtEl>
                                          <p:spTgt spid="1197">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xEl>
                                              <p:pRg end="10" st="10"/>
                                            </p:txEl>
                                          </p:spTgt>
                                        </p:tgtEl>
                                        <p:attrNameLst>
                                          <p:attrName>style.visibility</p:attrName>
                                        </p:attrNameLst>
                                      </p:cBhvr>
                                      <p:to>
                                        <p:strVal val="visible"/>
                                      </p:to>
                                    </p:set>
                                    <p:animEffect filter="fade" transition="in">
                                      <p:cBhvr>
                                        <p:cTn dur="500"/>
                                        <p:tgtEl>
                                          <p:spTgt spid="1197">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xEl>
                                              <p:pRg end="11" st="11"/>
                                            </p:txEl>
                                          </p:spTgt>
                                        </p:tgtEl>
                                        <p:attrNameLst>
                                          <p:attrName>style.visibility</p:attrName>
                                        </p:attrNameLst>
                                      </p:cBhvr>
                                      <p:to>
                                        <p:strVal val="visible"/>
                                      </p:to>
                                    </p:set>
                                    <p:animEffect filter="fade" transition="in">
                                      <p:cBhvr>
                                        <p:cTn dur="500"/>
                                        <p:tgtEl>
                                          <p:spTgt spid="1197">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xEl>
                                              <p:pRg end="12" st="12"/>
                                            </p:txEl>
                                          </p:spTgt>
                                        </p:tgtEl>
                                        <p:attrNameLst>
                                          <p:attrName>style.visibility</p:attrName>
                                        </p:attrNameLst>
                                      </p:cBhvr>
                                      <p:to>
                                        <p:strVal val="visible"/>
                                      </p:to>
                                    </p:set>
                                    <p:animEffect filter="fade" transition="in">
                                      <p:cBhvr>
                                        <p:cTn dur="500"/>
                                        <p:tgtEl>
                                          <p:spTgt spid="1197">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xEl>
                                              <p:pRg end="13" st="13"/>
                                            </p:txEl>
                                          </p:spTgt>
                                        </p:tgtEl>
                                        <p:attrNameLst>
                                          <p:attrName>style.visibility</p:attrName>
                                        </p:attrNameLst>
                                      </p:cBhvr>
                                      <p:to>
                                        <p:strVal val="visible"/>
                                      </p:to>
                                    </p:set>
                                    <p:animEffect filter="fade" transition="in">
                                      <p:cBhvr>
                                        <p:cTn dur="500"/>
                                        <p:tgtEl>
                                          <p:spTgt spid="1197">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xEl>
                                              <p:pRg end="14" st="14"/>
                                            </p:txEl>
                                          </p:spTgt>
                                        </p:tgtEl>
                                        <p:attrNameLst>
                                          <p:attrName>style.visibility</p:attrName>
                                        </p:attrNameLst>
                                      </p:cBhvr>
                                      <p:to>
                                        <p:strVal val="visible"/>
                                      </p:to>
                                    </p:set>
                                    <p:animEffect filter="fade" transition="in">
                                      <p:cBhvr>
                                        <p:cTn dur="500"/>
                                        <p:tgtEl>
                                          <p:spTgt spid="1197">
                                            <p:txEl>
                                              <p:pRg end="14" st="1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04" name="Shape 1204"/>
        <p:cNvGrpSpPr/>
        <p:nvPr/>
      </p:nvGrpSpPr>
      <p:grpSpPr>
        <a:xfrm>
          <a:off x="0" y="0"/>
          <a:ext cx="0" cy="0"/>
          <a:chOff x="0" y="0"/>
          <a:chExt cx="0" cy="0"/>
        </a:xfrm>
      </p:grpSpPr>
      <p:pic>
        <p:nvPicPr>
          <p:cNvPr id="1205" name="Google Shape;1205;p6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06" name="Google Shape;1206;p67"/>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207" name="Google Shape;1207;p67"/>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208" name="Google Shape;1208;p67"/>
          <p:cNvSpPr txBox="1"/>
          <p:nvPr/>
        </p:nvSpPr>
        <p:spPr>
          <a:xfrm>
            <a:off x="2147119" y="1533628"/>
            <a:ext cx="6678828" cy="40754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lang="sv-SE" sz="2000">
                <a:solidFill>
                  <a:schemeClr val="dk1"/>
                </a:solidFill>
                <a:latin typeface="Century Gothic"/>
                <a:ea typeface="Century Gothic"/>
                <a:cs typeface="Century Gothic"/>
                <a:sym typeface="Century Gothic"/>
              </a:rPr>
              <a:t>5. Fortsett å skrive inn i Livskompasset ditt og vurder  </a:t>
            </a:r>
            <a:endParaRPr b="1" sz="20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100"/>
              <a:buFont typeface="Arial"/>
              <a:buNone/>
            </a:pPr>
            <a:r>
              <a:rPr b="1" lang="sv-SE" sz="2000">
                <a:solidFill>
                  <a:schemeClr val="dk1"/>
                </a:solidFill>
                <a:latin typeface="Century Gothic"/>
                <a:ea typeface="Century Gothic"/>
                <a:cs typeface="Century Gothic"/>
                <a:sym typeface="Century Gothic"/>
              </a:rPr>
              <a:t>     minst to ganger/uka hvordan </a:t>
            </a:r>
            <a:r>
              <a:rPr lang="sv-SE" sz="1600">
                <a:solidFill>
                  <a:schemeClr val="dk1"/>
                </a:solidFill>
                <a:latin typeface="Century Gothic"/>
                <a:ea typeface="Century Gothic"/>
                <a:cs typeface="Century Gothic"/>
                <a:sym typeface="Century Gothic"/>
              </a:rPr>
              <a:t>de siste dagene ser ut på Livskompasset (livsområde og balanse). Fortsett  også på ”Livsverdi &amp; Steg jeg vil ta”-arket.</a:t>
            </a:r>
            <a:endParaRPr sz="1600">
              <a:solidFill>
                <a:schemeClr val="dk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3F3F3F"/>
              </a:buClr>
              <a:buSzPts val="2000"/>
              <a:buFont typeface="Merriweather Sans"/>
              <a:buNone/>
            </a:pPr>
            <a:r>
              <a:rPr b="1" lang="sv-SE" sz="2000">
                <a:solidFill>
                  <a:schemeClr val="dk1"/>
                </a:solidFill>
                <a:latin typeface="Century Gothic"/>
                <a:ea typeface="Century Gothic"/>
                <a:cs typeface="Century Gothic"/>
                <a:sym typeface="Century Gothic"/>
              </a:rPr>
              <a:t>6. </a:t>
            </a:r>
            <a:r>
              <a:rPr b="1" lang="sv-SE" sz="2000">
                <a:solidFill>
                  <a:schemeClr val="dk1"/>
                </a:solidFill>
                <a:latin typeface="Century Gothic"/>
                <a:ea typeface="Century Gothic"/>
                <a:cs typeface="Century Gothic"/>
                <a:sym typeface="Century Gothic"/>
              </a:rPr>
              <a:t>Lev i tråd med ”Livsverdikortet” du valgte. </a:t>
            </a:r>
            <a:endParaRPr/>
          </a:p>
          <a:p>
            <a:pPr indent="0" lvl="0" marL="0" marR="0" rtl="0" algn="l">
              <a:lnSpc>
                <a:spcPct val="100000"/>
              </a:lnSpc>
              <a:spcBef>
                <a:spcPts val="1000"/>
              </a:spcBef>
              <a:spcAft>
                <a:spcPts val="0"/>
              </a:spcAft>
              <a:buClr>
                <a:schemeClr val="dk1"/>
              </a:buClr>
              <a:buSzPts val="1100"/>
              <a:buFont typeface="Arial"/>
              <a:buNone/>
            </a:pPr>
            <a:r>
              <a:rPr lang="sv-SE" sz="1600">
                <a:solidFill>
                  <a:schemeClr val="dk1"/>
                </a:solidFill>
                <a:latin typeface="Century Gothic"/>
                <a:ea typeface="Century Gothic"/>
                <a:cs typeface="Century Gothic"/>
                <a:sym typeface="Century Gothic"/>
              </a:rPr>
              <a:t>Ha kortet  med deg eller på en plass du kommer til å se det ofte de kommende ukene. Noter hvordan det går,  så følger vi dette opp på neste samling.</a:t>
            </a:r>
            <a:endParaRPr sz="1600">
              <a:solidFill>
                <a:schemeClr val="dk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3F3F3F"/>
              </a:buClr>
              <a:buSzPts val="2000"/>
              <a:buFont typeface="Merriweather Sans"/>
              <a:buNone/>
            </a:pPr>
            <a:r>
              <a:rPr b="1" lang="sv-SE" sz="2000">
                <a:solidFill>
                  <a:schemeClr val="dk1"/>
                </a:solidFill>
                <a:latin typeface="Century Gothic"/>
                <a:ea typeface="Century Gothic"/>
                <a:cs typeface="Century Gothic"/>
                <a:sym typeface="Century Gothic"/>
              </a:rPr>
              <a:t>7. G</a:t>
            </a:r>
            <a:r>
              <a:rPr b="1" lang="sv-SE" sz="2000">
                <a:solidFill>
                  <a:schemeClr val="dk1"/>
                </a:solidFill>
                <a:latin typeface="Century Gothic"/>
                <a:ea typeface="Century Gothic"/>
                <a:cs typeface="Century Gothic"/>
                <a:sym typeface="Century Gothic"/>
              </a:rPr>
              <a:t>jør noe du aldri (eller sjelden) gjør </a:t>
            </a:r>
            <a:endParaRPr/>
          </a:p>
          <a:p>
            <a:pPr indent="0" lvl="0" marL="0" marR="0" rtl="0" algn="l">
              <a:lnSpc>
                <a:spcPct val="100000"/>
              </a:lnSpc>
              <a:spcBef>
                <a:spcPts val="1000"/>
              </a:spcBef>
              <a:spcAft>
                <a:spcPts val="0"/>
              </a:spcAft>
              <a:buClr>
                <a:schemeClr val="dk1"/>
              </a:buClr>
              <a:buSzPts val="1100"/>
              <a:buFont typeface="Arial"/>
              <a:buNone/>
            </a:pPr>
            <a:r>
              <a:rPr lang="sv-SE" sz="1600">
                <a:solidFill>
                  <a:schemeClr val="dk1"/>
                </a:solidFill>
                <a:latin typeface="Century Gothic"/>
                <a:ea typeface="Century Gothic"/>
                <a:cs typeface="Century Gothic"/>
                <a:sym typeface="Century Gothic"/>
              </a:rPr>
              <a:t>eller noe du  pleier å  gjøre, men gjør det annerledes. Det vil si, slå av  autopiloten minst en gang/uka</a:t>
            </a:r>
            <a:endParaRPr sz="1600">
              <a:solidFill>
                <a:schemeClr val="dk1"/>
              </a:solidFill>
              <a:latin typeface="Century Gothic"/>
              <a:ea typeface="Century Gothic"/>
              <a:cs typeface="Century Gothic"/>
              <a:sym typeface="Century Gothic"/>
            </a:endParaRPr>
          </a:p>
          <a:p>
            <a:pPr indent="0" lvl="0" marL="0" marR="0" rtl="0" algn="l">
              <a:lnSpc>
                <a:spcPct val="90000"/>
              </a:lnSpc>
              <a:spcBef>
                <a:spcPts val="1000"/>
              </a:spcBef>
              <a:spcAft>
                <a:spcPts val="0"/>
              </a:spcAft>
              <a:buClr>
                <a:schemeClr val="dk1"/>
              </a:buClr>
              <a:buSzPts val="1600"/>
              <a:buFont typeface="Merriweather Sans"/>
              <a:buNone/>
            </a:pPr>
            <a:r>
              <a:t/>
            </a:r>
            <a:endParaRPr b="1" sz="1600">
              <a:solidFill>
                <a:schemeClr val="dk1"/>
              </a:solidFill>
              <a:latin typeface="Century Gothic"/>
              <a:ea typeface="Century Gothic"/>
              <a:cs typeface="Century Gothic"/>
              <a:sym typeface="Century Gothic"/>
            </a:endParaRPr>
          </a:p>
          <a:p>
            <a:pPr indent="0" lvl="0" marL="0" marR="0" rtl="0" algn="l">
              <a:lnSpc>
                <a:spcPct val="90000"/>
              </a:lnSpc>
              <a:spcBef>
                <a:spcPts val="1000"/>
              </a:spcBef>
              <a:spcAft>
                <a:spcPts val="0"/>
              </a:spcAft>
              <a:buClr>
                <a:srgbClr val="3F3F3F"/>
              </a:buClr>
              <a:buSzPts val="1600"/>
              <a:buFont typeface="Merriweather Sans"/>
              <a:buNone/>
            </a:pPr>
            <a:r>
              <a:t/>
            </a:r>
            <a:endParaRPr b="1" sz="1600">
              <a:solidFill>
                <a:schemeClr val="dk1"/>
              </a:solidFill>
              <a:latin typeface="Century Gothic"/>
              <a:ea typeface="Century Gothic"/>
              <a:cs typeface="Century Gothic"/>
              <a:sym typeface="Century Gothic"/>
            </a:endParaRPr>
          </a:p>
          <a:p>
            <a:pPr indent="0" lvl="0" marL="0" marR="0" rtl="0" algn="l">
              <a:lnSpc>
                <a:spcPct val="90000"/>
              </a:lnSpc>
              <a:spcBef>
                <a:spcPts val="1000"/>
              </a:spcBef>
              <a:spcAft>
                <a:spcPts val="0"/>
              </a:spcAft>
              <a:buClr>
                <a:srgbClr val="3F3F3F"/>
              </a:buClr>
              <a:buSzPts val="1600"/>
              <a:buFont typeface="Merriweather Sans"/>
              <a:buNone/>
            </a:pPr>
            <a:r>
              <a:t/>
            </a:r>
            <a:endParaRPr b="1" sz="1600">
              <a:solidFill>
                <a:schemeClr val="dk1"/>
              </a:solidFill>
              <a:latin typeface="Century Gothic"/>
              <a:ea typeface="Century Gothic"/>
              <a:cs typeface="Century Gothic"/>
              <a:sym typeface="Century Gothic"/>
            </a:endParaRPr>
          </a:p>
        </p:txBody>
      </p:sp>
      <p:sp>
        <p:nvSpPr>
          <p:cNvPr id="1209" name="Google Shape;1209;p67"/>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53</a:t>
            </a:r>
            <a:endParaRPr/>
          </a:p>
        </p:txBody>
      </p:sp>
      <p:sp>
        <p:nvSpPr>
          <p:cNvPr id="1210" name="Google Shape;1210;p67"/>
          <p:cNvSpPr txBox="1"/>
          <p:nvPr/>
        </p:nvSpPr>
        <p:spPr>
          <a:xfrm>
            <a:off x="2300535" y="730636"/>
            <a:ext cx="75909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HJEMMEOPPGAVER TIL NESTE SAMLING</a:t>
            </a:r>
            <a:endParaRPr b="1" sz="2800">
              <a:solidFill>
                <a:schemeClr val="dk1"/>
              </a:solidFill>
              <a:latin typeface="Century Gothic"/>
              <a:ea typeface="Century Gothic"/>
              <a:cs typeface="Century Gothic"/>
              <a:sym typeface="Century Gothic"/>
            </a:endParaRPr>
          </a:p>
        </p:txBody>
      </p:sp>
      <p:sp>
        <p:nvSpPr>
          <p:cNvPr id="1211" name="Google Shape;1211;p67"/>
          <p:cNvSpPr/>
          <p:nvPr/>
        </p:nvSpPr>
        <p:spPr>
          <a:xfrm>
            <a:off x="9232185" y="1414359"/>
            <a:ext cx="2738574" cy="2738574"/>
          </a:xfrm>
          <a:prstGeom prst="ellipse">
            <a:avLst/>
          </a:prstGeom>
          <a:solidFill>
            <a:srgbClr val="2B6982"/>
          </a:solidFill>
          <a:ln cap="flat" cmpd="sng" w="12700">
            <a:solidFill>
              <a:srgbClr val="157057"/>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SzPts val="1100"/>
              <a:buNone/>
            </a:pPr>
            <a:r>
              <a:rPr b="1" lang="sv-SE">
                <a:solidFill>
                  <a:schemeClr val="lt1"/>
                </a:solidFill>
                <a:latin typeface="Century Gothic"/>
                <a:ea typeface="Century Gothic"/>
                <a:cs typeface="Century Gothic"/>
                <a:sym typeface="Century Gothic"/>
              </a:rPr>
              <a:t>Nå er vi i sluttspurten. Bruk tid disse månedene og evaluer etterpå hvilke resultater du opplever i livet ditt</a:t>
            </a:r>
            <a:endParaRPr b="1">
              <a:solidFill>
                <a:schemeClr val="lt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10"/>
                                        </p:tgtEl>
                                        <p:attrNameLst>
                                          <p:attrName>style.visibility</p:attrName>
                                        </p:attrNameLst>
                                      </p:cBhvr>
                                      <p:to>
                                        <p:strVal val="visible"/>
                                      </p:to>
                                    </p:set>
                                    <p:animEffect filter="fade" transition="in">
                                      <p:cBhvr>
                                        <p:cTn dur="500"/>
                                        <p:tgtEl>
                                          <p:spTgt spid="1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8">
                                            <p:txEl>
                                              <p:pRg end="0" st="0"/>
                                            </p:txEl>
                                          </p:spTgt>
                                        </p:tgtEl>
                                        <p:attrNameLst>
                                          <p:attrName>style.visibility</p:attrName>
                                        </p:attrNameLst>
                                      </p:cBhvr>
                                      <p:to>
                                        <p:strVal val="visible"/>
                                      </p:to>
                                    </p:set>
                                    <p:animEffect filter="fade" transition="in">
                                      <p:cBhvr>
                                        <p:cTn dur="500"/>
                                        <p:tgtEl>
                                          <p:spTgt spid="12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8">
                                            <p:txEl>
                                              <p:pRg end="1" st="1"/>
                                            </p:txEl>
                                          </p:spTgt>
                                        </p:tgtEl>
                                        <p:attrNameLst>
                                          <p:attrName>style.visibility</p:attrName>
                                        </p:attrNameLst>
                                      </p:cBhvr>
                                      <p:to>
                                        <p:strVal val="visible"/>
                                      </p:to>
                                    </p:set>
                                    <p:animEffect filter="fade" transition="in">
                                      <p:cBhvr>
                                        <p:cTn dur="500"/>
                                        <p:tgtEl>
                                          <p:spTgt spid="12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8">
                                            <p:txEl>
                                              <p:pRg end="2" st="2"/>
                                            </p:txEl>
                                          </p:spTgt>
                                        </p:tgtEl>
                                        <p:attrNameLst>
                                          <p:attrName>style.visibility</p:attrName>
                                        </p:attrNameLst>
                                      </p:cBhvr>
                                      <p:to>
                                        <p:strVal val="visible"/>
                                      </p:to>
                                    </p:set>
                                    <p:animEffect filter="fade" transition="in">
                                      <p:cBhvr>
                                        <p:cTn dur="500"/>
                                        <p:tgtEl>
                                          <p:spTgt spid="12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8">
                                            <p:txEl>
                                              <p:pRg end="3" st="3"/>
                                            </p:txEl>
                                          </p:spTgt>
                                        </p:tgtEl>
                                        <p:attrNameLst>
                                          <p:attrName>style.visibility</p:attrName>
                                        </p:attrNameLst>
                                      </p:cBhvr>
                                      <p:to>
                                        <p:strVal val="visible"/>
                                      </p:to>
                                    </p:set>
                                    <p:animEffect filter="fade" transition="in">
                                      <p:cBhvr>
                                        <p:cTn dur="500"/>
                                        <p:tgtEl>
                                          <p:spTgt spid="12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8">
                                            <p:txEl>
                                              <p:pRg end="4" st="4"/>
                                            </p:txEl>
                                          </p:spTgt>
                                        </p:tgtEl>
                                        <p:attrNameLst>
                                          <p:attrName>style.visibility</p:attrName>
                                        </p:attrNameLst>
                                      </p:cBhvr>
                                      <p:to>
                                        <p:strVal val="visible"/>
                                      </p:to>
                                    </p:set>
                                    <p:animEffect filter="fade" transition="in">
                                      <p:cBhvr>
                                        <p:cTn dur="500"/>
                                        <p:tgtEl>
                                          <p:spTgt spid="120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8">
                                            <p:txEl>
                                              <p:pRg end="5" st="5"/>
                                            </p:txEl>
                                          </p:spTgt>
                                        </p:tgtEl>
                                        <p:attrNameLst>
                                          <p:attrName>style.visibility</p:attrName>
                                        </p:attrNameLst>
                                      </p:cBhvr>
                                      <p:to>
                                        <p:strVal val="visible"/>
                                      </p:to>
                                    </p:set>
                                    <p:animEffect filter="fade" transition="in">
                                      <p:cBhvr>
                                        <p:cTn dur="500"/>
                                        <p:tgtEl>
                                          <p:spTgt spid="120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8">
                                            <p:txEl>
                                              <p:pRg end="6" st="6"/>
                                            </p:txEl>
                                          </p:spTgt>
                                        </p:tgtEl>
                                        <p:attrNameLst>
                                          <p:attrName>style.visibility</p:attrName>
                                        </p:attrNameLst>
                                      </p:cBhvr>
                                      <p:to>
                                        <p:strVal val="visible"/>
                                      </p:to>
                                    </p:set>
                                    <p:animEffect filter="fade" transition="in">
                                      <p:cBhvr>
                                        <p:cTn dur="500"/>
                                        <p:tgtEl>
                                          <p:spTgt spid="120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8">
                                            <p:txEl>
                                              <p:pRg end="7" st="7"/>
                                            </p:txEl>
                                          </p:spTgt>
                                        </p:tgtEl>
                                        <p:attrNameLst>
                                          <p:attrName>style.visibility</p:attrName>
                                        </p:attrNameLst>
                                      </p:cBhvr>
                                      <p:to>
                                        <p:strVal val="visible"/>
                                      </p:to>
                                    </p:set>
                                    <p:animEffect filter="fade" transition="in">
                                      <p:cBhvr>
                                        <p:cTn dur="500"/>
                                        <p:tgtEl>
                                          <p:spTgt spid="120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8">
                                            <p:txEl>
                                              <p:pRg end="8" st="8"/>
                                            </p:txEl>
                                          </p:spTgt>
                                        </p:tgtEl>
                                        <p:attrNameLst>
                                          <p:attrName>style.visibility</p:attrName>
                                        </p:attrNameLst>
                                      </p:cBhvr>
                                      <p:to>
                                        <p:strVal val="visible"/>
                                      </p:to>
                                    </p:set>
                                    <p:animEffect filter="fade" transition="in">
                                      <p:cBhvr>
                                        <p:cTn dur="500"/>
                                        <p:tgtEl>
                                          <p:spTgt spid="120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5" name="Shape 1215"/>
        <p:cNvGrpSpPr/>
        <p:nvPr/>
      </p:nvGrpSpPr>
      <p:grpSpPr>
        <a:xfrm>
          <a:off x="0" y="0"/>
          <a:ext cx="0" cy="0"/>
          <a:chOff x="0" y="0"/>
          <a:chExt cx="0" cy="0"/>
        </a:xfrm>
      </p:grpSpPr>
      <p:pic>
        <p:nvPicPr>
          <p:cNvPr descr="En bild som visar träd, utomhus&#10;&#10;Automatiskt genererad beskrivning" id="1216" name="Google Shape;1216;p6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17" name="Google Shape;1217;p68"/>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218" name="Google Shape;1218;p68"/>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219" name="Google Shape;1219;p68"/>
          <p:cNvSpPr txBox="1"/>
          <p:nvPr/>
        </p:nvSpPr>
        <p:spPr>
          <a:xfrm>
            <a:off x="2300535" y="789370"/>
            <a:ext cx="75909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PLANLEGGE HJEMMEOPPGAVER </a:t>
            </a:r>
            <a:endParaRPr b="1" sz="2800">
              <a:solidFill>
                <a:schemeClr val="dk1"/>
              </a:solidFill>
              <a:latin typeface="Century Gothic"/>
              <a:ea typeface="Century Gothic"/>
              <a:cs typeface="Century Gothic"/>
              <a:sym typeface="Century Gothic"/>
            </a:endParaRPr>
          </a:p>
        </p:txBody>
      </p:sp>
      <p:sp>
        <p:nvSpPr>
          <p:cNvPr id="1220" name="Google Shape;1220;p68"/>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54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19"/>
                                        </p:tgtEl>
                                        <p:attrNameLst>
                                          <p:attrName>style.visibility</p:attrName>
                                        </p:attrNameLst>
                                      </p:cBhvr>
                                      <p:to>
                                        <p:strVal val="visible"/>
                                      </p:to>
                                    </p:set>
                                    <p:animEffect filter="fade" transition="in">
                                      <p:cBhvr>
                                        <p:cTn dur="500"/>
                                        <p:tgtEl>
                                          <p:spTgt spid="1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4" name="Shape 1224"/>
        <p:cNvGrpSpPr/>
        <p:nvPr/>
      </p:nvGrpSpPr>
      <p:grpSpPr>
        <a:xfrm>
          <a:off x="0" y="0"/>
          <a:ext cx="0" cy="0"/>
          <a:chOff x="0" y="0"/>
          <a:chExt cx="0" cy="0"/>
        </a:xfrm>
      </p:grpSpPr>
      <p:pic>
        <p:nvPicPr>
          <p:cNvPr id="1225" name="Google Shape;1225;p6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26" name="Google Shape;1226;p69"/>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227" name="Google Shape;1227;p69"/>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pic>
        <p:nvPicPr>
          <p:cNvPr id="1228" name="Google Shape;1228;p69"/>
          <p:cNvPicPr preferRelativeResize="0"/>
          <p:nvPr/>
        </p:nvPicPr>
        <p:blipFill rotWithShape="1">
          <a:blip r:embed="rId5">
            <a:alphaModFix/>
          </a:blip>
          <a:srcRect b="0" l="0" r="0" t="0"/>
          <a:stretch/>
        </p:blipFill>
        <p:spPr>
          <a:xfrm rot="-175552">
            <a:off x="2574470" y="602104"/>
            <a:ext cx="7304315" cy="5209279"/>
          </a:xfrm>
          <a:prstGeom prst="rect">
            <a:avLst/>
          </a:prstGeom>
          <a:solidFill>
            <a:srgbClr val="ECECEC"/>
          </a:solidFill>
          <a:ln>
            <a:noFill/>
          </a:ln>
          <a:effectLst>
            <a:outerShdw blurRad="104049" rotWithShape="0" algn="tl" dir="2700000" dist="83232">
              <a:srgbClr val="000000">
                <a:alpha val="40000"/>
              </a:srgbClr>
            </a:outerShdw>
          </a:effectLst>
        </p:spPr>
      </p:pic>
      <p:sp>
        <p:nvSpPr>
          <p:cNvPr id="1229" name="Google Shape;1229;p69"/>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X</a:t>
            </a:r>
            <a:endParaRPr/>
          </a:p>
        </p:txBody>
      </p:sp>
      <p:sp>
        <p:nvSpPr>
          <p:cNvPr id="1230" name="Google Shape;1230;p69"/>
          <p:cNvSpPr txBox="1"/>
          <p:nvPr/>
        </p:nvSpPr>
        <p:spPr>
          <a:xfrm rot="-225178">
            <a:off x="2763805" y="5106219"/>
            <a:ext cx="7223290" cy="771767"/>
          </a:xfrm>
          <a:prstGeom prst="rect">
            <a:avLst/>
          </a:pr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rPr lang="sv-SE" sz="2400">
                <a:solidFill>
                  <a:srgbClr val="404040"/>
                </a:solidFill>
                <a:latin typeface="Comic Sans MS"/>
                <a:ea typeface="Comic Sans MS"/>
                <a:cs typeface="Comic Sans MS"/>
                <a:sym typeface="Comic Sans MS"/>
              </a:rPr>
              <a:t>En del er for dumme til å ha angst. Det er smart.</a:t>
            </a:r>
            <a:endParaRPr sz="2600">
              <a:solidFill>
                <a:srgbClr val="3F3F3F"/>
              </a:solidFill>
              <a:latin typeface="Cambria"/>
              <a:ea typeface="Cambria"/>
              <a:cs typeface="Cambria"/>
              <a:sym typeface="Cambr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pic>
        <p:nvPicPr>
          <p:cNvPr descr="En bild som visar träd, utomhus&#10;&#10;Automatiskt genererad beskrivning" id="159" name="Google Shape;159;p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60" name="Google Shape;160;p7"/>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61" name="Google Shape;161;p7"/>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graphicFrame>
        <p:nvGraphicFramePr>
          <p:cNvPr id="162" name="Google Shape;162;p7"/>
          <p:cNvGraphicFramePr/>
          <p:nvPr/>
        </p:nvGraphicFramePr>
        <p:xfrm>
          <a:off x="2398685" y="1391174"/>
          <a:ext cx="3000000" cy="3000000"/>
        </p:xfrm>
        <a:graphic>
          <a:graphicData uri="http://schemas.openxmlformats.org/drawingml/2006/table">
            <a:tbl>
              <a:tblPr bandRow="1" firstRow="1">
                <a:noFill/>
                <a:tableStyleId>{F59F208F-973A-46BD-80AA-40070E705AEE}</a:tableStyleId>
              </a:tblPr>
              <a:tblGrid>
                <a:gridCol w="4151075"/>
                <a:gridCol w="4094025"/>
              </a:tblGrid>
              <a:tr h="1052000">
                <a:tc>
                  <a:txBody>
                    <a:bodyPr/>
                    <a:lstStyle/>
                    <a:p>
                      <a:pPr indent="0" lvl="0" marL="0" marR="0" rtl="0" algn="l">
                        <a:spcBef>
                          <a:spcPts val="0"/>
                        </a:spcBef>
                        <a:spcAft>
                          <a:spcPts val="0"/>
                        </a:spcAft>
                        <a:buClr>
                          <a:srgbClr val="2A667A"/>
                        </a:buClr>
                        <a:buSzPts val="1400"/>
                        <a:buFont typeface="Century Gothic"/>
                        <a:buNone/>
                      </a:pPr>
                      <a:r>
                        <a:rPr b="1" i="0" lang="sv-SE" sz="1400">
                          <a:solidFill>
                            <a:srgbClr val="2A667A"/>
                          </a:solidFill>
                          <a:latin typeface="Century Gothic"/>
                          <a:ea typeface="Century Gothic"/>
                          <a:cs typeface="Century Gothic"/>
                          <a:sym typeface="Century Gothic"/>
                        </a:rPr>
                        <a:t>4. </a:t>
                      </a:r>
                      <a:r>
                        <a:rPr lang="sv-SE" sz="1600">
                          <a:solidFill>
                            <a:srgbClr val="2A667A"/>
                          </a:solidFill>
                          <a:latin typeface="Century Gothic"/>
                          <a:ea typeface="Century Gothic"/>
                          <a:cs typeface="Century Gothic"/>
                          <a:sym typeface="Century Gothic"/>
                        </a:rPr>
                        <a:t>FYSISK AKTIVITET</a:t>
                      </a:r>
                      <a:endParaRPr/>
                    </a:p>
                    <a:p>
                      <a:pPr indent="0" lvl="0" marL="288000" marR="0" rtl="0" algn="l">
                        <a:spcBef>
                          <a:spcPts val="0"/>
                        </a:spcBef>
                        <a:spcAft>
                          <a:spcPts val="0"/>
                        </a:spcAft>
                        <a:buClr>
                          <a:srgbClr val="2A667A"/>
                        </a:buClr>
                        <a:buSzPts val="1600"/>
                        <a:buFont typeface="Century Gothic"/>
                        <a:buNone/>
                      </a:pPr>
                      <a:r>
                        <a:rPr lang="sv-SE" sz="1600">
                          <a:solidFill>
                            <a:srgbClr val="2A667A"/>
                          </a:solidFill>
                          <a:latin typeface="Century Gothic"/>
                          <a:ea typeface="Century Gothic"/>
                          <a:cs typeface="Century Gothic"/>
                          <a:sym typeface="Century Gothic"/>
                        </a:rPr>
                        <a:t>Gjerne minst 30 minutter rask gange  to ganger/uke.</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i="0" lang="sv-SE" sz="1600">
                          <a:solidFill>
                            <a:srgbClr val="2A667A"/>
                          </a:solidFill>
                          <a:latin typeface="Century Gothic"/>
                          <a:ea typeface="Century Gothic"/>
                          <a:cs typeface="Century Gothic"/>
                          <a:sym typeface="Century Gothic"/>
                        </a:rPr>
                        <a:t>Ma</a:t>
                      </a:r>
                      <a:r>
                        <a:rPr lang="sv-SE" sz="1600">
                          <a:solidFill>
                            <a:srgbClr val="2A667A"/>
                          </a:solidFill>
                          <a:latin typeface="Century Gothic"/>
                          <a:ea typeface="Century Gothic"/>
                          <a:cs typeface="Century Gothic"/>
                          <a:sym typeface="Century Gothic"/>
                        </a:rPr>
                        <a:t>ks </a:t>
                      </a:r>
                      <a:r>
                        <a:rPr b="1" i="0" lang="sv-SE" sz="1600">
                          <a:solidFill>
                            <a:srgbClr val="2A667A"/>
                          </a:solidFill>
                          <a:latin typeface="Century Gothic"/>
                          <a:ea typeface="Century Gothic"/>
                          <a:cs typeface="Century Gothic"/>
                          <a:sym typeface="Century Gothic"/>
                        </a:rPr>
                        <a:t> 4 </a:t>
                      </a:r>
                      <a:r>
                        <a:rPr lang="sv-SE" sz="1600">
                          <a:solidFill>
                            <a:srgbClr val="2A667A"/>
                          </a:solidFill>
                          <a:latin typeface="Century Gothic"/>
                          <a:ea typeface="Century Gothic"/>
                          <a:cs typeface="Century Gothic"/>
                          <a:sym typeface="Century Gothic"/>
                        </a:rPr>
                        <a:t>poeng</a:t>
                      </a:r>
                      <a:endParaRPr/>
                    </a:p>
                    <a:p>
                      <a:pPr indent="0" lvl="0" marL="0" marR="0" rtl="0" algn="l">
                        <a:lnSpc>
                          <a:spcPct val="100000"/>
                        </a:lnSpc>
                        <a:spcBef>
                          <a:spcPts val="0"/>
                        </a:spcBef>
                        <a:spcAft>
                          <a:spcPts val="0"/>
                        </a:spcAft>
                        <a:buClr>
                          <a:srgbClr val="2A667A"/>
                        </a:buClr>
                        <a:buSzPts val="1600"/>
                        <a:buFont typeface="Century Gothic"/>
                        <a:buNone/>
                      </a:pPr>
                      <a:r>
                        <a:rPr b="1" i="0" lang="sv-SE" sz="1600">
                          <a:solidFill>
                            <a:srgbClr val="2A667A"/>
                          </a:solidFill>
                          <a:latin typeface="Century Gothic"/>
                          <a:ea typeface="Century Gothic"/>
                          <a:cs typeface="Century Gothic"/>
                          <a:sym typeface="Century Gothic"/>
                        </a:rPr>
                        <a:t>(2p/</a:t>
                      </a:r>
                      <a:r>
                        <a:rPr lang="sv-SE" sz="1600">
                          <a:solidFill>
                            <a:srgbClr val="2A667A"/>
                          </a:solidFill>
                          <a:latin typeface="Century Gothic"/>
                          <a:ea typeface="Century Gothic"/>
                          <a:cs typeface="Century Gothic"/>
                          <a:sym typeface="Century Gothic"/>
                        </a:rPr>
                        <a:t>uke</a:t>
                      </a:r>
                      <a:r>
                        <a:rPr b="1" i="0" lang="sv-SE" sz="1600">
                          <a:solidFill>
                            <a:srgbClr val="2A667A"/>
                          </a:solidFill>
                          <a:latin typeface="Century Gothic"/>
                          <a:ea typeface="Century Gothic"/>
                          <a:cs typeface="Century Gothic"/>
                          <a:sym typeface="Century Gothic"/>
                        </a:rPr>
                        <a:t>)</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73425">
                <a:tc>
                  <a:txBody>
                    <a:bodyPr/>
                    <a:lstStyle/>
                    <a:p>
                      <a:pPr indent="0" lvl="0" marL="0" marR="0" rtl="0" algn="l">
                        <a:spcBef>
                          <a:spcPts val="0"/>
                        </a:spcBef>
                        <a:spcAft>
                          <a:spcPts val="0"/>
                        </a:spcAft>
                        <a:buClr>
                          <a:srgbClr val="2A667A"/>
                        </a:buClr>
                        <a:buSzPts val="1400"/>
                        <a:buFont typeface="Century Gothic"/>
                        <a:buNone/>
                      </a:pPr>
                      <a:r>
                        <a:rPr b="1" i="0" lang="sv-SE" sz="1400">
                          <a:solidFill>
                            <a:srgbClr val="2A667A"/>
                          </a:solidFill>
                          <a:latin typeface="Century Gothic"/>
                          <a:ea typeface="Century Gothic"/>
                          <a:cs typeface="Century Gothic"/>
                          <a:sym typeface="Century Gothic"/>
                        </a:rPr>
                        <a:t>5. </a:t>
                      </a:r>
                      <a:r>
                        <a:rPr b="1" i="0" lang="sv-SE" sz="1600">
                          <a:solidFill>
                            <a:srgbClr val="2A667A"/>
                          </a:solidFill>
                          <a:latin typeface="Century Gothic"/>
                          <a:ea typeface="Century Gothic"/>
                          <a:cs typeface="Century Gothic"/>
                          <a:sym typeface="Century Gothic"/>
                        </a:rPr>
                        <a:t>DI</a:t>
                      </a:r>
                      <a:r>
                        <a:rPr b="1" lang="sv-SE" sz="1600">
                          <a:solidFill>
                            <a:srgbClr val="2A667A"/>
                          </a:solidFill>
                          <a:latin typeface="Century Gothic"/>
                          <a:ea typeface="Century Gothic"/>
                          <a:cs typeface="Century Gothic"/>
                          <a:sym typeface="Century Gothic"/>
                        </a:rPr>
                        <a:t>TT</a:t>
                      </a:r>
                      <a:r>
                        <a:rPr b="1" i="0" lang="sv-SE" sz="1600">
                          <a:solidFill>
                            <a:srgbClr val="2A667A"/>
                          </a:solidFill>
                          <a:latin typeface="Century Gothic"/>
                          <a:ea typeface="Century Gothic"/>
                          <a:cs typeface="Century Gothic"/>
                          <a:sym typeface="Century Gothic"/>
                        </a:rPr>
                        <a:t> LIVSKOMPASS</a:t>
                      </a:r>
                      <a:endParaRPr/>
                    </a:p>
                    <a:p>
                      <a:pPr indent="0" lvl="0" marL="288000" marR="0" rtl="0" algn="l">
                        <a:spcBef>
                          <a:spcPts val="0"/>
                        </a:spcBef>
                        <a:spcAft>
                          <a:spcPts val="0"/>
                        </a:spcAft>
                        <a:buClr>
                          <a:srgbClr val="2A667A"/>
                        </a:buClr>
                        <a:buSzPts val="1600"/>
                        <a:buFont typeface="Century Gothic"/>
                        <a:buNone/>
                      </a:pPr>
                      <a:r>
                        <a:rPr b="1" lang="sv-SE" sz="1600">
                          <a:solidFill>
                            <a:srgbClr val="2A667A"/>
                          </a:solidFill>
                          <a:latin typeface="Century Gothic"/>
                          <a:ea typeface="Century Gothic"/>
                          <a:cs typeface="Century Gothic"/>
                          <a:sym typeface="Century Gothic"/>
                        </a:rPr>
                        <a:t>Vurder dine livsområder og balanse to ganger/uke</a:t>
                      </a:r>
                      <a:endParaRPr/>
                    </a:p>
                    <a:p>
                      <a:pPr indent="0" lvl="0" marL="0" marR="0" rtl="0" algn="l">
                        <a:spcBef>
                          <a:spcPts val="0"/>
                        </a:spcBef>
                        <a:spcAft>
                          <a:spcPts val="0"/>
                        </a:spcAft>
                        <a:buNone/>
                      </a:pPr>
                      <a:r>
                        <a:t/>
                      </a:r>
                      <a:endParaRPr b="1" i="0" sz="1600">
                        <a:solidFill>
                          <a:srgbClr val="2A667A"/>
                        </a:solidFill>
                        <a:latin typeface="Century Gothic"/>
                        <a:ea typeface="Century Gothic"/>
                        <a:cs typeface="Century Gothic"/>
                        <a:sym typeface="Century Gothic"/>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2A667A"/>
                        </a:buClr>
                        <a:buSzPts val="1600"/>
                        <a:buFont typeface="Century Gothic"/>
                        <a:buNone/>
                      </a:pPr>
                      <a:r>
                        <a:rPr b="1" i="0" lang="sv-SE" sz="1600">
                          <a:solidFill>
                            <a:srgbClr val="2A667A"/>
                          </a:solidFill>
                          <a:latin typeface="Century Gothic"/>
                          <a:ea typeface="Century Gothic"/>
                          <a:cs typeface="Century Gothic"/>
                          <a:sym typeface="Century Gothic"/>
                        </a:rPr>
                        <a:t>Ma</a:t>
                      </a:r>
                      <a:r>
                        <a:rPr b="1" lang="sv-SE" sz="1600">
                          <a:solidFill>
                            <a:srgbClr val="2A667A"/>
                          </a:solidFill>
                          <a:latin typeface="Century Gothic"/>
                          <a:ea typeface="Century Gothic"/>
                          <a:cs typeface="Century Gothic"/>
                          <a:sym typeface="Century Gothic"/>
                        </a:rPr>
                        <a:t>ks</a:t>
                      </a:r>
                      <a:r>
                        <a:rPr b="1" i="0" lang="sv-SE" sz="1600">
                          <a:solidFill>
                            <a:srgbClr val="2A667A"/>
                          </a:solidFill>
                          <a:latin typeface="Century Gothic"/>
                          <a:ea typeface="Century Gothic"/>
                          <a:cs typeface="Century Gothic"/>
                          <a:sym typeface="Century Gothic"/>
                        </a:rPr>
                        <a:t> 4 </a:t>
                      </a:r>
                      <a:r>
                        <a:rPr b="1" lang="sv-SE" sz="1600">
                          <a:solidFill>
                            <a:srgbClr val="2A667A"/>
                          </a:solidFill>
                          <a:latin typeface="Century Gothic"/>
                          <a:ea typeface="Century Gothic"/>
                          <a:cs typeface="Century Gothic"/>
                          <a:sym typeface="Century Gothic"/>
                        </a:rPr>
                        <a:t>poeng</a:t>
                      </a:r>
                      <a:r>
                        <a:rPr b="1" i="0" lang="sv-SE" sz="1600">
                          <a:solidFill>
                            <a:srgbClr val="2A667A"/>
                          </a:solidFill>
                          <a:latin typeface="Century Gothic"/>
                          <a:ea typeface="Century Gothic"/>
                          <a:cs typeface="Century Gothic"/>
                          <a:sym typeface="Century Gothic"/>
                        </a:rPr>
                        <a:t> </a:t>
                      </a:r>
                      <a:br>
                        <a:rPr b="1" i="0" lang="sv-SE" sz="1600">
                          <a:solidFill>
                            <a:srgbClr val="2A667A"/>
                          </a:solidFill>
                          <a:latin typeface="Century Gothic"/>
                          <a:ea typeface="Century Gothic"/>
                          <a:cs typeface="Century Gothic"/>
                          <a:sym typeface="Century Gothic"/>
                        </a:rPr>
                      </a:br>
                      <a:r>
                        <a:rPr b="1" i="0" lang="sv-SE" sz="1600">
                          <a:solidFill>
                            <a:srgbClr val="2A667A"/>
                          </a:solidFill>
                          <a:latin typeface="Century Gothic"/>
                          <a:ea typeface="Century Gothic"/>
                          <a:cs typeface="Century Gothic"/>
                          <a:sym typeface="Century Gothic"/>
                        </a:rPr>
                        <a:t>(2p/</a:t>
                      </a:r>
                      <a:r>
                        <a:rPr b="1" lang="sv-SE" sz="1600">
                          <a:solidFill>
                            <a:srgbClr val="2A667A"/>
                          </a:solidFill>
                          <a:latin typeface="Century Gothic"/>
                          <a:ea typeface="Century Gothic"/>
                          <a:cs typeface="Century Gothic"/>
                          <a:sym typeface="Century Gothic"/>
                        </a:rPr>
                        <a:t>uke</a:t>
                      </a:r>
                      <a:r>
                        <a:rPr b="1" i="0" lang="sv-SE" sz="1600">
                          <a:solidFill>
                            <a:srgbClr val="2A667A"/>
                          </a:solidFill>
                          <a:latin typeface="Century Gothic"/>
                          <a:ea typeface="Century Gothic"/>
                          <a:cs typeface="Century Gothic"/>
                          <a:sym typeface="Century Gothic"/>
                        </a:rPr>
                        <a:t>)</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921975">
                <a:tc>
                  <a:txBody>
                    <a:bodyPr/>
                    <a:lstStyle/>
                    <a:p>
                      <a:pPr indent="0" lvl="0" marL="0" marR="0" rtl="0" algn="l">
                        <a:spcBef>
                          <a:spcPts val="0"/>
                        </a:spcBef>
                        <a:spcAft>
                          <a:spcPts val="0"/>
                        </a:spcAft>
                        <a:buClr>
                          <a:schemeClr val="dk1"/>
                        </a:buClr>
                        <a:buSzPts val="1600"/>
                        <a:buFont typeface="Calibri"/>
                        <a:buNone/>
                      </a:pPr>
                      <a:r>
                        <a:t/>
                      </a:r>
                      <a:endParaRPr b="1" i="0" sz="1600">
                        <a:solidFill>
                          <a:srgbClr val="2A667A"/>
                        </a:solidFill>
                        <a:latin typeface="Century Gothic"/>
                        <a:ea typeface="Century Gothic"/>
                        <a:cs typeface="Century Gothic"/>
                        <a:sym typeface="Century Gothic"/>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2A667A"/>
                        </a:buClr>
                        <a:buSzPts val="2000"/>
                        <a:buFont typeface="Century Gothic"/>
                        <a:buNone/>
                      </a:pPr>
                      <a:r>
                        <a:rPr b="1" i="0" lang="sv-SE" sz="2000">
                          <a:solidFill>
                            <a:srgbClr val="2A667A"/>
                          </a:solidFill>
                          <a:latin typeface="Century Gothic"/>
                          <a:ea typeface="Century Gothic"/>
                          <a:cs typeface="Century Gothic"/>
                          <a:sym typeface="Century Gothic"/>
                        </a:rPr>
                        <a:t>Totalt </a:t>
                      </a:r>
                      <a:r>
                        <a:rPr b="1" lang="sv-SE" sz="2000">
                          <a:solidFill>
                            <a:srgbClr val="2A667A"/>
                          </a:solidFill>
                          <a:latin typeface="Century Gothic"/>
                          <a:ea typeface="Century Gothic"/>
                          <a:cs typeface="Century Gothic"/>
                          <a:sym typeface="Century Gothic"/>
                        </a:rPr>
                        <a:t>maks</a:t>
                      </a:r>
                      <a:r>
                        <a:rPr b="1" i="0" lang="sv-SE" sz="2000">
                          <a:solidFill>
                            <a:srgbClr val="2A667A"/>
                          </a:solidFill>
                          <a:latin typeface="Century Gothic"/>
                          <a:ea typeface="Century Gothic"/>
                          <a:cs typeface="Century Gothic"/>
                          <a:sym typeface="Century Gothic"/>
                        </a:rPr>
                        <a:t> 34 </a:t>
                      </a:r>
                      <a:r>
                        <a:rPr b="1" lang="sv-SE" sz="2000">
                          <a:solidFill>
                            <a:srgbClr val="2A667A"/>
                          </a:solidFill>
                          <a:latin typeface="Century Gothic"/>
                          <a:ea typeface="Century Gothic"/>
                          <a:cs typeface="Century Gothic"/>
                          <a:sym typeface="Century Gothic"/>
                        </a:rPr>
                        <a:t>poeng</a:t>
                      </a:r>
                      <a:r>
                        <a:rPr b="1" i="0" lang="sv-SE" sz="2000">
                          <a:solidFill>
                            <a:srgbClr val="2A667A"/>
                          </a:solidFill>
                          <a:latin typeface="Century Gothic"/>
                          <a:ea typeface="Century Gothic"/>
                          <a:cs typeface="Century Gothic"/>
                          <a:sym typeface="Century Gothic"/>
                        </a:rPr>
                        <a:t> </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63" name="Google Shape;163;p7"/>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7</a:t>
            </a:r>
            <a:endParaRPr/>
          </a:p>
        </p:txBody>
      </p:sp>
      <p:sp>
        <p:nvSpPr>
          <p:cNvPr id="164" name="Google Shape;164;p7"/>
          <p:cNvSpPr txBox="1"/>
          <p:nvPr/>
        </p:nvSpPr>
        <p:spPr>
          <a:xfrm>
            <a:off x="2300535" y="626029"/>
            <a:ext cx="759092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800">
                <a:solidFill>
                  <a:schemeClr val="dk1"/>
                </a:solidFill>
                <a:latin typeface="Century Gothic"/>
                <a:ea typeface="Century Gothic"/>
                <a:cs typeface="Century Gothic"/>
                <a:sym typeface="Century Gothic"/>
              </a:rPr>
              <a:t>HVOR MYE HAR DU ØVD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5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4" name="Shape 1234"/>
        <p:cNvGrpSpPr/>
        <p:nvPr/>
      </p:nvGrpSpPr>
      <p:grpSpPr>
        <a:xfrm>
          <a:off x="0" y="0"/>
          <a:ext cx="0" cy="0"/>
          <a:chOff x="0" y="0"/>
          <a:chExt cx="0" cy="0"/>
        </a:xfrm>
      </p:grpSpPr>
      <p:pic>
        <p:nvPicPr>
          <p:cNvPr id="1235" name="Google Shape;1235;p7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36" name="Google Shape;1236;p70"/>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237" name="Google Shape;1237;p70"/>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238" name="Google Shape;1238;p70"/>
          <p:cNvSpPr txBox="1"/>
          <p:nvPr/>
        </p:nvSpPr>
        <p:spPr>
          <a:xfrm>
            <a:off x="2623534" y="1663446"/>
            <a:ext cx="6945000" cy="1065000"/>
          </a:xfrm>
          <a:prstGeom prst="rect">
            <a:avLst/>
          </a:prstGeom>
          <a:noFill/>
          <a:ln>
            <a:noFill/>
          </a:ln>
        </p:spPr>
        <p:txBody>
          <a:bodyPr anchorCtr="0" anchor="t" bIns="45700" lIns="91425" spcFirstLastPara="1" rIns="91425" wrap="square" tIns="45700">
            <a:spAutoFit/>
          </a:bodyPr>
          <a:lstStyle/>
          <a:p>
            <a:pPr indent="0" lvl="0" marL="0" marR="0" rtl="0" algn="ctr">
              <a:lnSpc>
                <a:spcPct val="125714"/>
              </a:lnSpc>
              <a:spcBef>
                <a:spcPts val="0"/>
              </a:spcBef>
              <a:spcAft>
                <a:spcPts val="0"/>
              </a:spcAft>
              <a:buNone/>
            </a:pPr>
            <a:r>
              <a:rPr b="1" i="1" lang="sv-SE" sz="2800">
                <a:solidFill>
                  <a:srgbClr val="FF7D5D"/>
                </a:solidFill>
                <a:latin typeface="Century Gothic"/>
                <a:ea typeface="Century Gothic"/>
                <a:cs typeface="Century Gothic"/>
                <a:sym typeface="Century Gothic"/>
              </a:rPr>
              <a:t>” </a:t>
            </a:r>
            <a:r>
              <a:rPr b="1" i="1" lang="sv-SE" sz="2800">
                <a:solidFill>
                  <a:srgbClr val="FF7D5D"/>
                </a:solidFill>
                <a:latin typeface="Century Gothic"/>
                <a:ea typeface="Century Gothic"/>
                <a:cs typeface="Century Gothic"/>
                <a:sym typeface="Century Gothic"/>
              </a:rPr>
              <a:t>”Også de som ikke tør å leve, dør en gang.</a:t>
            </a:r>
            <a:r>
              <a:rPr b="1" i="1" lang="sv-SE" sz="2800">
                <a:solidFill>
                  <a:srgbClr val="FF7D5D"/>
                </a:solidFill>
                <a:latin typeface="Century Gothic"/>
                <a:ea typeface="Century Gothic"/>
                <a:cs typeface="Century Gothic"/>
                <a:sym typeface="Century Gothic"/>
              </a:rPr>
              <a:t>”</a:t>
            </a:r>
            <a:endParaRPr b="1" i="1" sz="2800">
              <a:solidFill>
                <a:srgbClr val="FF7D5D"/>
              </a:solidFill>
              <a:latin typeface="Century Gothic"/>
              <a:ea typeface="Century Gothic"/>
              <a:cs typeface="Century Gothic"/>
              <a:sym typeface="Century Gothic"/>
            </a:endParaRPr>
          </a:p>
        </p:txBody>
      </p:sp>
      <p:sp>
        <p:nvSpPr>
          <p:cNvPr id="1239" name="Google Shape;1239;p70"/>
          <p:cNvSpPr txBox="1"/>
          <p:nvPr/>
        </p:nvSpPr>
        <p:spPr>
          <a:xfrm>
            <a:off x="3120539" y="2754148"/>
            <a:ext cx="595092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1200">
                <a:solidFill>
                  <a:schemeClr val="dk1"/>
                </a:solidFill>
                <a:latin typeface="Century Gothic"/>
                <a:ea typeface="Century Gothic"/>
                <a:cs typeface="Century Gothic"/>
                <a:sym typeface="Century Gothic"/>
              </a:rPr>
              <a:t>- THOMAS DILEVA</a:t>
            </a:r>
            <a:endParaRPr/>
          </a:p>
        </p:txBody>
      </p:sp>
      <p:sp>
        <p:nvSpPr>
          <p:cNvPr id="1240" name="Google Shape;1240;p70"/>
          <p:cNvSpPr/>
          <p:nvPr/>
        </p:nvSpPr>
        <p:spPr>
          <a:xfrm>
            <a:off x="4642110" y="775246"/>
            <a:ext cx="2907775" cy="417206"/>
          </a:xfrm>
          <a:prstGeom prst="rect">
            <a:avLst/>
          </a:prstGeom>
          <a:solidFill>
            <a:srgbClr val="378498"/>
          </a:solidFill>
          <a:ln>
            <a:noFill/>
          </a:ln>
        </p:spPr>
        <p:txBody>
          <a:bodyPr anchorCtr="0" anchor="ctr" bIns="45700" lIns="91425" spcFirstLastPara="1" rIns="91425" wrap="square" tIns="72000">
            <a:noAutofit/>
          </a:bodyPr>
          <a:lstStyle/>
          <a:p>
            <a:pPr indent="0" lvl="0" marL="0" marR="0" rtl="0" algn="ctr">
              <a:spcBef>
                <a:spcPts val="0"/>
              </a:spcBef>
              <a:spcAft>
                <a:spcPts val="0"/>
              </a:spcAft>
              <a:buNone/>
            </a:pPr>
            <a:r>
              <a:rPr b="1" lang="sv-SE" sz="1600">
                <a:solidFill>
                  <a:schemeClr val="lt1"/>
                </a:solidFill>
                <a:latin typeface="Century Gothic"/>
                <a:ea typeface="Century Gothic"/>
                <a:cs typeface="Century Gothic"/>
                <a:sym typeface="Century Gothic"/>
              </a:rPr>
              <a:t>UKENS TANKER</a:t>
            </a:r>
            <a:endParaRPr/>
          </a:p>
        </p:txBody>
      </p:sp>
      <p:sp>
        <p:nvSpPr>
          <p:cNvPr id="1241" name="Google Shape;1241;p70"/>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70</a:t>
            </a:r>
            <a:endParaRPr/>
          </a:p>
        </p:txBody>
      </p:sp>
      <p:sp>
        <p:nvSpPr>
          <p:cNvPr id="1242" name="Google Shape;1242;p70"/>
          <p:cNvSpPr txBox="1"/>
          <p:nvPr/>
        </p:nvSpPr>
        <p:spPr>
          <a:xfrm>
            <a:off x="2623534" y="3409992"/>
            <a:ext cx="6945000" cy="2148600"/>
          </a:xfrm>
          <a:prstGeom prst="rect">
            <a:avLst/>
          </a:prstGeom>
          <a:noFill/>
          <a:ln>
            <a:noFill/>
          </a:ln>
        </p:spPr>
        <p:txBody>
          <a:bodyPr anchorCtr="0" anchor="t" bIns="45700" lIns="91425" spcFirstLastPara="1" rIns="91425" wrap="square" tIns="45700">
            <a:spAutoFit/>
          </a:bodyPr>
          <a:lstStyle/>
          <a:p>
            <a:pPr indent="0" lvl="0" marL="0" marR="0" rtl="0" algn="ctr">
              <a:lnSpc>
                <a:spcPct val="125714"/>
              </a:lnSpc>
              <a:spcBef>
                <a:spcPts val="0"/>
              </a:spcBef>
              <a:spcAft>
                <a:spcPts val="0"/>
              </a:spcAft>
              <a:buClr>
                <a:schemeClr val="dk1"/>
              </a:buClr>
              <a:buSzPts val="1100"/>
              <a:buFont typeface="Arial"/>
              <a:buNone/>
            </a:pPr>
            <a:r>
              <a:rPr b="1" i="1" lang="sv-SE" sz="2800">
                <a:solidFill>
                  <a:srgbClr val="AFBA47"/>
                </a:solidFill>
                <a:latin typeface="Century Gothic"/>
                <a:ea typeface="Century Gothic"/>
                <a:cs typeface="Century Gothic"/>
                <a:sym typeface="Century Gothic"/>
              </a:rPr>
              <a:t>”Det store spørsmålet er ikke: Finnes det liv etter døden?; </a:t>
            </a:r>
            <a:endParaRPr b="1" i="1" sz="2800">
              <a:solidFill>
                <a:srgbClr val="AFBA47"/>
              </a:solidFill>
              <a:latin typeface="Century Gothic"/>
              <a:ea typeface="Century Gothic"/>
              <a:cs typeface="Century Gothic"/>
              <a:sym typeface="Century Gothic"/>
            </a:endParaRPr>
          </a:p>
          <a:p>
            <a:pPr indent="0" lvl="0" marL="0" marR="0" rtl="0" algn="ctr">
              <a:lnSpc>
                <a:spcPct val="125714"/>
              </a:lnSpc>
              <a:spcBef>
                <a:spcPts val="0"/>
              </a:spcBef>
              <a:spcAft>
                <a:spcPts val="0"/>
              </a:spcAft>
              <a:buSzPts val="1100"/>
              <a:buNone/>
            </a:pPr>
            <a:r>
              <a:rPr b="1" i="1" lang="sv-SE" sz="2800">
                <a:solidFill>
                  <a:srgbClr val="AFBA47"/>
                </a:solidFill>
                <a:latin typeface="Century Gothic"/>
                <a:ea typeface="Century Gothic"/>
                <a:cs typeface="Century Gothic"/>
                <a:sym typeface="Century Gothic"/>
              </a:rPr>
              <a:t> det store spørsmålet er: Finnes det liv FØR døden?”</a:t>
            </a:r>
            <a:endParaRPr b="1" i="1" sz="2800">
              <a:solidFill>
                <a:srgbClr val="AFBA47"/>
              </a:solidFill>
              <a:latin typeface="Century Gothic"/>
              <a:ea typeface="Century Gothic"/>
              <a:cs typeface="Century Gothic"/>
              <a:sym typeface="Century Gothic"/>
            </a:endParaRPr>
          </a:p>
        </p:txBody>
      </p:sp>
      <p:sp>
        <p:nvSpPr>
          <p:cNvPr id="1243" name="Google Shape;1243;p70"/>
          <p:cNvSpPr txBox="1"/>
          <p:nvPr/>
        </p:nvSpPr>
        <p:spPr>
          <a:xfrm>
            <a:off x="3120539" y="5398376"/>
            <a:ext cx="595092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1200">
                <a:solidFill>
                  <a:schemeClr val="dk1"/>
                </a:solidFill>
                <a:latin typeface="Century Gothic"/>
                <a:ea typeface="Century Gothic"/>
                <a:cs typeface="Century Gothic"/>
                <a:sym typeface="Century Gothic"/>
              </a:rPr>
              <a:t>- OKÄND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40"/>
                                        </p:tgtEl>
                                        <p:attrNameLst>
                                          <p:attrName>style.visibility</p:attrName>
                                        </p:attrNameLst>
                                      </p:cBhvr>
                                      <p:to>
                                        <p:strVal val="visible"/>
                                      </p:to>
                                    </p:set>
                                    <p:animEffect filter="fade" transition="in">
                                      <p:cBhvr>
                                        <p:cTn dur="500"/>
                                        <p:tgtEl>
                                          <p:spTgt spid="124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38"/>
                                        </p:tgtEl>
                                        <p:attrNameLst>
                                          <p:attrName>style.visibility</p:attrName>
                                        </p:attrNameLst>
                                      </p:cBhvr>
                                      <p:to>
                                        <p:strVal val="visible"/>
                                      </p:to>
                                    </p:set>
                                    <p:animEffect filter="fade" transition="in">
                                      <p:cBhvr>
                                        <p:cTn dur="2000"/>
                                        <p:tgtEl>
                                          <p:spTgt spid="1238"/>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239"/>
                                        </p:tgtEl>
                                        <p:attrNameLst>
                                          <p:attrName>style.visibility</p:attrName>
                                        </p:attrNameLst>
                                      </p:cBhvr>
                                      <p:to>
                                        <p:strVal val="visible"/>
                                      </p:to>
                                    </p:set>
                                    <p:animEffect filter="fade" transition="in">
                                      <p:cBhvr>
                                        <p:cTn dur="1000"/>
                                        <p:tgtEl>
                                          <p:spTgt spid="1239"/>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242"/>
                                        </p:tgtEl>
                                        <p:attrNameLst>
                                          <p:attrName>style.visibility</p:attrName>
                                        </p:attrNameLst>
                                      </p:cBhvr>
                                      <p:to>
                                        <p:strVal val="visible"/>
                                      </p:to>
                                    </p:set>
                                    <p:animEffect filter="fade" transition="in">
                                      <p:cBhvr>
                                        <p:cTn dur="2000"/>
                                        <p:tgtEl>
                                          <p:spTgt spid="1242"/>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1243"/>
                                        </p:tgtEl>
                                        <p:attrNameLst>
                                          <p:attrName>style.visibility</p:attrName>
                                        </p:attrNameLst>
                                      </p:cBhvr>
                                      <p:to>
                                        <p:strVal val="visible"/>
                                      </p:to>
                                    </p:set>
                                    <p:animEffect filter="fade" transition="in">
                                      <p:cBhvr>
                                        <p:cTn dur="500"/>
                                        <p:tgtEl>
                                          <p:spTgt spid="1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7" name="Shape 1247"/>
        <p:cNvGrpSpPr/>
        <p:nvPr/>
      </p:nvGrpSpPr>
      <p:grpSpPr>
        <a:xfrm>
          <a:off x="0" y="0"/>
          <a:ext cx="0" cy="0"/>
          <a:chOff x="0" y="0"/>
          <a:chExt cx="0" cy="0"/>
        </a:xfrm>
      </p:grpSpPr>
      <p:pic>
        <p:nvPicPr>
          <p:cNvPr descr="En bild som visar träd, utomhus&#10;&#10;Automatiskt genererad beskrivning" id="1248" name="Google Shape;1248;p7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49" name="Google Shape;1249;p71"/>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250" name="Google Shape;1250;p71"/>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251" name="Google Shape;1251;p71"/>
          <p:cNvSpPr txBox="1"/>
          <p:nvPr/>
        </p:nvSpPr>
        <p:spPr>
          <a:xfrm>
            <a:off x="2623535" y="1765092"/>
            <a:ext cx="6945000" cy="1108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6600">
                <a:solidFill>
                  <a:srgbClr val="378498"/>
                </a:solidFill>
                <a:latin typeface="Century Gothic"/>
                <a:ea typeface="Century Gothic"/>
                <a:cs typeface="Century Gothic"/>
                <a:sym typeface="Century Gothic"/>
              </a:rPr>
              <a:t>Lykke til !!!</a:t>
            </a:r>
            <a:endParaRPr b="1" sz="6600">
              <a:solidFill>
                <a:srgbClr val="378498"/>
              </a:solidFill>
              <a:latin typeface="Century Gothic"/>
              <a:ea typeface="Century Gothic"/>
              <a:cs typeface="Century Gothic"/>
              <a:sym typeface="Century Gothic"/>
            </a:endParaRPr>
          </a:p>
        </p:txBody>
      </p:sp>
      <p:sp>
        <p:nvSpPr>
          <p:cNvPr id="1252" name="Google Shape;1252;p71"/>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71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51"/>
                                        </p:tgtEl>
                                        <p:attrNameLst>
                                          <p:attrName>style.visibility</p:attrName>
                                        </p:attrNameLst>
                                      </p:cBhvr>
                                      <p:to>
                                        <p:strVal val="visible"/>
                                      </p:to>
                                    </p:set>
                                    <p:animEffect filter="fade" transition="in">
                                      <p:cBhvr>
                                        <p:cTn dur="500"/>
                                        <p:tgtEl>
                                          <p:spTgt spid="1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6" name="Shape 1256"/>
        <p:cNvGrpSpPr/>
        <p:nvPr/>
      </p:nvGrpSpPr>
      <p:grpSpPr>
        <a:xfrm>
          <a:off x="0" y="0"/>
          <a:ext cx="0" cy="0"/>
          <a:chOff x="0" y="0"/>
          <a:chExt cx="0" cy="0"/>
        </a:xfrm>
      </p:grpSpPr>
      <p:sp>
        <p:nvSpPr>
          <p:cNvPr id="1257" name="Google Shape;1257;p72"/>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55</a:t>
            </a:r>
            <a:endParaRPr/>
          </a:p>
        </p:txBody>
      </p:sp>
      <p:pic>
        <p:nvPicPr>
          <p:cNvPr id="1258" name="Google Shape;1258;p7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59" name="Google Shape;1259;p72"/>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260" name="Google Shape;1260;p72"/>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graphicFrame>
        <p:nvGraphicFramePr>
          <p:cNvPr id="1261" name="Google Shape;1261;p72"/>
          <p:cNvGraphicFramePr/>
          <p:nvPr/>
        </p:nvGraphicFramePr>
        <p:xfrm>
          <a:off x="852825" y="1348810"/>
          <a:ext cx="3000000" cy="3000000"/>
        </p:xfrm>
        <a:graphic>
          <a:graphicData uri="http://schemas.openxmlformats.org/drawingml/2006/table">
            <a:tbl>
              <a:tblPr bandCol="1" bandRow="1" firstCol="1" firstRow="1">
                <a:noFill/>
                <a:tableStyleId>{163482B3-9DDC-436D-8030-57707870E3B4}</a:tableStyleId>
              </a:tblPr>
              <a:tblGrid>
                <a:gridCol w="856700"/>
                <a:gridCol w="7421225"/>
                <a:gridCol w="2306400"/>
              </a:tblGrid>
              <a:tr h="564750">
                <a:tc>
                  <a:txBody>
                    <a:bodyPr/>
                    <a:lstStyle/>
                    <a:p>
                      <a:pPr indent="0" lvl="0" marL="0" marR="0" rtl="0" algn="ctr">
                        <a:lnSpc>
                          <a:spcPct val="100000"/>
                        </a:lnSpc>
                        <a:spcBef>
                          <a:spcPts val="0"/>
                        </a:spcBef>
                        <a:spcAft>
                          <a:spcPts val="0"/>
                        </a:spcAft>
                        <a:buClr>
                          <a:srgbClr val="FFFFFF"/>
                        </a:buClr>
                        <a:buSzPts val="1400"/>
                        <a:buFont typeface="Century Gothic"/>
                        <a:buNone/>
                      </a:pPr>
                      <a:r>
                        <a:rPr b="1" i="0" lang="sv-SE" sz="1400" u="none" cap="none" strike="noStrike">
                          <a:solidFill>
                            <a:srgbClr val="FFFFFF"/>
                          </a:solidFill>
                          <a:latin typeface="Century Gothic"/>
                          <a:ea typeface="Century Gothic"/>
                          <a:cs typeface="Century Gothic"/>
                          <a:sym typeface="Century Gothic"/>
                        </a:rPr>
                        <a:t>DAG?</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FFFFFF"/>
                        </a:buClr>
                        <a:buSzPts val="1400"/>
                        <a:buFont typeface="Century Gothic"/>
                        <a:buNone/>
                      </a:pPr>
                      <a:r>
                        <a:rPr b="1" lang="sv-SE">
                          <a:solidFill>
                            <a:srgbClr val="FFFFFF"/>
                          </a:solidFill>
                          <a:latin typeface="Century Gothic"/>
                          <a:ea typeface="Century Gothic"/>
                          <a:cs typeface="Century Gothic"/>
                          <a:sym typeface="Century Gothic"/>
                        </a:rPr>
                        <a:t>HVAD</a:t>
                      </a:r>
                      <a:endParaRPr b="1" i="0" sz="1400" u="none" cap="none" strike="noStrike">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GJENNOMFØRT?</a:t>
                      </a:r>
                      <a:endParaRPr b="1" i="0" sz="1400" u="none" cap="none" strike="noStrike">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ja</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ne</a:t>
                      </a:r>
                      <a:r>
                        <a:rPr b="1" lang="sv-SE">
                          <a:latin typeface="Century Gothic"/>
                          <a:ea typeface="Century Gothic"/>
                          <a:cs typeface="Century Gothic"/>
                          <a:sym typeface="Century Gothic"/>
                        </a:rPr>
                        <a:t>i</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262" name="Google Shape;1262;p72"/>
          <p:cNvSpPr txBox="1"/>
          <p:nvPr/>
        </p:nvSpPr>
        <p:spPr>
          <a:xfrm>
            <a:off x="1414678" y="527194"/>
            <a:ext cx="93627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800">
                <a:solidFill>
                  <a:srgbClr val="000000"/>
                </a:solidFill>
                <a:latin typeface="Century Gothic"/>
                <a:ea typeface="Century Gothic"/>
                <a:cs typeface="Century Gothic"/>
                <a:sym typeface="Century Gothic"/>
              </a:rPr>
              <a:t>1. RESTITUSJON</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6" name="Shape 1266"/>
        <p:cNvGrpSpPr/>
        <p:nvPr/>
      </p:nvGrpSpPr>
      <p:grpSpPr>
        <a:xfrm>
          <a:off x="0" y="0"/>
          <a:ext cx="0" cy="0"/>
          <a:chOff x="0" y="0"/>
          <a:chExt cx="0" cy="0"/>
        </a:xfrm>
      </p:grpSpPr>
      <p:pic>
        <p:nvPicPr>
          <p:cNvPr id="1267" name="Google Shape;1267;p73"/>
          <p:cNvPicPr preferRelativeResize="0"/>
          <p:nvPr/>
        </p:nvPicPr>
        <p:blipFill rotWithShape="1">
          <a:blip r:embed="rId3">
            <a:alphaModFix/>
          </a:blip>
          <a:srcRect b="0" l="0" r="0" t="0"/>
          <a:stretch/>
        </p:blipFill>
        <p:spPr>
          <a:xfrm>
            <a:off x="280123" y="6321612"/>
            <a:ext cx="2297552" cy="252652"/>
          </a:xfrm>
          <a:prstGeom prst="rect">
            <a:avLst/>
          </a:prstGeom>
          <a:noFill/>
          <a:ln>
            <a:noFill/>
          </a:ln>
        </p:spPr>
      </p:pic>
      <p:sp>
        <p:nvSpPr>
          <p:cNvPr id="1268" name="Google Shape;1268;p73"/>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55</a:t>
            </a:r>
            <a:endParaRPr/>
          </a:p>
        </p:txBody>
      </p:sp>
      <p:pic>
        <p:nvPicPr>
          <p:cNvPr id="1269" name="Google Shape;1269;p73"/>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270" name="Google Shape;1270;p73"/>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271" name="Google Shape;1271;p73"/>
          <p:cNvPicPr preferRelativeResize="0"/>
          <p:nvPr/>
        </p:nvPicPr>
        <p:blipFill rotWithShape="1">
          <a:blip r:embed="rId5">
            <a:alphaModFix/>
          </a:blip>
          <a:srcRect b="0" l="0" r="0" t="0"/>
          <a:stretch/>
        </p:blipFill>
        <p:spPr>
          <a:xfrm>
            <a:off x="280123" y="6321612"/>
            <a:ext cx="2297552" cy="252652"/>
          </a:xfrm>
          <a:prstGeom prst="rect">
            <a:avLst/>
          </a:prstGeom>
          <a:noFill/>
          <a:ln>
            <a:noFill/>
          </a:ln>
        </p:spPr>
      </p:pic>
      <p:sp>
        <p:nvSpPr>
          <p:cNvPr id="1272" name="Google Shape;1272;p73"/>
          <p:cNvSpPr txBox="1"/>
          <p:nvPr/>
        </p:nvSpPr>
        <p:spPr>
          <a:xfrm>
            <a:off x="2001078" y="566950"/>
            <a:ext cx="87099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2800">
                <a:solidFill>
                  <a:srgbClr val="000000"/>
                </a:solidFill>
                <a:latin typeface="Century Gothic"/>
                <a:ea typeface="Century Gothic"/>
                <a:cs typeface="Century Gothic"/>
                <a:sym typeface="Century Gothic"/>
              </a:rPr>
              <a:t>2</a:t>
            </a:r>
            <a:r>
              <a:rPr b="1" lang="sv-SE" sz="2800">
                <a:latin typeface="Century Gothic"/>
                <a:ea typeface="Century Gothic"/>
                <a:cs typeface="Century Gothic"/>
                <a:sym typeface="Century Gothic"/>
              </a:rPr>
              <a:t>a, 2b,</a:t>
            </a:r>
            <a:r>
              <a:rPr b="1" lang="sv-SE" sz="2800">
                <a:solidFill>
                  <a:srgbClr val="000000"/>
                </a:solidFill>
                <a:latin typeface="Century Gothic"/>
                <a:ea typeface="Century Gothic"/>
                <a:cs typeface="Century Gothic"/>
                <a:sym typeface="Century Gothic"/>
              </a:rPr>
              <a:t> APP OPPMERKSOMT NÆRVÆR, </a:t>
            </a:r>
            <a:r>
              <a:rPr b="1" lang="sv-SE" sz="2800">
                <a:solidFill>
                  <a:srgbClr val="378498"/>
                </a:solidFill>
                <a:latin typeface="Century Gothic"/>
                <a:ea typeface="Century Gothic"/>
                <a:cs typeface="Century Gothic"/>
                <a:sym typeface="Century Gothic"/>
              </a:rPr>
              <a:t>uke 1</a:t>
            </a:r>
            <a:endParaRPr/>
          </a:p>
        </p:txBody>
      </p:sp>
      <p:graphicFrame>
        <p:nvGraphicFramePr>
          <p:cNvPr id="1273" name="Google Shape;1273;p73"/>
          <p:cNvGraphicFramePr/>
          <p:nvPr/>
        </p:nvGraphicFramePr>
        <p:xfrm>
          <a:off x="852825" y="1348810"/>
          <a:ext cx="3000000" cy="3000000"/>
        </p:xfrm>
        <a:graphic>
          <a:graphicData uri="http://schemas.openxmlformats.org/drawingml/2006/table">
            <a:tbl>
              <a:tblPr bandCol="1" bandRow="1" firstCol="1" firstRow="1">
                <a:noFill/>
                <a:tableStyleId>{163482B3-9DDC-436D-8030-57707870E3B4}</a:tableStyleId>
              </a:tblPr>
              <a:tblGrid>
                <a:gridCol w="856700"/>
                <a:gridCol w="7421225"/>
                <a:gridCol w="2306400"/>
              </a:tblGrid>
              <a:tr h="564750">
                <a:tc>
                  <a:txBody>
                    <a:bodyPr/>
                    <a:lstStyle/>
                    <a:p>
                      <a:pPr indent="0" lvl="0" marL="0" marR="0" rtl="0" algn="ctr">
                        <a:lnSpc>
                          <a:spcPct val="100000"/>
                        </a:lnSpc>
                        <a:spcBef>
                          <a:spcPts val="0"/>
                        </a:spcBef>
                        <a:spcAft>
                          <a:spcPts val="0"/>
                        </a:spcAft>
                        <a:buClr>
                          <a:srgbClr val="FFFFFF"/>
                        </a:buClr>
                        <a:buSzPts val="1400"/>
                        <a:buFont typeface="Century Gothic"/>
                        <a:buNone/>
                      </a:pPr>
                      <a:r>
                        <a:rPr b="1" i="0" lang="sv-SE" sz="1400" u="none" cap="none" strike="noStrike">
                          <a:solidFill>
                            <a:srgbClr val="FFFFFF"/>
                          </a:solidFill>
                          <a:latin typeface="Century Gothic"/>
                          <a:ea typeface="Century Gothic"/>
                          <a:cs typeface="Century Gothic"/>
                          <a:sym typeface="Century Gothic"/>
                        </a:rPr>
                        <a:t>DAG?</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OMTRENTLIG NÅR?</a:t>
                      </a:r>
                      <a:endParaRPr b="1">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GJENNOMFØRT?</a:t>
                      </a:r>
                      <a:endParaRPr b="1" i="0" sz="1400" u="none" cap="none" strike="noStrike">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ja</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ne</a:t>
                      </a:r>
                      <a:r>
                        <a:rPr b="1" lang="sv-SE">
                          <a:latin typeface="Century Gothic"/>
                          <a:ea typeface="Century Gothic"/>
                          <a:cs typeface="Century Gothic"/>
                          <a:sym typeface="Century Gothic"/>
                        </a:rPr>
                        <a:t>i</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7" name="Shape 1277"/>
        <p:cNvGrpSpPr/>
        <p:nvPr/>
      </p:nvGrpSpPr>
      <p:grpSpPr>
        <a:xfrm>
          <a:off x="0" y="0"/>
          <a:ext cx="0" cy="0"/>
          <a:chOff x="0" y="0"/>
          <a:chExt cx="0" cy="0"/>
        </a:xfrm>
      </p:grpSpPr>
      <p:pic>
        <p:nvPicPr>
          <p:cNvPr id="1278" name="Google Shape;1278;p74"/>
          <p:cNvPicPr preferRelativeResize="0"/>
          <p:nvPr/>
        </p:nvPicPr>
        <p:blipFill rotWithShape="1">
          <a:blip r:embed="rId3">
            <a:alphaModFix/>
          </a:blip>
          <a:srcRect b="0" l="0" r="0" t="0"/>
          <a:stretch/>
        </p:blipFill>
        <p:spPr>
          <a:xfrm>
            <a:off x="280123" y="6321612"/>
            <a:ext cx="2297552" cy="252652"/>
          </a:xfrm>
          <a:prstGeom prst="rect">
            <a:avLst/>
          </a:prstGeom>
          <a:noFill/>
          <a:ln>
            <a:noFill/>
          </a:ln>
        </p:spPr>
      </p:pic>
      <p:sp>
        <p:nvSpPr>
          <p:cNvPr id="1279" name="Google Shape;1279;p74"/>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56</a:t>
            </a:r>
            <a:endParaRPr/>
          </a:p>
        </p:txBody>
      </p:sp>
      <p:pic>
        <p:nvPicPr>
          <p:cNvPr id="1280" name="Google Shape;1280;p74"/>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281" name="Google Shape;1281;p74"/>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sp>
        <p:nvSpPr>
          <p:cNvPr id="1282" name="Google Shape;1282;p74"/>
          <p:cNvSpPr txBox="1"/>
          <p:nvPr/>
        </p:nvSpPr>
        <p:spPr>
          <a:xfrm>
            <a:off x="2001078" y="566950"/>
            <a:ext cx="87099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2800">
                <a:solidFill>
                  <a:srgbClr val="000000"/>
                </a:solidFill>
                <a:latin typeface="Century Gothic"/>
                <a:ea typeface="Century Gothic"/>
                <a:cs typeface="Century Gothic"/>
                <a:sym typeface="Century Gothic"/>
              </a:rPr>
              <a:t>2</a:t>
            </a:r>
            <a:r>
              <a:rPr b="1" lang="sv-SE" sz="2800">
                <a:latin typeface="Century Gothic"/>
                <a:ea typeface="Century Gothic"/>
                <a:cs typeface="Century Gothic"/>
                <a:sym typeface="Century Gothic"/>
              </a:rPr>
              <a:t>a, 2b,</a:t>
            </a:r>
            <a:r>
              <a:rPr b="1" lang="sv-SE" sz="2800">
                <a:solidFill>
                  <a:srgbClr val="000000"/>
                </a:solidFill>
                <a:latin typeface="Century Gothic"/>
                <a:ea typeface="Century Gothic"/>
                <a:cs typeface="Century Gothic"/>
                <a:sym typeface="Century Gothic"/>
              </a:rPr>
              <a:t> APP OPPMERKSOMT NÆRVÆR, </a:t>
            </a:r>
            <a:r>
              <a:rPr b="1" lang="sv-SE" sz="2800">
                <a:solidFill>
                  <a:srgbClr val="378498"/>
                </a:solidFill>
                <a:latin typeface="Century Gothic"/>
                <a:ea typeface="Century Gothic"/>
                <a:cs typeface="Century Gothic"/>
                <a:sym typeface="Century Gothic"/>
              </a:rPr>
              <a:t>uke 2</a:t>
            </a:r>
            <a:endParaRPr/>
          </a:p>
        </p:txBody>
      </p:sp>
      <p:graphicFrame>
        <p:nvGraphicFramePr>
          <p:cNvPr id="1283" name="Google Shape;1283;p74"/>
          <p:cNvGraphicFramePr/>
          <p:nvPr/>
        </p:nvGraphicFramePr>
        <p:xfrm>
          <a:off x="852825" y="1348810"/>
          <a:ext cx="3000000" cy="3000000"/>
        </p:xfrm>
        <a:graphic>
          <a:graphicData uri="http://schemas.openxmlformats.org/drawingml/2006/table">
            <a:tbl>
              <a:tblPr bandCol="1" bandRow="1" firstCol="1" firstRow="1">
                <a:noFill/>
                <a:tableStyleId>{163482B3-9DDC-436D-8030-57707870E3B4}</a:tableStyleId>
              </a:tblPr>
              <a:tblGrid>
                <a:gridCol w="856700"/>
                <a:gridCol w="7421225"/>
                <a:gridCol w="2306400"/>
              </a:tblGrid>
              <a:tr h="564750">
                <a:tc>
                  <a:txBody>
                    <a:bodyPr/>
                    <a:lstStyle/>
                    <a:p>
                      <a:pPr indent="0" lvl="0" marL="0" marR="0" rtl="0" algn="ctr">
                        <a:lnSpc>
                          <a:spcPct val="100000"/>
                        </a:lnSpc>
                        <a:spcBef>
                          <a:spcPts val="0"/>
                        </a:spcBef>
                        <a:spcAft>
                          <a:spcPts val="0"/>
                        </a:spcAft>
                        <a:buClr>
                          <a:srgbClr val="FFFFFF"/>
                        </a:buClr>
                        <a:buSzPts val="1400"/>
                        <a:buFont typeface="Century Gothic"/>
                        <a:buNone/>
                      </a:pPr>
                      <a:r>
                        <a:rPr b="1" i="0" lang="sv-SE" sz="1400" u="none" cap="none" strike="noStrike">
                          <a:solidFill>
                            <a:srgbClr val="FFFFFF"/>
                          </a:solidFill>
                          <a:latin typeface="Century Gothic"/>
                          <a:ea typeface="Century Gothic"/>
                          <a:cs typeface="Century Gothic"/>
                          <a:sym typeface="Century Gothic"/>
                        </a:rPr>
                        <a:t>DAG?</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OMTRENTLIG NÅR?</a:t>
                      </a:r>
                      <a:endParaRPr b="1">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GJENNOMFØRT?</a:t>
                      </a:r>
                      <a:endParaRPr b="1" i="0" sz="1400" u="none" cap="none" strike="noStrike">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ja</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ne</a:t>
                      </a:r>
                      <a:r>
                        <a:rPr b="1" lang="sv-SE">
                          <a:latin typeface="Century Gothic"/>
                          <a:ea typeface="Century Gothic"/>
                          <a:cs typeface="Century Gothic"/>
                          <a:sym typeface="Century Gothic"/>
                        </a:rPr>
                        <a:t>i</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7" name="Shape 1287"/>
        <p:cNvGrpSpPr/>
        <p:nvPr/>
      </p:nvGrpSpPr>
      <p:grpSpPr>
        <a:xfrm>
          <a:off x="0" y="0"/>
          <a:ext cx="0" cy="0"/>
          <a:chOff x="0" y="0"/>
          <a:chExt cx="0" cy="0"/>
        </a:xfrm>
      </p:grpSpPr>
      <p:pic>
        <p:nvPicPr>
          <p:cNvPr id="1288" name="Google Shape;1288;p75"/>
          <p:cNvPicPr preferRelativeResize="0"/>
          <p:nvPr/>
        </p:nvPicPr>
        <p:blipFill rotWithShape="1">
          <a:blip r:embed="rId3">
            <a:alphaModFix/>
          </a:blip>
          <a:srcRect b="0" l="0" r="0" t="0"/>
          <a:stretch/>
        </p:blipFill>
        <p:spPr>
          <a:xfrm>
            <a:off x="280123" y="6321612"/>
            <a:ext cx="2297552" cy="252652"/>
          </a:xfrm>
          <a:prstGeom prst="rect">
            <a:avLst/>
          </a:prstGeom>
          <a:noFill/>
          <a:ln>
            <a:noFill/>
          </a:ln>
        </p:spPr>
      </p:pic>
      <p:sp>
        <p:nvSpPr>
          <p:cNvPr id="1289" name="Google Shape;1289;p75"/>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57</a:t>
            </a:r>
            <a:endParaRPr/>
          </a:p>
        </p:txBody>
      </p:sp>
      <p:pic>
        <p:nvPicPr>
          <p:cNvPr id="1290" name="Google Shape;1290;p75"/>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291" name="Google Shape;1291;p75"/>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sp>
        <p:nvSpPr>
          <p:cNvPr id="1292" name="Google Shape;1292;p75"/>
          <p:cNvSpPr txBox="1"/>
          <p:nvPr/>
        </p:nvSpPr>
        <p:spPr>
          <a:xfrm>
            <a:off x="2001078" y="566950"/>
            <a:ext cx="87099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2800">
                <a:solidFill>
                  <a:srgbClr val="000000"/>
                </a:solidFill>
                <a:latin typeface="Century Gothic"/>
                <a:ea typeface="Century Gothic"/>
                <a:cs typeface="Century Gothic"/>
                <a:sym typeface="Century Gothic"/>
              </a:rPr>
              <a:t>2</a:t>
            </a:r>
            <a:r>
              <a:rPr b="1" lang="sv-SE" sz="2800">
                <a:latin typeface="Century Gothic"/>
                <a:ea typeface="Century Gothic"/>
                <a:cs typeface="Century Gothic"/>
                <a:sym typeface="Century Gothic"/>
              </a:rPr>
              <a:t>a, 2b,</a:t>
            </a:r>
            <a:r>
              <a:rPr b="1" lang="sv-SE" sz="2800">
                <a:solidFill>
                  <a:srgbClr val="000000"/>
                </a:solidFill>
                <a:latin typeface="Century Gothic"/>
                <a:ea typeface="Century Gothic"/>
                <a:cs typeface="Century Gothic"/>
                <a:sym typeface="Century Gothic"/>
              </a:rPr>
              <a:t> APP OPPMERKSOMT NÆRVÆR, </a:t>
            </a:r>
            <a:r>
              <a:rPr b="1" lang="sv-SE" sz="2800">
                <a:solidFill>
                  <a:srgbClr val="378498"/>
                </a:solidFill>
                <a:latin typeface="Century Gothic"/>
                <a:ea typeface="Century Gothic"/>
                <a:cs typeface="Century Gothic"/>
                <a:sym typeface="Century Gothic"/>
              </a:rPr>
              <a:t>uke 3</a:t>
            </a:r>
            <a:endParaRPr/>
          </a:p>
        </p:txBody>
      </p:sp>
      <p:graphicFrame>
        <p:nvGraphicFramePr>
          <p:cNvPr id="1293" name="Google Shape;1293;p75"/>
          <p:cNvGraphicFramePr/>
          <p:nvPr/>
        </p:nvGraphicFramePr>
        <p:xfrm>
          <a:off x="852825" y="1348810"/>
          <a:ext cx="3000000" cy="3000000"/>
        </p:xfrm>
        <a:graphic>
          <a:graphicData uri="http://schemas.openxmlformats.org/drawingml/2006/table">
            <a:tbl>
              <a:tblPr bandCol="1" bandRow="1" firstCol="1" firstRow="1">
                <a:noFill/>
                <a:tableStyleId>{163482B3-9DDC-436D-8030-57707870E3B4}</a:tableStyleId>
              </a:tblPr>
              <a:tblGrid>
                <a:gridCol w="856700"/>
                <a:gridCol w="7421225"/>
                <a:gridCol w="2306400"/>
              </a:tblGrid>
              <a:tr h="564750">
                <a:tc>
                  <a:txBody>
                    <a:bodyPr/>
                    <a:lstStyle/>
                    <a:p>
                      <a:pPr indent="0" lvl="0" marL="0" marR="0" rtl="0" algn="ctr">
                        <a:lnSpc>
                          <a:spcPct val="100000"/>
                        </a:lnSpc>
                        <a:spcBef>
                          <a:spcPts val="0"/>
                        </a:spcBef>
                        <a:spcAft>
                          <a:spcPts val="0"/>
                        </a:spcAft>
                        <a:buClr>
                          <a:srgbClr val="FFFFFF"/>
                        </a:buClr>
                        <a:buSzPts val="1400"/>
                        <a:buFont typeface="Century Gothic"/>
                        <a:buNone/>
                      </a:pPr>
                      <a:r>
                        <a:rPr b="1" i="0" lang="sv-SE" sz="1400" u="none" cap="none" strike="noStrike">
                          <a:solidFill>
                            <a:srgbClr val="FFFFFF"/>
                          </a:solidFill>
                          <a:latin typeface="Century Gothic"/>
                          <a:ea typeface="Century Gothic"/>
                          <a:cs typeface="Century Gothic"/>
                          <a:sym typeface="Century Gothic"/>
                        </a:rPr>
                        <a:t>DAG?</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OMTRENTLIG NÅR?</a:t>
                      </a:r>
                      <a:endParaRPr b="1">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GJENNOMFØRT?</a:t>
                      </a:r>
                      <a:endParaRPr b="1" i="0" sz="1400" u="none" cap="none" strike="noStrike">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ja</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ne</a:t>
                      </a:r>
                      <a:r>
                        <a:rPr b="1" lang="sv-SE">
                          <a:latin typeface="Century Gothic"/>
                          <a:ea typeface="Century Gothic"/>
                          <a:cs typeface="Century Gothic"/>
                          <a:sym typeface="Century Gothic"/>
                        </a:rPr>
                        <a:t>i</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8" name="Shape 1298"/>
        <p:cNvGrpSpPr/>
        <p:nvPr/>
      </p:nvGrpSpPr>
      <p:grpSpPr>
        <a:xfrm>
          <a:off x="0" y="0"/>
          <a:ext cx="0" cy="0"/>
          <a:chOff x="0" y="0"/>
          <a:chExt cx="0" cy="0"/>
        </a:xfrm>
      </p:grpSpPr>
      <p:pic>
        <p:nvPicPr>
          <p:cNvPr id="1299" name="Google Shape;1299;p76"/>
          <p:cNvPicPr preferRelativeResize="0"/>
          <p:nvPr/>
        </p:nvPicPr>
        <p:blipFill rotWithShape="1">
          <a:blip r:embed="rId3">
            <a:alphaModFix/>
          </a:blip>
          <a:srcRect b="0" l="0" r="0" t="0"/>
          <a:stretch/>
        </p:blipFill>
        <p:spPr>
          <a:xfrm>
            <a:off x="280123" y="6321612"/>
            <a:ext cx="2297552" cy="252652"/>
          </a:xfrm>
          <a:prstGeom prst="rect">
            <a:avLst/>
          </a:prstGeom>
          <a:noFill/>
          <a:ln>
            <a:noFill/>
          </a:ln>
        </p:spPr>
      </p:pic>
      <p:sp>
        <p:nvSpPr>
          <p:cNvPr id="1300" name="Google Shape;1300;p76"/>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58</a:t>
            </a:r>
            <a:endParaRPr/>
          </a:p>
        </p:txBody>
      </p:sp>
      <p:pic>
        <p:nvPicPr>
          <p:cNvPr id="1301" name="Google Shape;1301;p76"/>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302" name="Google Shape;1302;p76"/>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sp>
        <p:nvSpPr>
          <p:cNvPr id="1303" name="Google Shape;1303;p76"/>
          <p:cNvSpPr txBox="1"/>
          <p:nvPr/>
        </p:nvSpPr>
        <p:spPr>
          <a:xfrm>
            <a:off x="2001078" y="566950"/>
            <a:ext cx="87099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2800">
                <a:solidFill>
                  <a:srgbClr val="000000"/>
                </a:solidFill>
                <a:latin typeface="Century Gothic"/>
                <a:ea typeface="Century Gothic"/>
                <a:cs typeface="Century Gothic"/>
                <a:sym typeface="Century Gothic"/>
              </a:rPr>
              <a:t>2</a:t>
            </a:r>
            <a:r>
              <a:rPr b="1" lang="sv-SE" sz="2800">
                <a:latin typeface="Century Gothic"/>
                <a:ea typeface="Century Gothic"/>
                <a:cs typeface="Century Gothic"/>
                <a:sym typeface="Century Gothic"/>
              </a:rPr>
              <a:t>a, 2b,</a:t>
            </a:r>
            <a:r>
              <a:rPr b="1" lang="sv-SE" sz="2800">
                <a:solidFill>
                  <a:srgbClr val="000000"/>
                </a:solidFill>
                <a:latin typeface="Century Gothic"/>
                <a:ea typeface="Century Gothic"/>
                <a:cs typeface="Century Gothic"/>
                <a:sym typeface="Century Gothic"/>
              </a:rPr>
              <a:t> APP OPPMERKSOMT NÆRVÆR, </a:t>
            </a:r>
            <a:r>
              <a:rPr b="1" lang="sv-SE" sz="2800">
                <a:solidFill>
                  <a:srgbClr val="378498"/>
                </a:solidFill>
                <a:latin typeface="Century Gothic"/>
                <a:ea typeface="Century Gothic"/>
                <a:cs typeface="Century Gothic"/>
                <a:sym typeface="Century Gothic"/>
              </a:rPr>
              <a:t>uke 4</a:t>
            </a:r>
            <a:endParaRPr/>
          </a:p>
        </p:txBody>
      </p:sp>
      <p:graphicFrame>
        <p:nvGraphicFramePr>
          <p:cNvPr id="1304" name="Google Shape;1304;p76"/>
          <p:cNvGraphicFramePr/>
          <p:nvPr/>
        </p:nvGraphicFramePr>
        <p:xfrm>
          <a:off x="852825" y="1348810"/>
          <a:ext cx="3000000" cy="3000000"/>
        </p:xfrm>
        <a:graphic>
          <a:graphicData uri="http://schemas.openxmlformats.org/drawingml/2006/table">
            <a:tbl>
              <a:tblPr bandCol="1" bandRow="1" firstCol="1" firstRow="1">
                <a:noFill/>
                <a:tableStyleId>{163482B3-9DDC-436D-8030-57707870E3B4}</a:tableStyleId>
              </a:tblPr>
              <a:tblGrid>
                <a:gridCol w="856700"/>
                <a:gridCol w="7421225"/>
                <a:gridCol w="2306400"/>
              </a:tblGrid>
              <a:tr h="564750">
                <a:tc>
                  <a:txBody>
                    <a:bodyPr/>
                    <a:lstStyle/>
                    <a:p>
                      <a:pPr indent="0" lvl="0" marL="0" marR="0" rtl="0" algn="ctr">
                        <a:lnSpc>
                          <a:spcPct val="100000"/>
                        </a:lnSpc>
                        <a:spcBef>
                          <a:spcPts val="0"/>
                        </a:spcBef>
                        <a:spcAft>
                          <a:spcPts val="0"/>
                        </a:spcAft>
                        <a:buClr>
                          <a:srgbClr val="FFFFFF"/>
                        </a:buClr>
                        <a:buSzPts val="1400"/>
                        <a:buFont typeface="Century Gothic"/>
                        <a:buNone/>
                      </a:pPr>
                      <a:r>
                        <a:rPr b="1" i="0" lang="sv-SE" sz="1400" u="none" cap="none" strike="noStrike">
                          <a:solidFill>
                            <a:srgbClr val="FFFFFF"/>
                          </a:solidFill>
                          <a:latin typeface="Century Gothic"/>
                          <a:ea typeface="Century Gothic"/>
                          <a:cs typeface="Century Gothic"/>
                          <a:sym typeface="Century Gothic"/>
                        </a:rPr>
                        <a:t>DAG?</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OMTRENTLIG NÅR?</a:t>
                      </a:r>
                      <a:endParaRPr b="1">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GJENNOMFØRT?</a:t>
                      </a:r>
                      <a:endParaRPr b="1" i="0" sz="1400" u="none" cap="none" strike="noStrike">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ja</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ne</a:t>
                      </a:r>
                      <a:r>
                        <a:rPr b="1" lang="sv-SE">
                          <a:latin typeface="Century Gothic"/>
                          <a:ea typeface="Century Gothic"/>
                          <a:cs typeface="Century Gothic"/>
                          <a:sym typeface="Century Gothic"/>
                        </a:rPr>
                        <a:t>i</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9" name="Shape 1309"/>
        <p:cNvGrpSpPr/>
        <p:nvPr/>
      </p:nvGrpSpPr>
      <p:grpSpPr>
        <a:xfrm>
          <a:off x="0" y="0"/>
          <a:ext cx="0" cy="0"/>
          <a:chOff x="0" y="0"/>
          <a:chExt cx="0" cy="0"/>
        </a:xfrm>
      </p:grpSpPr>
      <p:pic>
        <p:nvPicPr>
          <p:cNvPr id="1310" name="Google Shape;1310;p7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11" name="Google Shape;1311;p77"/>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312" name="Google Shape;1312;p77"/>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graphicFrame>
        <p:nvGraphicFramePr>
          <p:cNvPr id="1313" name="Google Shape;1313;p77"/>
          <p:cNvGraphicFramePr/>
          <p:nvPr/>
        </p:nvGraphicFramePr>
        <p:xfrm>
          <a:off x="852825" y="1348811"/>
          <a:ext cx="3000000" cy="3000000"/>
        </p:xfrm>
        <a:graphic>
          <a:graphicData uri="http://schemas.openxmlformats.org/drawingml/2006/table">
            <a:tbl>
              <a:tblPr bandCol="1" bandRow="1" firstCol="1" firstRow="1">
                <a:noFill/>
                <a:tableStyleId>{4CA165C0-10A4-411D-9540-7F8377E356E3}</a:tableStyleId>
              </a:tblPr>
              <a:tblGrid>
                <a:gridCol w="10584325"/>
              </a:tblGrid>
              <a:tr h="623125">
                <a:tc>
                  <a:txBody>
                    <a:bodyPr/>
                    <a:lstStyle/>
                    <a:p>
                      <a:pPr indent="0" lvl="0" marL="0" marR="0" rtl="0" algn="ctr">
                        <a:lnSpc>
                          <a:spcPct val="100000"/>
                        </a:lnSpc>
                        <a:spcBef>
                          <a:spcPts val="0"/>
                        </a:spcBef>
                        <a:spcAft>
                          <a:spcPts val="0"/>
                        </a:spcAft>
                        <a:buClr>
                          <a:schemeClr val="dk1"/>
                        </a:buClr>
                        <a:buSzPts val="1100"/>
                        <a:buFont typeface="Arial"/>
                        <a:buNone/>
                      </a:pPr>
                      <a:r>
                        <a:rPr b="1" lang="sv-SE" sz="1800">
                          <a:solidFill>
                            <a:schemeClr val="lt1"/>
                          </a:solidFill>
                          <a:latin typeface="Century Gothic"/>
                          <a:ea typeface="Century Gothic"/>
                          <a:cs typeface="Century Gothic"/>
                          <a:sym typeface="Century Gothic"/>
                        </a:rPr>
                        <a:t>Hvilke hverdagsaktiviteter?</a:t>
                      </a:r>
                      <a:r>
                        <a:rPr b="1" i="0" lang="sv-SE" sz="1800" u="none" cap="none" strike="noStrike">
                          <a:solidFill>
                            <a:schemeClr val="lt1"/>
                          </a:solidFill>
                          <a:latin typeface="Century Gothic"/>
                          <a:ea typeface="Century Gothic"/>
                          <a:cs typeface="Century Gothic"/>
                          <a:sym typeface="Century Gothic"/>
                        </a:rPr>
                        <a:t>?</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r>
              <a:tr h="1457050">
                <a:tc>
                  <a:txBody>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alpha val="53725"/>
                      </a:schemeClr>
                    </a:solidFill>
                  </a:tcPr>
                </a:tc>
              </a:tr>
            </a:tbl>
          </a:graphicData>
        </a:graphic>
      </p:graphicFrame>
      <p:sp>
        <p:nvSpPr>
          <p:cNvPr id="1314" name="Google Shape;1314;p77"/>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59</a:t>
            </a:r>
            <a:endParaRPr/>
          </a:p>
        </p:txBody>
      </p:sp>
      <p:sp>
        <p:nvSpPr>
          <p:cNvPr id="1315" name="Google Shape;1315;p77"/>
          <p:cNvSpPr txBox="1"/>
          <p:nvPr/>
        </p:nvSpPr>
        <p:spPr>
          <a:xfrm>
            <a:off x="1828800" y="566950"/>
            <a:ext cx="96993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b="1" lang="sv-SE" sz="2800">
                <a:solidFill>
                  <a:schemeClr val="dk1"/>
                </a:solidFill>
                <a:latin typeface="Century Gothic"/>
                <a:ea typeface="Century Gothic"/>
                <a:cs typeface="Century Gothic"/>
                <a:sym typeface="Century Gothic"/>
              </a:rPr>
              <a:t>2b. Oppmerksomt nærvær, hverdagsaktiviteter </a:t>
            </a:r>
            <a:r>
              <a:rPr b="1" lang="sv-SE" sz="2800">
                <a:solidFill>
                  <a:srgbClr val="263369"/>
                </a:solidFill>
                <a:latin typeface="Century Gothic"/>
                <a:ea typeface="Century Gothic"/>
                <a:cs typeface="Century Gothic"/>
                <a:sym typeface="Century Gothic"/>
              </a:rPr>
              <a:t>uke 1</a:t>
            </a:r>
            <a:endParaRPr b="1" sz="2800">
              <a:solidFill>
                <a:srgbClr val="263369"/>
              </a:solidFill>
              <a:latin typeface="Century Gothic"/>
              <a:ea typeface="Century Gothic"/>
              <a:cs typeface="Century Gothic"/>
              <a:sym typeface="Century Gothic"/>
            </a:endParaRPr>
          </a:p>
        </p:txBody>
      </p:sp>
      <p:sp>
        <p:nvSpPr>
          <p:cNvPr id="1316" name="Google Shape;1316;p77"/>
          <p:cNvSpPr txBox="1"/>
          <p:nvPr/>
        </p:nvSpPr>
        <p:spPr>
          <a:xfrm>
            <a:off x="1895062" y="3721457"/>
            <a:ext cx="2352300" cy="20655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rgbClr val="3F3F3F"/>
              </a:buClr>
              <a:buSzPts val="2200"/>
              <a:buFont typeface="Arial"/>
              <a:buNone/>
            </a:pPr>
            <a:r>
              <a:rPr b="1" lang="sv-SE" sz="2200">
                <a:solidFill>
                  <a:srgbClr val="000000"/>
                </a:solidFill>
                <a:latin typeface="Century Gothic"/>
                <a:ea typeface="Century Gothic"/>
                <a:cs typeface="Century Gothic"/>
                <a:sym typeface="Century Gothic"/>
              </a:rPr>
              <a:t>Forslag:</a:t>
            </a:r>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dusjer</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knyter skoene</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sykler til/fra </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skole/jobb</a:t>
            </a:r>
            <a:endParaRPr sz="1600">
              <a:solidFill>
                <a:srgbClr val="000000"/>
              </a:solidFill>
              <a:latin typeface="Century Gothic"/>
              <a:ea typeface="Century Gothic"/>
              <a:cs typeface="Century Gothic"/>
              <a:sym typeface="Century Gothic"/>
            </a:endParaRPr>
          </a:p>
        </p:txBody>
      </p:sp>
      <p:sp>
        <p:nvSpPr>
          <p:cNvPr id="1317" name="Google Shape;1317;p77"/>
          <p:cNvSpPr txBox="1"/>
          <p:nvPr/>
        </p:nvSpPr>
        <p:spPr>
          <a:xfrm>
            <a:off x="7556829" y="4156540"/>
            <a:ext cx="3324300" cy="13527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Når jeg spiser frokost</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Når jeg vasker hendene</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Når jeg legger meg</a:t>
            </a:r>
            <a:endParaRPr sz="1600">
              <a:solidFill>
                <a:srgbClr val="000000"/>
              </a:solidFill>
              <a:latin typeface="Century Gothic"/>
              <a:ea typeface="Century Gothic"/>
              <a:cs typeface="Century Gothic"/>
              <a:sym typeface="Century Gothic"/>
            </a:endParaRPr>
          </a:p>
        </p:txBody>
      </p:sp>
      <p:sp>
        <p:nvSpPr>
          <p:cNvPr id="1318" name="Google Shape;1318;p77"/>
          <p:cNvSpPr txBox="1"/>
          <p:nvPr/>
        </p:nvSpPr>
        <p:spPr>
          <a:xfrm>
            <a:off x="4484870" y="4156539"/>
            <a:ext cx="2954700" cy="16302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vasker</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pusser tennene</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går tur/trener</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prater med noen</a:t>
            </a:r>
            <a:endParaRPr sz="1600">
              <a:solidFill>
                <a:srgbClr val="00000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15"/>
                                        </p:tgtEl>
                                        <p:attrNameLst>
                                          <p:attrName>style.visibility</p:attrName>
                                        </p:attrNameLst>
                                      </p:cBhvr>
                                      <p:to>
                                        <p:strVal val="visible"/>
                                      </p:to>
                                    </p:set>
                                    <p:animEffect filter="fade" transition="in">
                                      <p:cBhvr>
                                        <p:cTn dur="500"/>
                                        <p:tgtEl>
                                          <p:spTgt spid="1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3" name="Shape 1323"/>
        <p:cNvGrpSpPr/>
        <p:nvPr/>
      </p:nvGrpSpPr>
      <p:grpSpPr>
        <a:xfrm>
          <a:off x="0" y="0"/>
          <a:ext cx="0" cy="0"/>
          <a:chOff x="0" y="0"/>
          <a:chExt cx="0" cy="0"/>
        </a:xfrm>
      </p:grpSpPr>
      <p:sp>
        <p:nvSpPr>
          <p:cNvPr id="1324" name="Google Shape;1324;p78"/>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60</a:t>
            </a:r>
            <a:endParaRPr/>
          </a:p>
        </p:txBody>
      </p:sp>
      <p:pic>
        <p:nvPicPr>
          <p:cNvPr id="1325" name="Google Shape;1325;p7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26" name="Google Shape;1326;p78"/>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327" name="Google Shape;1327;p78"/>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graphicFrame>
        <p:nvGraphicFramePr>
          <p:cNvPr id="1328" name="Google Shape;1328;p78"/>
          <p:cNvGraphicFramePr/>
          <p:nvPr/>
        </p:nvGraphicFramePr>
        <p:xfrm>
          <a:off x="852825" y="1348811"/>
          <a:ext cx="3000000" cy="3000000"/>
        </p:xfrm>
        <a:graphic>
          <a:graphicData uri="http://schemas.openxmlformats.org/drawingml/2006/table">
            <a:tbl>
              <a:tblPr bandCol="1" bandRow="1" firstCol="1" firstRow="1">
                <a:noFill/>
                <a:tableStyleId>{4CA165C0-10A4-411D-9540-7F8377E356E3}</a:tableStyleId>
              </a:tblPr>
              <a:tblGrid>
                <a:gridCol w="10584325"/>
              </a:tblGrid>
              <a:tr h="623125">
                <a:tc>
                  <a:txBody>
                    <a:bodyPr/>
                    <a:lstStyle/>
                    <a:p>
                      <a:pPr indent="0" lvl="0" marL="0" marR="0" rtl="0" algn="ctr">
                        <a:lnSpc>
                          <a:spcPct val="100000"/>
                        </a:lnSpc>
                        <a:spcBef>
                          <a:spcPts val="0"/>
                        </a:spcBef>
                        <a:spcAft>
                          <a:spcPts val="0"/>
                        </a:spcAft>
                        <a:buClr>
                          <a:schemeClr val="dk1"/>
                        </a:buClr>
                        <a:buSzPts val="1100"/>
                        <a:buFont typeface="Arial"/>
                        <a:buNone/>
                      </a:pPr>
                      <a:r>
                        <a:rPr b="1" lang="sv-SE" sz="1800">
                          <a:solidFill>
                            <a:schemeClr val="lt1"/>
                          </a:solidFill>
                          <a:latin typeface="Century Gothic"/>
                          <a:ea typeface="Century Gothic"/>
                          <a:cs typeface="Century Gothic"/>
                          <a:sym typeface="Century Gothic"/>
                        </a:rPr>
                        <a:t>Hvilke hverdagsaktiviteter?</a:t>
                      </a:r>
                      <a:r>
                        <a:rPr b="1" i="0" lang="sv-SE" sz="1800" u="none" cap="none" strike="noStrike">
                          <a:solidFill>
                            <a:schemeClr val="lt1"/>
                          </a:solidFill>
                          <a:latin typeface="Century Gothic"/>
                          <a:ea typeface="Century Gothic"/>
                          <a:cs typeface="Century Gothic"/>
                          <a:sym typeface="Century Gothic"/>
                        </a:rPr>
                        <a:t>?</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r>
              <a:tr h="1457050">
                <a:tc>
                  <a:txBody>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alpha val="53730"/>
                      </a:schemeClr>
                    </a:solidFill>
                  </a:tcPr>
                </a:tc>
              </a:tr>
            </a:tbl>
          </a:graphicData>
        </a:graphic>
      </p:graphicFrame>
      <p:sp>
        <p:nvSpPr>
          <p:cNvPr id="1329" name="Google Shape;1329;p78"/>
          <p:cNvSpPr txBox="1"/>
          <p:nvPr/>
        </p:nvSpPr>
        <p:spPr>
          <a:xfrm>
            <a:off x="1828800" y="566950"/>
            <a:ext cx="96993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b="1" lang="sv-SE" sz="2800">
                <a:solidFill>
                  <a:schemeClr val="dk1"/>
                </a:solidFill>
                <a:latin typeface="Century Gothic"/>
                <a:ea typeface="Century Gothic"/>
                <a:cs typeface="Century Gothic"/>
                <a:sym typeface="Century Gothic"/>
              </a:rPr>
              <a:t>2b. Oppmerksomt nærvær, hverdagsaktiviteter </a:t>
            </a:r>
            <a:r>
              <a:rPr b="1" lang="sv-SE" sz="2800">
                <a:solidFill>
                  <a:srgbClr val="263369"/>
                </a:solidFill>
                <a:latin typeface="Century Gothic"/>
                <a:ea typeface="Century Gothic"/>
                <a:cs typeface="Century Gothic"/>
                <a:sym typeface="Century Gothic"/>
              </a:rPr>
              <a:t>uke 2</a:t>
            </a:r>
            <a:endParaRPr b="1" sz="2800">
              <a:solidFill>
                <a:srgbClr val="263369"/>
              </a:solidFill>
              <a:latin typeface="Century Gothic"/>
              <a:ea typeface="Century Gothic"/>
              <a:cs typeface="Century Gothic"/>
              <a:sym typeface="Century Gothic"/>
            </a:endParaRPr>
          </a:p>
        </p:txBody>
      </p:sp>
      <p:sp>
        <p:nvSpPr>
          <p:cNvPr id="1330" name="Google Shape;1330;p78"/>
          <p:cNvSpPr txBox="1"/>
          <p:nvPr/>
        </p:nvSpPr>
        <p:spPr>
          <a:xfrm>
            <a:off x="1895062" y="3721457"/>
            <a:ext cx="2352300" cy="20655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rgbClr val="3F3F3F"/>
              </a:buClr>
              <a:buSzPts val="2200"/>
              <a:buFont typeface="Arial"/>
              <a:buNone/>
            </a:pPr>
            <a:r>
              <a:rPr b="1" lang="sv-SE" sz="2200">
                <a:solidFill>
                  <a:srgbClr val="000000"/>
                </a:solidFill>
                <a:latin typeface="Century Gothic"/>
                <a:ea typeface="Century Gothic"/>
                <a:cs typeface="Century Gothic"/>
                <a:sym typeface="Century Gothic"/>
              </a:rPr>
              <a:t>Forslag:</a:t>
            </a:r>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dusjer</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knyter skoene</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sykler til/fra </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skole/jobb</a:t>
            </a:r>
            <a:endParaRPr sz="1600">
              <a:solidFill>
                <a:srgbClr val="000000"/>
              </a:solidFill>
              <a:latin typeface="Century Gothic"/>
              <a:ea typeface="Century Gothic"/>
              <a:cs typeface="Century Gothic"/>
              <a:sym typeface="Century Gothic"/>
            </a:endParaRPr>
          </a:p>
        </p:txBody>
      </p:sp>
      <p:sp>
        <p:nvSpPr>
          <p:cNvPr id="1331" name="Google Shape;1331;p78"/>
          <p:cNvSpPr txBox="1"/>
          <p:nvPr/>
        </p:nvSpPr>
        <p:spPr>
          <a:xfrm>
            <a:off x="7556829" y="4156540"/>
            <a:ext cx="3324300" cy="13527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Når jeg spiser frokost</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Når jeg vasker hendene</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Når jeg legger meg</a:t>
            </a:r>
            <a:endParaRPr sz="1600">
              <a:solidFill>
                <a:srgbClr val="000000"/>
              </a:solidFill>
              <a:latin typeface="Century Gothic"/>
              <a:ea typeface="Century Gothic"/>
              <a:cs typeface="Century Gothic"/>
              <a:sym typeface="Century Gothic"/>
            </a:endParaRPr>
          </a:p>
        </p:txBody>
      </p:sp>
      <p:sp>
        <p:nvSpPr>
          <p:cNvPr id="1332" name="Google Shape;1332;p78"/>
          <p:cNvSpPr txBox="1"/>
          <p:nvPr/>
        </p:nvSpPr>
        <p:spPr>
          <a:xfrm>
            <a:off x="4484870" y="4156539"/>
            <a:ext cx="2954700" cy="16302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vasker</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pusser tennene</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går tur/trener</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prater med noen</a:t>
            </a:r>
            <a:endParaRPr sz="1600">
              <a:solidFill>
                <a:srgbClr val="000000"/>
              </a:solidFill>
              <a:latin typeface="Century Gothic"/>
              <a:ea typeface="Century Gothic"/>
              <a:cs typeface="Century Gothic"/>
              <a:sym typeface="Century Gothic"/>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7" name="Shape 1337"/>
        <p:cNvGrpSpPr/>
        <p:nvPr/>
      </p:nvGrpSpPr>
      <p:grpSpPr>
        <a:xfrm>
          <a:off x="0" y="0"/>
          <a:ext cx="0" cy="0"/>
          <a:chOff x="0" y="0"/>
          <a:chExt cx="0" cy="0"/>
        </a:xfrm>
      </p:grpSpPr>
      <p:sp>
        <p:nvSpPr>
          <p:cNvPr id="1338" name="Google Shape;1338;p79"/>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61</a:t>
            </a:r>
            <a:endParaRPr/>
          </a:p>
        </p:txBody>
      </p:sp>
      <p:pic>
        <p:nvPicPr>
          <p:cNvPr id="1339" name="Google Shape;1339;p7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40" name="Google Shape;1340;p79"/>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341" name="Google Shape;1341;p79"/>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graphicFrame>
        <p:nvGraphicFramePr>
          <p:cNvPr id="1342" name="Google Shape;1342;p79"/>
          <p:cNvGraphicFramePr/>
          <p:nvPr/>
        </p:nvGraphicFramePr>
        <p:xfrm>
          <a:off x="852825" y="1348811"/>
          <a:ext cx="3000000" cy="3000000"/>
        </p:xfrm>
        <a:graphic>
          <a:graphicData uri="http://schemas.openxmlformats.org/drawingml/2006/table">
            <a:tbl>
              <a:tblPr bandCol="1" bandRow="1" firstCol="1" firstRow="1">
                <a:noFill/>
                <a:tableStyleId>{4CA165C0-10A4-411D-9540-7F8377E356E3}</a:tableStyleId>
              </a:tblPr>
              <a:tblGrid>
                <a:gridCol w="10584325"/>
              </a:tblGrid>
              <a:tr h="623125">
                <a:tc>
                  <a:txBody>
                    <a:bodyPr/>
                    <a:lstStyle/>
                    <a:p>
                      <a:pPr indent="0" lvl="0" marL="0" marR="0" rtl="0" algn="ctr">
                        <a:lnSpc>
                          <a:spcPct val="100000"/>
                        </a:lnSpc>
                        <a:spcBef>
                          <a:spcPts val="0"/>
                        </a:spcBef>
                        <a:spcAft>
                          <a:spcPts val="0"/>
                        </a:spcAft>
                        <a:buClr>
                          <a:schemeClr val="dk1"/>
                        </a:buClr>
                        <a:buSzPts val="1100"/>
                        <a:buFont typeface="Arial"/>
                        <a:buNone/>
                      </a:pPr>
                      <a:r>
                        <a:rPr b="1" lang="sv-SE" sz="1800">
                          <a:solidFill>
                            <a:schemeClr val="lt1"/>
                          </a:solidFill>
                          <a:latin typeface="Century Gothic"/>
                          <a:ea typeface="Century Gothic"/>
                          <a:cs typeface="Century Gothic"/>
                          <a:sym typeface="Century Gothic"/>
                        </a:rPr>
                        <a:t>Hvilke hverdagsaktiviteter?</a:t>
                      </a:r>
                      <a:r>
                        <a:rPr b="1" i="0" lang="sv-SE" sz="1800" u="none" cap="none" strike="noStrike">
                          <a:solidFill>
                            <a:schemeClr val="lt1"/>
                          </a:solidFill>
                          <a:latin typeface="Century Gothic"/>
                          <a:ea typeface="Century Gothic"/>
                          <a:cs typeface="Century Gothic"/>
                          <a:sym typeface="Century Gothic"/>
                        </a:rPr>
                        <a:t>?</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r>
              <a:tr h="1457050">
                <a:tc>
                  <a:txBody>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alpha val="53730"/>
                      </a:schemeClr>
                    </a:solidFill>
                  </a:tcPr>
                </a:tc>
              </a:tr>
            </a:tbl>
          </a:graphicData>
        </a:graphic>
      </p:graphicFrame>
      <p:sp>
        <p:nvSpPr>
          <p:cNvPr id="1343" name="Google Shape;1343;p79"/>
          <p:cNvSpPr txBox="1"/>
          <p:nvPr/>
        </p:nvSpPr>
        <p:spPr>
          <a:xfrm>
            <a:off x="1828800" y="566950"/>
            <a:ext cx="96993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b="1" lang="sv-SE" sz="2800">
                <a:solidFill>
                  <a:schemeClr val="dk1"/>
                </a:solidFill>
                <a:latin typeface="Century Gothic"/>
                <a:ea typeface="Century Gothic"/>
                <a:cs typeface="Century Gothic"/>
                <a:sym typeface="Century Gothic"/>
              </a:rPr>
              <a:t>2b. Oppmerksomt nærvær, hverdagsaktiviteter </a:t>
            </a:r>
            <a:r>
              <a:rPr b="1" lang="sv-SE" sz="2800">
                <a:solidFill>
                  <a:srgbClr val="263369"/>
                </a:solidFill>
                <a:latin typeface="Century Gothic"/>
                <a:ea typeface="Century Gothic"/>
                <a:cs typeface="Century Gothic"/>
                <a:sym typeface="Century Gothic"/>
              </a:rPr>
              <a:t>uke 3</a:t>
            </a:r>
            <a:endParaRPr b="1" sz="2800">
              <a:solidFill>
                <a:srgbClr val="263369"/>
              </a:solidFill>
              <a:latin typeface="Century Gothic"/>
              <a:ea typeface="Century Gothic"/>
              <a:cs typeface="Century Gothic"/>
              <a:sym typeface="Century Gothic"/>
            </a:endParaRPr>
          </a:p>
        </p:txBody>
      </p:sp>
      <p:sp>
        <p:nvSpPr>
          <p:cNvPr id="1344" name="Google Shape;1344;p79"/>
          <p:cNvSpPr txBox="1"/>
          <p:nvPr/>
        </p:nvSpPr>
        <p:spPr>
          <a:xfrm>
            <a:off x="1895062" y="3721457"/>
            <a:ext cx="2352300" cy="20655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rgbClr val="3F3F3F"/>
              </a:buClr>
              <a:buSzPts val="2200"/>
              <a:buFont typeface="Arial"/>
              <a:buNone/>
            </a:pPr>
            <a:r>
              <a:rPr b="1" lang="sv-SE" sz="2200">
                <a:solidFill>
                  <a:srgbClr val="000000"/>
                </a:solidFill>
                <a:latin typeface="Century Gothic"/>
                <a:ea typeface="Century Gothic"/>
                <a:cs typeface="Century Gothic"/>
                <a:sym typeface="Century Gothic"/>
              </a:rPr>
              <a:t>Forslag:</a:t>
            </a:r>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dusjer</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knyter skoene</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sykler til/fra </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skole/jobb</a:t>
            </a:r>
            <a:endParaRPr sz="1600">
              <a:solidFill>
                <a:srgbClr val="000000"/>
              </a:solidFill>
              <a:latin typeface="Century Gothic"/>
              <a:ea typeface="Century Gothic"/>
              <a:cs typeface="Century Gothic"/>
              <a:sym typeface="Century Gothic"/>
            </a:endParaRPr>
          </a:p>
        </p:txBody>
      </p:sp>
      <p:sp>
        <p:nvSpPr>
          <p:cNvPr id="1345" name="Google Shape;1345;p79"/>
          <p:cNvSpPr txBox="1"/>
          <p:nvPr/>
        </p:nvSpPr>
        <p:spPr>
          <a:xfrm>
            <a:off x="7556829" y="4156540"/>
            <a:ext cx="3324300" cy="13527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Når jeg spiser frokost</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Når jeg vasker hendene</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Når jeg legger meg</a:t>
            </a:r>
            <a:endParaRPr sz="1600">
              <a:solidFill>
                <a:srgbClr val="000000"/>
              </a:solidFill>
              <a:latin typeface="Century Gothic"/>
              <a:ea typeface="Century Gothic"/>
              <a:cs typeface="Century Gothic"/>
              <a:sym typeface="Century Gothic"/>
            </a:endParaRPr>
          </a:p>
        </p:txBody>
      </p:sp>
      <p:sp>
        <p:nvSpPr>
          <p:cNvPr id="1346" name="Google Shape;1346;p79"/>
          <p:cNvSpPr txBox="1"/>
          <p:nvPr/>
        </p:nvSpPr>
        <p:spPr>
          <a:xfrm>
            <a:off x="4484870" y="4156539"/>
            <a:ext cx="2954700" cy="16302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vasker</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pusser tennene</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går tur/trener</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prater med noen</a:t>
            </a:r>
            <a:endParaRPr sz="1600">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En bild som visar person, person&#10;&#10;Automatiskt genererad beskrivning" id="170" name="Google Shape;170;p8"/>
          <p:cNvPicPr preferRelativeResize="0"/>
          <p:nvPr/>
        </p:nvPicPr>
        <p:blipFill rotWithShape="1">
          <a:blip r:embed="rId3">
            <a:alphaModFix/>
          </a:blip>
          <a:srcRect b="0" l="0" r="0" t="0"/>
          <a:stretch/>
        </p:blipFill>
        <p:spPr>
          <a:xfrm>
            <a:off x="0" y="3048"/>
            <a:ext cx="12192000" cy="6851904"/>
          </a:xfrm>
          <a:prstGeom prst="rect">
            <a:avLst/>
          </a:prstGeom>
          <a:noFill/>
          <a:ln>
            <a:noFill/>
          </a:ln>
        </p:spPr>
      </p:pic>
      <p:sp>
        <p:nvSpPr>
          <p:cNvPr id="171" name="Google Shape;171;p8"/>
          <p:cNvSpPr txBox="1"/>
          <p:nvPr/>
        </p:nvSpPr>
        <p:spPr>
          <a:xfrm>
            <a:off x="1468181" y="899630"/>
            <a:ext cx="9255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HVILKE TANKER GIR DIN ”MASETE APE” DEG?</a:t>
            </a:r>
            <a:endParaRPr b="1" sz="2800">
              <a:solidFill>
                <a:schemeClr val="dk1"/>
              </a:solidFill>
              <a:latin typeface="Century Gothic"/>
              <a:ea typeface="Century Gothic"/>
              <a:cs typeface="Century Gothic"/>
              <a:sym typeface="Century Gothic"/>
            </a:endParaRPr>
          </a:p>
        </p:txBody>
      </p:sp>
      <p:sp>
        <p:nvSpPr>
          <p:cNvPr id="172" name="Google Shape;172;p8"/>
          <p:cNvSpPr/>
          <p:nvPr/>
        </p:nvSpPr>
        <p:spPr>
          <a:xfrm>
            <a:off x="4844830" y="1893720"/>
            <a:ext cx="2792627" cy="2792627"/>
          </a:xfrm>
          <a:prstGeom prst="rect">
            <a:avLst/>
          </a:prstGeom>
          <a:solidFill>
            <a:schemeClr val="lt1"/>
          </a:solidFill>
          <a:ln>
            <a:noFill/>
          </a:ln>
          <a:effectLst>
            <a:outerShdw blurRad="25400" rotWithShape="0" algn="tl" dir="2700000" dist="12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Century Gothic"/>
              <a:ea typeface="Century Gothic"/>
              <a:cs typeface="Century Gothic"/>
              <a:sym typeface="Century Gothic"/>
            </a:endParaRPr>
          </a:p>
        </p:txBody>
      </p:sp>
      <p:pic>
        <p:nvPicPr>
          <p:cNvPr id="173" name="Google Shape;173;p8"/>
          <p:cNvPicPr preferRelativeResize="0"/>
          <p:nvPr/>
        </p:nvPicPr>
        <p:blipFill rotWithShape="1">
          <a:blip r:embed="rId4">
            <a:alphaModFix/>
          </a:blip>
          <a:srcRect b="0" l="0" r="0" t="0"/>
          <a:stretch/>
        </p:blipFill>
        <p:spPr>
          <a:xfrm>
            <a:off x="4975064" y="2017778"/>
            <a:ext cx="2532157" cy="2532157"/>
          </a:xfrm>
          <a:prstGeom prst="rect">
            <a:avLst/>
          </a:prstGeom>
          <a:noFill/>
          <a:ln>
            <a:noFill/>
          </a:ln>
        </p:spPr>
      </p:pic>
      <p:sp>
        <p:nvSpPr>
          <p:cNvPr id="174" name="Google Shape;174;p8"/>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8</a:t>
            </a:r>
            <a:endParaRPr/>
          </a:p>
        </p:txBody>
      </p:sp>
      <p:sp>
        <p:nvSpPr>
          <p:cNvPr id="175" name="Google Shape;175;p8"/>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76" name="Google Shape;176;p8"/>
          <p:cNvPicPr preferRelativeResize="0"/>
          <p:nvPr/>
        </p:nvPicPr>
        <p:blipFill rotWithShape="1">
          <a:blip r:embed="rId5">
            <a:alphaModFix/>
          </a:blip>
          <a:srcRect b="0" l="0" r="0" t="0"/>
          <a:stretch/>
        </p:blipFill>
        <p:spPr>
          <a:xfrm>
            <a:off x="283639" y="6321613"/>
            <a:ext cx="2281760" cy="2526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1" name="Shape 1351"/>
        <p:cNvGrpSpPr/>
        <p:nvPr/>
      </p:nvGrpSpPr>
      <p:grpSpPr>
        <a:xfrm>
          <a:off x="0" y="0"/>
          <a:ext cx="0" cy="0"/>
          <a:chOff x="0" y="0"/>
          <a:chExt cx="0" cy="0"/>
        </a:xfrm>
      </p:grpSpPr>
      <p:sp>
        <p:nvSpPr>
          <p:cNvPr id="1352" name="Google Shape;1352;p80"/>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62</a:t>
            </a:r>
            <a:endParaRPr/>
          </a:p>
        </p:txBody>
      </p:sp>
      <p:pic>
        <p:nvPicPr>
          <p:cNvPr id="1353" name="Google Shape;1353;p8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54" name="Google Shape;1354;p80"/>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355" name="Google Shape;1355;p80"/>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graphicFrame>
        <p:nvGraphicFramePr>
          <p:cNvPr id="1356" name="Google Shape;1356;p80"/>
          <p:cNvGraphicFramePr/>
          <p:nvPr/>
        </p:nvGraphicFramePr>
        <p:xfrm>
          <a:off x="852825" y="1348811"/>
          <a:ext cx="3000000" cy="3000000"/>
        </p:xfrm>
        <a:graphic>
          <a:graphicData uri="http://schemas.openxmlformats.org/drawingml/2006/table">
            <a:tbl>
              <a:tblPr bandCol="1" bandRow="1" firstCol="1" firstRow="1">
                <a:noFill/>
                <a:tableStyleId>{4CA165C0-10A4-411D-9540-7F8377E356E3}</a:tableStyleId>
              </a:tblPr>
              <a:tblGrid>
                <a:gridCol w="10584325"/>
              </a:tblGrid>
              <a:tr h="623125">
                <a:tc>
                  <a:txBody>
                    <a:bodyPr/>
                    <a:lstStyle/>
                    <a:p>
                      <a:pPr indent="0" lvl="0" marL="0" marR="0" rtl="0" algn="ctr">
                        <a:lnSpc>
                          <a:spcPct val="100000"/>
                        </a:lnSpc>
                        <a:spcBef>
                          <a:spcPts val="0"/>
                        </a:spcBef>
                        <a:spcAft>
                          <a:spcPts val="0"/>
                        </a:spcAft>
                        <a:buClr>
                          <a:schemeClr val="dk1"/>
                        </a:buClr>
                        <a:buSzPts val="1100"/>
                        <a:buFont typeface="Arial"/>
                        <a:buNone/>
                      </a:pPr>
                      <a:r>
                        <a:rPr b="1" lang="sv-SE" sz="1800">
                          <a:solidFill>
                            <a:schemeClr val="lt1"/>
                          </a:solidFill>
                          <a:latin typeface="Century Gothic"/>
                          <a:ea typeface="Century Gothic"/>
                          <a:cs typeface="Century Gothic"/>
                          <a:sym typeface="Century Gothic"/>
                        </a:rPr>
                        <a:t>Hvilke hverdagsaktiviteter?</a:t>
                      </a:r>
                      <a:r>
                        <a:rPr b="1" i="0" lang="sv-SE" sz="1800" u="none" cap="none" strike="noStrike">
                          <a:solidFill>
                            <a:schemeClr val="lt1"/>
                          </a:solidFill>
                          <a:latin typeface="Century Gothic"/>
                          <a:ea typeface="Century Gothic"/>
                          <a:cs typeface="Century Gothic"/>
                          <a:sym typeface="Century Gothic"/>
                        </a:rPr>
                        <a:t>?</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r>
              <a:tr h="1457050">
                <a:tc>
                  <a:txBody>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alpha val="53730"/>
                      </a:schemeClr>
                    </a:solidFill>
                  </a:tcPr>
                </a:tc>
              </a:tr>
            </a:tbl>
          </a:graphicData>
        </a:graphic>
      </p:graphicFrame>
      <p:sp>
        <p:nvSpPr>
          <p:cNvPr id="1357" name="Google Shape;1357;p80"/>
          <p:cNvSpPr txBox="1"/>
          <p:nvPr/>
        </p:nvSpPr>
        <p:spPr>
          <a:xfrm>
            <a:off x="1828800" y="566950"/>
            <a:ext cx="96993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b="1" lang="sv-SE" sz="2800">
                <a:solidFill>
                  <a:schemeClr val="dk1"/>
                </a:solidFill>
                <a:latin typeface="Century Gothic"/>
                <a:ea typeface="Century Gothic"/>
                <a:cs typeface="Century Gothic"/>
                <a:sym typeface="Century Gothic"/>
              </a:rPr>
              <a:t>2b. Oppmerksomt nærvær, hverdagsaktiviteter </a:t>
            </a:r>
            <a:r>
              <a:rPr b="1" lang="sv-SE" sz="2800">
                <a:solidFill>
                  <a:srgbClr val="263369"/>
                </a:solidFill>
                <a:latin typeface="Century Gothic"/>
                <a:ea typeface="Century Gothic"/>
                <a:cs typeface="Century Gothic"/>
                <a:sym typeface="Century Gothic"/>
              </a:rPr>
              <a:t>uke 4</a:t>
            </a:r>
            <a:endParaRPr b="1" sz="2800">
              <a:solidFill>
                <a:srgbClr val="263369"/>
              </a:solidFill>
              <a:latin typeface="Century Gothic"/>
              <a:ea typeface="Century Gothic"/>
              <a:cs typeface="Century Gothic"/>
              <a:sym typeface="Century Gothic"/>
            </a:endParaRPr>
          </a:p>
        </p:txBody>
      </p:sp>
      <p:sp>
        <p:nvSpPr>
          <p:cNvPr id="1358" name="Google Shape;1358;p80"/>
          <p:cNvSpPr txBox="1"/>
          <p:nvPr/>
        </p:nvSpPr>
        <p:spPr>
          <a:xfrm>
            <a:off x="1895062" y="3721457"/>
            <a:ext cx="2352300" cy="20655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rgbClr val="3F3F3F"/>
              </a:buClr>
              <a:buSzPts val="2200"/>
              <a:buFont typeface="Arial"/>
              <a:buNone/>
            </a:pPr>
            <a:r>
              <a:rPr b="1" lang="sv-SE" sz="2200">
                <a:solidFill>
                  <a:srgbClr val="000000"/>
                </a:solidFill>
                <a:latin typeface="Century Gothic"/>
                <a:ea typeface="Century Gothic"/>
                <a:cs typeface="Century Gothic"/>
                <a:sym typeface="Century Gothic"/>
              </a:rPr>
              <a:t>Forslag:</a:t>
            </a:r>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dusjer</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knyter skoene</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sykler til/fra </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skole/jobb</a:t>
            </a:r>
            <a:endParaRPr sz="1600">
              <a:solidFill>
                <a:srgbClr val="000000"/>
              </a:solidFill>
              <a:latin typeface="Century Gothic"/>
              <a:ea typeface="Century Gothic"/>
              <a:cs typeface="Century Gothic"/>
              <a:sym typeface="Century Gothic"/>
            </a:endParaRPr>
          </a:p>
        </p:txBody>
      </p:sp>
      <p:sp>
        <p:nvSpPr>
          <p:cNvPr id="1359" name="Google Shape;1359;p80"/>
          <p:cNvSpPr txBox="1"/>
          <p:nvPr/>
        </p:nvSpPr>
        <p:spPr>
          <a:xfrm>
            <a:off x="7556829" y="4156540"/>
            <a:ext cx="3324300" cy="13527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Når jeg spiser frokost</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Når jeg vasker hendene</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 Når jeg legger meg</a:t>
            </a:r>
            <a:endParaRPr sz="1600">
              <a:solidFill>
                <a:srgbClr val="000000"/>
              </a:solidFill>
              <a:latin typeface="Century Gothic"/>
              <a:ea typeface="Century Gothic"/>
              <a:cs typeface="Century Gothic"/>
              <a:sym typeface="Century Gothic"/>
            </a:endParaRPr>
          </a:p>
        </p:txBody>
      </p:sp>
      <p:sp>
        <p:nvSpPr>
          <p:cNvPr id="1360" name="Google Shape;1360;p80"/>
          <p:cNvSpPr txBox="1"/>
          <p:nvPr/>
        </p:nvSpPr>
        <p:spPr>
          <a:xfrm>
            <a:off x="4484870" y="4156539"/>
            <a:ext cx="2954700" cy="16302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vasker</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pusser tennene</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går tur/trener</a:t>
            </a:r>
            <a:endParaRPr sz="1600">
              <a:solidFill>
                <a:srgbClr val="000000"/>
              </a:solidFill>
              <a:latin typeface="Century Gothic"/>
              <a:ea typeface="Century Gothic"/>
              <a:cs typeface="Century Gothic"/>
              <a:sym typeface="Century Gothic"/>
            </a:endParaRPr>
          </a:p>
          <a:p>
            <a:pPr indent="0" lvl="0" marL="0" marR="0" rtl="0" algn="l">
              <a:lnSpc>
                <a:spcPct val="110000"/>
              </a:lnSpc>
              <a:spcBef>
                <a:spcPts val="400"/>
              </a:spcBef>
              <a:spcAft>
                <a:spcPts val="0"/>
              </a:spcAft>
              <a:buClr>
                <a:srgbClr val="000000"/>
              </a:buClr>
              <a:buSzPts val="1100"/>
              <a:buFont typeface="Arial"/>
              <a:buNone/>
            </a:pPr>
            <a:r>
              <a:rPr lang="sv-SE" sz="1600">
                <a:solidFill>
                  <a:srgbClr val="000000"/>
                </a:solidFill>
                <a:latin typeface="Century Gothic"/>
                <a:ea typeface="Century Gothic"/>
                <a:cs typeface="Century Gothic"/>
                <a:sym typeface="Century Gothic"/>
              </a:rPr>
              <a:t>Når jeg prater med noen</a:t>
            </a:r>
            <a:endParaRPr sz="1600">
              <a:solidFill>
                <a:srgbClr val="000000"/>
              </a:solidFill>
              <a:latin typeface="Century Gothic"/>
              <a:ea typeface="Century Gothic"/>
              <a:cs typeface="Century Gothic"/>
              <a:sym typeface="Century Gothic"/>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5" name="Shape 1365"/>
        <p:cNvGrpSpPr/>
        <p:nvPr/>
      </p:nvGrpSpPr>
      <p:grpSpPr>
        <a:xfrm>
          <a:off x="0" y="0"/>
          <a:ext cx="0" cy="0"/>
          <a:chOff x="0" y="0"/>
          <a:chExt cx="0" cy="0"/>
        </a:xfrm>
      </p:grpSpPr>
      <p:pic>
        <p:nvPicPr>
          <p:cNvPr id="1366" name="Google Shape;1366;p8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67" name="Google Shape;1367;p81"/>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368" name="Google Shape;1368;p81"/>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graphicFrame>
        <p:nvGraphicFramePr>
          <p:cNvPr id="1369" name="Google Shape;1369;p81"/>
          <p:cNvGraphicFramePr/>
          <p:nvPr/>
        </p:nvGraphicFramePr>
        <p:xfrm>
          <a:off x="852825" y="2497388"/>
          <a:ext cx="3000000" cy="3000000"/>
        </p:xfrm>
        <a:graphic>
          <a:graphicData uri="http://schemas.openxmlformats.org/drawingml/2006/table">
            <a:tbl>
              <a:tblPr bandCol="1" bandRow="1" firstCol="1" firstRow="1">
                <a:noFill/>
                <a:tableStyleId>{4CA165C0-10A4-411D-9540-7F8377E356E3}</a:tableStyleId>
              </a:tblPr>
              <a:tblGrid>
                <a:gridCol w="10584325"/>
              </a:tblGrid>
              <a:tr h="623125">
                <a:tc>
                  <a:txBody>
                    <a:bodyPr/>
                    <a:lstStyle/>
                    <a:p>
                      <a:pPr indent="0" lvl="0" marL="0" marR="0" rtl="0" algn="ctr">
                        <a:lnSpc>
                          <a:spcPct val="100000"/>
                        </a:lnSpc>
                        <a:spcBef>
                          <a:spcPts val="0"/>
                        </a:spcBef>
                        <a:spcAft>
                          <a:spcPts val="0"/>
                        </a:spcAft>
                        <a:buClr>
                          <a:schemeClr val="dk1"/>
                        </a:buClr>
                        <a:buSzPts val="1100"/>
                        <a:buFont typeface="Arial"/>
                        <a:buNone/>
                      </a:pPr>
                      <a:r>
                        <a:rPr b="1" lang="sv-SE" sz="1800">
                          <a:solidFill>
                            <a:schemeClr val="lt1"/>
                          </a:solidFill>
                          <a:latin typeface="Century Gothic"/>
                          <a:ea typeface="Century Gothic"/>
                          <a:cs typeface="Century Gothic"/>
                          <a:sym typeface="Century Gothic"/>
                        </a:rPr>
                        <a:t>Hvordan skal jeg minne meg på å akseptere?</a:t>
                      </a:r>
                      <a:endParaRPr b="1" sz="1800">
                        <a:solidFill>
                          <a:schemeClr val="lt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r>
              <a:tr h="2061075">
                <a:tc>
                  <a:txBody>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chemeClr val="dk1"/>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alpha val="53725"/>
                      </a:schemeClr>
                    </a:solidFill>
                  </a:tcPr>
                </a:tc>
              </a:tr>
            </a:tbl>
          </a:graphicData>
        </a:graphic>
      </p:graphicFrame>
      <p:sp>
        <p:nvSpPr>
          <p:cNvPr id="1370" name="Google Shape;1370;p81"/>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54</a:t>
            </a:r>
            <a:endParaRPr/>
          </a:p>
        </p:txBody>
      </p:sp>
      <p:sp>
        <p:nvSpPr>
          <p:cNvPr id="1371" name="Google Shape;1371;p81"/>
          <p:cNvSpPr txBox="1"/>
          <p:nvPr/>
        </p:nvSpPr>
        <p:spPr>
          <a:xfrm>
            <a:off x="1426951" y="566950"/>
            <a:ext cx="933809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800">
                <a:solidFill>
                  <a:schemeClr val="dk1"/>
                </a:solidFill>
                <a:latin typeface="Century Gothic"/>
                <a:ea typeface="Century Gothic"/>
                <a:cs typeface="Century Gothic"/>
                <a:sym typeface="Century Gothic"/>
              </a:rPr>
              <a:t>3. </a:t>
            </a:r>
            <a:r>
              <a:rPr b="1" lang="sv-SE" sz="2800">
                <a:solidFill>
                  <a:schemeClr val="dk1"/>
                </a:solidFill>
                <a:latin typeface="Century Gothic"/>
                <a:ea typeface="Century Gothic"/>
                <a:cs typeface="Century Gothic"/>
                <a:sym typeface="Century Gothic"/>
              </a:rPr>
              <a:t>AKSEPT</a:t>
            </a:r>
            <a:endParaRPr/>
          </a:p>
        </p:txBody>
      </p:sp>
      <p:sp>
        <p:nvSpPr>
          <p:cNvPr id="1372" name="Google Shape;1372;p81"/>
          <p:cNvSpPr txBox="1"/>
          <p:nvPr/>
        </p:nvSpPr>
        <p:spPr>
          <a:xfrm>
            <a:off x="3391348" y="1331843"/>
            <a:ext cx="5796366" cy="1064003"/>
          </a:xfrm>
          <a:prstGeom prst="rect">
            <a:avLst/>
          </a:prstGeom>
          <a:noFill/>
          <a:ln>
            <a:noFill/>
          </a:ln>
        </p:spPr>
        <p:txBody>
          <a:bodyPr anchorCtr="0" anchor="t" bIns="45700" lIns="91425" spcFirstLastPara="1" rIns="91425" wrap="square" tIns="45700">
            <a:normAutofit/>
          </a:bodyPr>
          <a:lstStyle/>
          <a:p>
            <a:pPr indent="-198899" lvl="0" marL="522899" marR="0" rtl="0" algn="l">
              <a:lnSpc>
                <a:spcPct val="110000"/>
              </a:lnSpc>
              <a:spcBef>
                <a:spcPts val="400"/>
              </a:spcBef>
              <a:spcAft>
                <a:spcPts val="0"/>
              </a:spcAft>
              <a:buClr>
                <a:schemeClr val="dk1"/>
              </a:buClr>
              <a:buSzPts val="1800"/>
              <a:buChar char="•"/>
            </a:pPr>
            <a:r>
              <a:rPr b="1" lang="sv-SE" sz="2000">
                <a:solidFill>
                  <a:schemeClr val="dk1"/>
                </a:solidFill>
                <a:latin typeface="Century Gothic"/>
                <a:ea typeface="Century Gothic"/>
                <a:cs typeface="Century Gothic"/>
                <a:sym typeface="Century Gothic"/>
              </a:rPr>
              <a:t>Hva skjer når jeg kjemper imot?</a:t>
            </a:r>
            <a:endParaRPr b="1" sz="2000">
              <a:solidFill>
                <a:schemeClr val="dk1"/>
              </a:solidFill>
              <a:latin typeface="Century Gothic"/>
              <a:ea typeface="Century Gothic"/>
              <a:cs typeface="Century Gothic"/>
              <a:sym typeface="Century Gothic"/>
            </a:endParaRPr>
          </a:p>
          <a:p>
            <a:pPr indent="-198899" lvl="0" marL="522899" marR="0" rtl="0" algn="l">
              <a:lnSpc>
                <a:spcPct val="110000"/>
              </a:lnSpc>
              <a:spcBef>
                <a:spcPts val="400"/>
              </a:spcBef>
              <a:spcAft>
                <a:spcPts val="0"/>
              </a:spcAft>
              <a:buClr>
                <a:schemeClr val="dk1"/>
              </a:buClr>
              <a:buSzPts val="1800"/>
              <a:buChar char="•"/>
            </a:pPr>
            <a:r>
              <a:rPr b="1" lang="sv-SE" sz="2000">
                <a:solidFill>
                  <a:schemeClr val="dk1"/>
                </a:solidFill>
                <a:latin typeface="Century Gothic"/>
                <a:ea typeface="Century Gothic"/>
                <a:cs typeface="Century Gothic"/>
                <a:sym typeface="Century Gothic"/>
              </a:rPr>
              <a:t>Hva skjer når jeg aksepterer?</a:t>
            </a:r>
            <a:endParaRPr b="1" sz="2000">
              <a:solidFill>
                <a:schemeClr val="dk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71"/>
                                        </p:tgtEl>
                                        <p:attrNameLst>
                                          <p:attrName>style.visibility</p:attrName>
                                        </p:attrNameLst>
                                      </p:cBhvr>
                                      <p:to>
                                        <p:strVal val="visible"/>
                                      </p:to>
                                    </p:set>
                                    <p:animEffect filter="fade" transition="in">
                                      <p:cBhvr>
                                        <p:cTn dur="500"/>
                                        <p:tgtEl>
                                          <p:spTgt spid="1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6" name="Shape 1376"/>
        <p:cNvGrpSpPr/>
        <p:nvPr/>
      </p:nvGrpSpPr>
      <p:grpSpPr>
        <a:xfrm>
          <a:off x="0" y="0"/>
          <a:ext cx="0" cy="0"/>
          <a:chOff x="0" y="0"/>
          <a:chExt cx="0" cy="0"/>
        </a:xfrm>
      </p:grpSpPr>
      <p:pic>
        <p:nvPicPr>
          <p:cNvPr id="1377" name="Google Shape;1377;p82"/>
          <p:cNvPicPr preferRelativeResize="0"/>
          <p:nvPr/>
        </p:nvPicPr>
        <p:blipFill rotWithShape="1">
          <a:blip r:embed="rId3">
            <a:alphaModFix/>
          </a:blip>
          <a:srcRect b="0" l="0" r="0" t="0"/>
          <a:stretch/>
        </p:blipFill>
        <p:spPr>
          <a:xfrm>
            <a:off x="280123" y="6321612"/>
            <a:ext cx="2297552" cy="252652"/>
          </a:xfrm>
          <a:prstGeom prst="rect">
            <a:avLst/>
          </a:prstGeom>
          <a:noFill/>
          <a:ln>
            <a:noFill/>
          </a:ln>
        </p:spPr>
      </p:pic>
      <p:sp>
        <p:nvSpPr>
          <p:cNvPr id="1378" name="Google Shape;1378;p82"/>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63</a:t>
            </a:r>
            <a:endParaRPr/>
          </a:p>
        </p:txBody>
      </p:sp>
      <p:pic>
        <p:nvPicPr>
          <p:cNvPr id="1379" name="Google Shape;1379;p82"/>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380" name="Google Shape;1380;p82"/>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381" name="Google Shape;1381;p82"/>
          <p:cNvPicPr preferRelativeResize="0"/>
          <p:nvPr/>
        </p:nvPicPr>
        <p:blipFill rotWithShape="1">
          <a:blip r:embed="rId5">
            <a:alphaModFix/>
          </a:blip>
          <a:srcRect b="0" l="0" r="0" t="0"/>
          <a:stretch/>
        </p:blipFill>
        <p:spPr>
          <a:xfrm>
            <a:off x="280123" y="6321612"/>
            <a:ext cx="2297552" cy="252652"/>
          </a:xfrm>
          <a:prstGeom prst="rect">
            <a:avLst/>
          </a:prstGeom>
          <a:noFill/>
          <a:ln>
            <a:noFill/>
          </a:ln>
        </p:spPr>
      </p:pic>
      <p:sp>
        <p:nvSpPr>
          <p:cNvPr id="1382" name="Google Shape;1382;p82"/>
          <p:cNvSpPr txBox="1"/>
          <p:nvPr/>
        </p:nvSpPr>
        <p:spPr>
          <a:xfrm>
            <a:off x="4339676" y="566950"/>
            <a:ext cx="47910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rgbClr val="000000"/>
                </a:solidFill>
                <a:latin typeface="Century Gothic"/>
                <a:ea typeface="Century Gothic"/>
                <a:cs typeface="Century Gothic"/>
                <a:sym typeface="Century Gothic"/>
              </a:rPr>
              <a:t>4. FYSISK AKTIVITET, </a:t>
            </a:r>
            <a:r>
              <a:rPr b="1" lang="sv-SE" sz="2800">
                <a:solidFill>
                  <a:srgbClr val="378498"/>
                </a:solidFill>
                <a:latin typeface="Century Gothic"/>
                <a:ea typeface="Century Gothic"/>
                <a:cs typeface="Century Gothic"/>
                <a:sym typeface="Century Gothic"/>
              </a:rPr>
              <a:t>uke 1</a:t>
            </a:r>
            <a:r>
              <a:rPr b="1" lang="sv-SE" sz="2800">
                <a:latin typeface="Century Gothic"/>
                <a:ea typeface="Century Gothic"/>
                <a:cs typeface="Century Gothic"/>
                <a:sym typeface="Century Gothic"/>
              </a:rPr>
              <a:t> </a:t>
            </a:r>
            <a:endParaRPr b="1" sz="2800">
              <a:solidFill>
                <a:srgbClr val="000000"/>
              </a:solidFill>
              <a:latin typeface="Century Gothic"/>
              <a:ea typeface="Century Gothic"/>
              <a:cs typeface="Century Gothic"/>
              <a:sym typeface="Century Gothic"/>
            </a:endParaRPr>
          </a:p>
        </p:txBody>
      </p:sp>
      <p:graphicFrame>
        <p:nvGraphicFramePr>
          <p:cNvPr id="1383" name="Google Shape;1383;p82"/>
          <p:cNvGraphicFramePr/>
          <p:nvPr/>
        </p:nvGraphicFramePr>
        <p:xfrm>
          <a:off x="852825" y="1348810"/>
          <a:ext cx="3000000" cy="3000000"/>
        </p:xfrm>
        <a:graphic>
          <a:graphicData uri="http://schemas.openxmlformats.org/drawingml/2006/table">
            <a:tbl>
              <a:tblPr bandCol="1" bandRow="1" firstCol="1" firstRow="1">
                <a:noFill/>
                <a:tableStyleId>{163482B3-9DDC-436D-8030-57707870E3B4}</a:tableStyleId>
              </a:tblPr>
              <a:tblGrid>
                <a:gridCol w="856700"/>
                <a:gridCol w="7421225"/>
                <a:gridCol w="2306400"/>
              </a:tblGrid>
              <a:tr h="564750">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HVA?</a:t>
                      </a:r>
                      <a:endParaRPr b="1">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OMTRENTLIG NÅR?</a:t>
                      </a:r>
                      <a:endParaRPr b="1">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GJENNOMFØRT?</a:t>
                      </a:r>
                      <a:endParaRPr b="1" i="0" sz="1400" u="none" cap="none" strike="noStrike">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ja</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nei</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 </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384" name="Google Shape;1384;p82"/>
          <p:cNvSpPr/>
          <p:nvPr/>
        </p:nvSpPr>
        <p:spPr>
          <a:xfrm rot="-545265">
            <a:off x="1932001" y="48047"/>
            <a:ext cx="1886075" cy="1886075"/>
          </a:xfrm>
          <a:prstGeom prst="ellipse">
            <a:avLst/>
          </a:prstGeom>
          <a:solidFill>
            <a:srgbClr val="AAD6D1"/>
          </a:solidFill>
          <a:ln>
            <a:noFill/>
          </a:ln>
          <a:effectLst>
            <a:outerShdw rotWithShape="0" algn="tl" dir="2700000" dist="25400">
              <a:srgbClr val="000000">
                <a:alpha val="16860"/>
              </a:srgbClr>
            </a:outerShdw>
          </a:effectLst>
        </p:spPr>
        <p:txBody>
          <a:bodyPr anchorCtr="0" anchor="ctr" bIns="0" lIns="0" spcFirstLastPara="1" rIns="0" wrap="square" tIns="0">
            <a:noAutofit/>
          </a:bodyPr>
          <a:lstStyle/>
          <a:p>
            <a:pPr indent="0" lvl="0" marL="0" marR="0" rtl="0" algn="ctr">
              <a:spcBef>
                <a:spcPts val="0"/>
              </a:spcBef>
              <a:spcAft>
                <a:spcPts val="0"/>
              </a:spcAft>
              <a:buSzPts val="1100"/>
              <a:buNone/>
            </a:pPr>
            <a:r>
              <a:rPr b="1" lang="sv-SE" sz="1200">
                <a:solidFill>
                  <a:srgbClr val="000000"/>
                </a:solidFill>
                <a:latin typeface="Century Gothic"/>
                <a:ea typeface="Century Gothic"/>
                <a:cs typeface="Century Gothic"/>
                <a:sym typeface="Century Gothic"/>
              </a:rPr>
              <a:t>Med fysisk aktivitet menes gjerne minst 30 minutter rask gange  to ganger/uka.</a:t>
            </a:r>
            <a:endParaRPr b="1" sz="1200">
              <a:solidFill>
                <a:srgbClr val="000000"/>
              </a:solidFill>
              <a:latin typeface="Century Gothic"/>
              <a:ea typeface="Century Gothic"/>
              <a:cs typeface="Century Gothic"/>
              <a:sym typeface="Century Gothic"/>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8" name="Shape 1388"/>
        <p:cNvGrpSpPr/>
        <p:nvPr/>
      </p:nvGrpSpPr>
      <p:grpSpPr>
        <a:xfrm>
          <a:off x="0" y="0"/>
          <a:ext cx="0" cy="0"/>
          <a:chOff x="0" y="0"/>
          <a:chExt cx="0" cy="0"/>
        </a:xfrm>
      </p:grpSpPr>
      <p:pic>
        <p:nvPicPr>
          <p:cNvPr id="1389" name="Google Shape;1389;p83"/>
          <p:cNvPicPr preferRelativeResize="0"/>
          <p:nvPr/>
        </p:nvPicPr>
        <p:blipFill rotWithShape="1">
          <a:blip r:embed="rId3">
            <a:alphaModFix/>
          </a:blip>
          <a:srcRect b="0" l="0" r="0" t="0"/>
          <a:stretch/>
        </p:blipFill>
        <p:spPr>
          <a:xfrm>
            <a:off x="280123" y="6321612"/>
            <a:ext cx="2297552" cy="252652"/>
          </a:xfrm>
          <a:prstGeom prst="rect">
            <a:avLst/>
          </a:prstGeom>
          <a:noFill/>
          <a:ln>
            <a:noFill/>
          </a:ln>
        </p:spPr>
      </p:pic>
      <p:sp>
        <p:nvSpPr>
          <p:cNvPr id="1390" name="Google Shape;1390;p83"/>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64</a:t>
            </a:r>
            <a:endParaRPr/>
          </a:p>
        </p:txBody>
      </p:sp>
      <p:sp>
        <p:nvSpPr>
          <p:cNvPr id="1391" name="Google Shape;1391;p83"/>
          <p:cNvSpPr/>
          <p:nvPr/>
        </p:nvSpPr>
        <p:spPr>
          <a:xfrm rot="-545075">
            <a:off x="1931966" y="48097"/>
            <a:ext cx="1886185" cy="1886185"/>
          </a:xfrm>
          <a:prstGeom prst="ellipse">
            <a:avLst/>
          </a:prstGeom>
          <a:solidFill>
            <a:srgbClr val="AAD6D1"/>
          </a:solidFill>
          <a:ln>
            <a:noFill/>
          </a:ln>
          <a:effectLst>
            <a:outerShdw rotWithShape="0" algn="tl" dir="2700000" dist="25400">
              <a:srgbClr val="000000">
                <a:alpha val="16862"/>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sv-SE" sz="1200">
                <a:solidFill>
                  <a:schemeClr val="dk1"/>
                </a:solidFill>
                <a:latin typeface="Century Gothic"/>
                <a:ea typeface="Century Gothic"/>
                <a:cs typeface="Century Gothic"/>
                <a:sym typeface="Century Gothic"/>
              </a:rPr>
              <a:t>Med motion menas gärna minst 30 min rask promenad två ggr/vecka</a:t>
            </a:r>
            <a:endParaRPr/>
          </a:p>
        </p:txBody>
      </p:sp>
      <p:pic>
        <p:nvPicPr>
          <p:cNvPr id="1392" name="Google Shape;1392;p83"/>
          <p:cNvPicPr preferRelativeResize="0"/>
          <p:nvPr/>
        </p:nvPicPr>
        <p:blipFill rotWithShape="1">
          <a:blip r:embed="rId3">
            <a:alphaModFix/>
          </a:blip>
          <a:srcRect b="0" l="0" r="0" t="0"/>
          <a:stretch/>
        </p:blipFill>
        <p:spPr>
          <a:xfrm>
            <a:off x="280123" y="6321612"/>
            <a:ext cx="2297552" cy="252652"/>
          </a:xfrm>
          <a:prstGeom prst="rect">
            <a:avLst/>
          </a:prstGeom>
          <a:noFill/>
          <a:ln>
            <a:noFill/>
          </a:ln>
        </p:spPr>
      </p:pic>
      <p:pic>
        <p:nvPicPr>
          <p:cNvPr id="1393" name="Google Shape;1393;p83"/>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394" name="Google Shape;1394;p83"/>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395" name="Google Shape;1395;p83"/>
          <p:cNvPicPr preferRelativeResize="0"/>
          <p:nvPr/>
        </p:nvPicPr>
        <p:blipFill rotWithShape="1">
          <a:blip r:embed="rId5">
            <a:alphaModFix/>
          </a:blip>
          <a:srcRect b="0" l="0" r="0" t="0"/>
          <a:stretch/>
        </p:blipFill>
        <p:spPr>
          <a:xfrm>
            <a:off x="280123" y="6321612"/>
            <a:ext cx="2297552" cy="252652"/>
          </a:xfrm>
          <a:prstGeom prst="rect">
            <a:avLst/>
          </a:prstGeom>
          <a:noFill/>
          <a:ln>
            <a:noFill/>
          </a:ln>
        </p:spPr>
      </p:pic>
      <p:sp>
        <p:nvSpPr>
          <p:cNvPr id="1396" name="Google Shape;1396;p83"/>
          <p:cNvSpPr txBox="1"/>
          <p:nvPr/>
        </p:nvSpPr>
        <p:spPr>
          <a:xfrm>
            <a:off x="4339676" y="566950"/>
            <a:ext cx="47910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rgbClr val="000000"/>
                </a:solidFill>
                <a:latin typeface="Century Gothic"/>
                <a:ea typeface="Century Gothic"/>
                <a:cs typeface="Century Gothic"/>
                <a:sym typeface="Century Gothic"/>
              </a:rPr>
              <a:t>4. FYSISK AKTIVITET, </a:t>
            </a:r>
            <a:r>
              <a:rPr b="1" lang="sv-SE" sz="2800">
                <a:solidFill>
                  <a:srgbClr val="378498"/>
                </a:solidFill>
                <a:latin typeface="Century Gothic"/>
                <a:ea typeface="Century Gothic"/>
                <a:cs typeface="Century Gothic"/>
                <a:sym typeface="Century Gothic"/>
              </a:rPr>
              <a:t>uke 2</a:t>
            </a:r>
            <a:r>
              <a:rPr b="1" lang="sv-SE" sz="2800">
                <a:latin typeface="Century Gothic"/>
                <a:ea typeface="Century Gothic"/>
                <a:cs typeface="Century Gothic"/>
                <a:sym typeface="Century Gothic"/>
              </a:rPr>
              <a:t> </a:t>
            </a:r>
            <a:endParaRPr b="1" sz="2800">
              <a:solidFill>
                <a:srgbClr val="000000"/>
              </a:solidFill>
              <a:latin typeface="Century Gothic"/>
              <a:ea typeface="Century Gothic"/>
              <a:cs typeface="Century Gothic"/>
              <a:sym typeface="Century Gothic"/>
            </a:endParaRPr>
          </a:p>
        </p:txBody>
      </p:sp>
      <p:graphicFrame>
        <p:nvGraphicFramePr>
          <p:cNvPr id="1397" name="Google Shape;1397;p83"/>
          <p:cNvGraphicFramePr/>
          <p:nvPr/>
        </p:nvGraphicFramePr>
        <p:xfrm>
          <a:off x="852825" y="1348810"/>
          <a:ext cx="3000000" cy="3000000"/>
        </p:xfrm>
        <a:graphic>
          <a:graphicData uri="http://schemas.openxmlformats.org/drawingml/2006/table">
            <a:tbl>
              <a:tblPr bandCol="1" bandRow="1" firstCol="1" firstRow="1">
                <a:noFill/>
                <a:tableStyleId>{163482B3-9DDC-436D-8030-57707870E3B4}</a:tableStyleId>
              </a:tblPr>
              <a:tblGrid>
                <a:gridCol w="856700"/>
                <a:gridCol w="7421225"/>
                <a:gridCol w="2306400"/>
              </a:tblGrid>
              <a:tr h="564750">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HVA?</a:t>
                      </a:r>
                      <a:endParaRPr b="1">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OMTRENTLIG NÅR?</a:t>
                      </a:r>
                      <a:endParaRPr b="1">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GJENNOMFØRT?</a:t>
                      </a:r>
                      <a:endParaRPr b="1" i="0" sz="1400" u="none" cap="none" strike="noStrike">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ja</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nei</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 </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398" name="Google Shape;1398;p83"/>
          <p:cNvSpPr/>
          <p:nvPr/>
        </p:nvSpPr>
        <p:spPr>
          <a:xfrm rot="-545265">
            <a:off x="1932001" y="48047"/>
            <a:ext cx="1886075" cy="1886075"/>
          </a:xfrm>
          <a:prstGeom prst="ellipse">
            <a:avLst/>
          </a:prstGeom>
          <a:solidFill>
            <a:srgbClr val="AAD6D1"/>
          </a:solidFill>
          <a:ln>
            <a:noFill/>
          </a:ln>
          <a:effectLst>
            <a:outerShdw rotWithShape="0" algn="tl" dir="2700000" dist="25400">
              <a:srgbClr val="000000">
                <a:alpha val="16860"/>
              </a:srgbClr>
            </a:outerShdw>
          </a:effectLst>
        </p:spPr>
        <p:txBody>
          <a:bodyPr anchorCtr="0" anchor="ctr" bIns="0" lIns="0" spcFirstLastPara="1" rIns="0" wrap="square" tIns="0">
            <a:noAutofit/>
          </a:bodyPr>
          <a:lstStyle/>
          <a:p>
            <a:pPr indent="0" lvl="0" marL="0" marR="0" rtl="0" algn="ctr">
              <a:spcBef>
                <a:spcPts val="0"/>
              </a:spcBef>
              <a:spcAft>
                <a:spcPts val="0"/>
              </a:spcAft>
              <a:buSzPts val="1100"/>
              <a:buNone/>
            </a:pPr>
            <a:r>
              <a:rPr b="1" lang="sv-SE" sz="1200">
                <a:solidFill>
                  <a:srgbClr val="000000"/>
                </a:solidFill>
                <a:latin typeface="Century Gothic"/>
                <a:ea typeface="Century Gothic"/>
                <a:cs typeface="Century Gothic"/>
                <a:sym typeface="Century Gothic"/>
              </a:rPr>
              <a:t>Med fysisk aktivitet menes gjerne minst 30 minutter rask gange  to ganger/uka.</a:t>
            </a:r>
            <a:endParaRPr b="1" sz="1200">
              <a:solidFill>
                <a:srgbClr val="00000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391"/>
                                        </p:tgtEl>
                                        <p:attrNameLst>
                                          <p:attrName>style.visibility</p:attrName>
                                        </p:attrNameLst>
                                      </p:cBhvr>
                                      <p:to>
                                        <p:strVal val="visible"/>
                                      </p:to>
                                    </p:set>
                                    <p:animEffect filter="fade" transition="in">
                                      <p:cBhvr>
                                        <p:cTn dur="1000"/>
                                        <p:tgtEl>
                                          <p:spTgt spid="1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2" name="Shape 1402"/>
        <p:cNvGrpSpPr/>
        <p:nvPr/>
      </p:nvGrpSpPr>
      <p:grpSpPr>
        <a:xfrm>
          <a:off x="0" y="0"/>
          <a:ext cx="0" cy="0"/>
          <a:chOff x="0" y="0"/>
          <a:chExt cx="0" cy="0"/>
        </a:xfrm>
      </p:grpSpPr>
      <p:pic>
        <p:nvPicPr>
          <p:cNvPr id="1403" name="Google Shape;1403;p84"/>
          <p:cNvPicPr preferRelativeResize="0"/>
          <p:nvPr/>
        </p:nvPicPr>
        <p:blipFill rotWithShape="1">
          <a:blip r:embed="rId3">
            <a:alphaModFix/>
          </a:blip>
          <a:srcRect b="0" l="0" r="0" t="0"/>
          <a:stretch/>
        </p:blipFill>
        <p:spPr>
          <a:xfrm>
            <a:off x="280123" y="6321612"/>
            <a:ext cx="2297552" cy="252652"/>
          </a:xfrm>
          <a:prstGeom prst="rect">
            <a:avLst/>
          </a:prstGeom>
          <a:noFill/>
          <a:ln>
            <a:noFill/>
          </a:ln>
        </p:spPr>
      </p:pic>
      <p:sp>
        <p:nvSpPr>
          <p:cNvPr id="1404" name="Google Shape;1404;p84"/>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66</a:t>
            </a:r>
            <a:endParaRPr/>
          </a:p>
        </p:txBody>
      </p:sp>
      <p:pic>
        <p:nvPicPr>
          <p:cNvPr id="1405" name="Google Shape;1405;p84"/>
          <p:cNvPicPr preferRelativeResize="0"/>
          <p:nvPr/>
        </p:nvPicPr>
        <p:blipFill rotWithShape="1">
          <a:blip r:embed="rId3">
            <a:alphaModFix/>
          </a:blip>
          <a:srcRect b="0" l="0" r="0" t="0"/>
          <a:stretch/>
        </p:blipFill>
        <p:spPr>
          <a:xfrm>
            <a:off x="280123" y="6321612"/>
            <a:ext cx="2297552" cy="252652"/>
          </a:xfrm>
          <a:prstGeom prst="rect">
            <a:avLst/>
          </a:prstGeom>
          <a:noFill/>
          <a:ln>
            <a:noFill/>
          </a:ln>
        </p:spPr>
      </p:pic>
      <p:pic>
        <p:nvPicPr>
          <p:cNvPr id="1406" name="Google Shape;1406;p84"/>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407" name="Google Shape;1407;p84"/>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408" name="Google Shape;1408;p84"/>
          <p:cNvPicPr preferRelativeResize="0"/>
          <p:nvPr/>
        </p:nvPicPr>
        <p:blipFill rotWithShape="1">
          <a:blip r:embed="rId5">
            <a:alphaModFix/>
          </a:blip>
          <a:srcRect b="0" l="0" r="0" t="0"/>
          <a:stretch/>
        </p:blipFill>
        <p:spPr>
          <a:xfrm>
            <a:off x="280123" y="6321612"/>
            <a:ext cx="2297552" cy="252652"/>
          </a:xfrm>
          <a:prstGeom prst="rect">
            <a:avLst/>
          </a:prstGeom>
          <a:noFill/>
          <a:ln>
            <a:noFill/>
          </a:ln>
        </p:spPr>
      </p:pic>
      <p:sp>
        <p:nvSpPr>
          <p:cNvPr id="1409" name="Google Shape;1409;p84"/>
          <p:cNvSpPr txBox="1"/>
          <p:nvPr/>
        </p:nvSpPr>
        <p:spPr>
          <a:xfrm>
            <a:off x="4339676" y="566950"/>
            <a:ext cx="47910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rgbClr val="000000"/>
                </a:solidFill>
                <a:latin typeface="Century Gothic"/>
                <a:ea typeface="Century Gothic"/>
                <a:cs typeface="Century Gothic"/>
                <a:sym typeface="Century Gothic"/>
              </a:rPr>
              <a:t>4. FYSISK AKTIVITET, </a:t>
            </a:r>
            <a:r>
              <a:rPr b="1" lang="sv-SE" sz="2800">
                <a:solidFill>
                  <a:srgbClr val="378498"/>
                </a:solidFill>
                <a:latin typeface="Century Gothic"/>
                <a:ea typeface="Century Gothic"/>
                <a:cs typeface="Century Gothic"/>
                <a:sym typeface="Century Gothic"/>
              </a:rPr>
              <a:t>uke 3</a:t>
            </a:r>
            <a:r>
              <a:rPr b="1" lang="sv-SE" sz="2800">
                <a:latin typeface="Century Gothic"/>
                <a:ea typeface="Century Gothic"/>
                <a:cs typeface="Century Gothic"/>
                <a:sym typeface="Century Gothic"/>
              </a:rPr>
              <a:t> </a:t>
            </a:r>
            <a:endParaRPr b="1" sz="2800">
              <a:solidFill>
                <a:srgbClr val="000000"/>
              </a:solidFill>
              <a:latin typeface="Century Gothic"/>
              <a:ea typeface="Century Gothic"/>
              <a:cs typeface="Century Gothic"/>
              <a:sym typeface="Century Gothic"/>
            </a:endParaRPr>
          </a:p>
        </p:txBody>
      </p:sp>
      <p:graphicFrame>
        <p:nvGraphicFramePr>
          <p:cNvPr id="1410" name="Google Shape;1410;p84"/>
          <p:cNvGraphicFramePr/>
          <p:nvPr/>
        </p:nvGraphicFramePr>
        <p:xfrm>
          <a:off x="852825" y="1348810"/>
          <a:ext cx="3000000" cy="3000000"/>
        </p:xfrm>
        <a:graphic>
          <a:graphicData uri="http://schemas.openxmlformats.org/drawingml/2006/table">
            <a:tbl>
              <a:tblPr bandCol="1" bandRow="1" firstCol="1" firstRow="1">
                <a:noFill/>
                <a:tableStyleId>{163482B3-9DDC-436D-8030-57707870E3B4}</a:tableStyleId>
              </a:tblPr>
              <a:tblGrid>
                <a:gridCol w="856700"/>
                <a:gridCol w="7421225"/>
                <a:gridCol w="2306400"/>
              </a:tblGrid>
              <a:tr h="564750">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HVA?</a:t>
                      </a:r>
                      <a:endParaRPr b="1">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OMTRENTLIG NÅR?</a:t>
                      </a:r>
                      <a:endParaRPr b="1">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GJENNOMFØRT?</a:t>
                      </a:r>
                      <a:endParaRPr b="1" i="0" sz="1400" u="none" cap="none" strike="noStrike">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ja</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nei</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 </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411" name="Google Shape;1411;p84"/>
          <p:cNvSpPr/>
          <p:nvPr/>
        </p:nvSpPr>
        <p:spPr>
          <a:xfrm rot="-545265">
            <a:off x="1932001" y="48047"/>
            <a:ext cx="1886075" cy="1886075"/>
          </a:xfrm>
          <a:prstGeom prst="ellipse">
            <a:avLst/>
          </a:prstGeom>
          <a:solidFill>
            <a:srgbClr val="AAD6D1"/>
          </a:solidFill>
          <a:ln>
            <a:noFill/>
          </a:ln>
          <a:effectLst>
            <a:outerShdw rotWithShape="0" algn="tl" dir="2700000" dist="25400">
              <a:srgbClr val="000000">
                <a:alpha val="16860"/>
              </a:srgbClr>
            </a:outerShdw>
          </a:effectLst>
        </p:spPr>
        <p:txBody>
          <a:bodyPr anchorCtr="0" anchor="ctr" bIns="0" lIns="0" spcFirstLastPara="1" rIns="0" wrap="square" tIns="0">
            <a:noAutofit/>
          </a:bodyPr>
          <a:lstStyle/>
          <a:p>
            <a:pPr indent="0" lvl="0" marL="0" marR="0" rtl="0" algn="ctr">
              <a:spcBef>
                <a:spcPts val="0"/>
              </a:spcBef>
              <a:spcAft>
                <a:spcPts val="0"/>
              </a:spcAft>
              <a:buSzPts val="1100"/>
              <a:buNone/>
            </a:pPr>
            <a:r>
              <a:rPr b="1" lang="sv-SE" sz="1200">
                <a:solidFill>
                  <a:srgbClr val="000000"/>
                </a:solidFill>
                <a:latin typeface="Century Gothic"/>
                <a:ea typeface="Century Gothic"/>
                <a:cs typeface="Century Gothic"/>
                <a:sym typeface="Century Gothic"/>
              </a:rPr>
              <a:t>Med fysisk aktivitet menes gjerne minst 30 minutter rask gange  to ganger/uka.</a:t>
            </a:r>
            <a:endParaRPr b="1" sz="1200">
              <a:solidFill>
                <a:srgbClr val="000000"/>
              </a:solidFill>
              <a:latin typeface="Century Gothic"/>
              <a:ea typeface="Century Gothic"/>
              <a:cs typeface="Century Gothic"/>
              <a:sym typeface="Century Gothic"/>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5" name="Shape 1415"/>
        <p:cNvGrpSpPr/>
        <p:nvPr/>
      </p:nvGrpSpPr>
      <p:grpSpPr>
        <a:xfrm>
          <a:off x="0" y="0"/>
          <a:ext cx="0" cy="0"/>
          <a:chOff x="0" y="0"/>
          <a:chExt cx="0" cy="0"/>
        </a:xfrm>
      </p:grpSpPr>
      <p:pic>
        <p:nvPicPr>
          <p:cNvPr id="1416" name="Google Shape;1416;p85"/>
          <p:cNvPicPr preferRelativeResize="0"/>
          <p:nvPr/>
        </p:nvPicPr>
        <p:blipFill rotWithShape="1">
          <a:blip r:embed="rId3">
            <a:alphaModFix/>
          </a:blip>
          <a:srcRect b="0" l="0" r="0" t="0"/>
          <a:stretch/>
        </p:blipFill>
        <p:spPr>
          <a:xfrm>
            <a:off x="280123" y="6321612"/>
            <a:ext cx="2297552" cy="252652"/>
          </a:xfrm>
          <a:prstGeom prst="rect">
            <a:avLst/>
          </a:prstGeom>
          <a:noFill/>
          <a:ln>
            <a:noFill/>
          </a:ln>
        </p:spPr>
      </p:pic>
      <p:sp>
        <p:nvSpPr>
          <p:cNvPr id="1417" name="Google Shape;1417;p85"/>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67</a:t>
            </a:r>
            <a:endParaRPr/>
          </a:p>
        </p:txBody>
      </p:sp>
      <p:pic>
        <p:nvPicPr>
          <p:cNvPr id="1418" name="Google Shape;1418;p85"/>
          <p:cNvPicPr preferRelativeResize="0"/>
          <p:nvPr/>
        </p:nvPicPr>
        <p:blipFill rotWithShape="1">
          <a:blip r:embed="rId3">
            <a:alphaModFix/>
          </a:blip>
          <a:srcRect b="0" l="0" r="0" t="0"/>
          <a:stretch/>
        </p:blipFill>
        <p:spPr>
          <a:xfrm>
            <a:off x="280123" y="6321612"/>
            <a:ext cx="2297552" cy="252652"/>
          </a:xfrm>
          <a:prstGeom prst="rect">
            <a:avLst/>
          </a:prstGeom>
          <a:noFill/>
          <a:ln>
            <a:noFill/>
          </a:ln>
        </p:spPr>
      </p:pic>
      <p:pic>
        <p:nvPicPr>
          <p:cNvPr id="1419" name="Google Shape;1419;p85"/>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420" name="Google Shape;1420;p85"/>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421" name="Google Shape;1421;p85"/>
          <p:cNvPicPr preferRelativeResize="0"/>
          <p:nvPr/>
        </p:nvPicPr>
        <p:blipFill rotWithShape="1">
          <a:blip r:embed="rId5">
            <a:alphaModFix/>
          </a:blip>
          <a:srcRect b="0" l="0" r="0" t="0"/>
          <a:stretch/>
        </p:blipFill>
        <p:spPr>
          <a:xfrm>
            <a:off x="280123" y="6321612"/>
            <a:ext cx="2297552" cy="252652"/>
          </a:xfrm>
          <a:prstGeom prst="rect">
            <a:avLst/>
          </a:prstGeom>
          <a:noFill/>
          <a:ln>
            <a:noFill/>
          </a:ln>
        </p:spPr>
      </p:pic>
      <p:sp>
        <p:nvSpPr>
          <p:cNvPr id="1422" name="Google Shape;1422;p85"/>
          <p:cNvSpPr txBox="1"/>
          <p:nvPr/>
        </p:nvSpPr>
        <p:spPr>
          <a:xfrm>
            <a:off x="4339676" y="566950"/>
            <a:ext cx="47910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rgbClr val="000000"/>
                </a:solidFill>
                <a:latin typeface="Century Gothic"/>
                <a:ea typeface="Century Gothic"/>
                <a:cs typeface="Century Gothic"/>
                <a:sym typeface="Century Gothic"/>
              </a:rPr>
              <a:t>4. FYSISK AKTIVITET, </a:t>
            </a:r>
            <a:r>
              <a:rPr b="1" lang="sv-SE" sz="2800">
                <a:solidFill>
                  <a:srgbClr val="378498"/>
                </a:solidFill>
                <a:latin typeface="Century Gothic"/>
                <a:ea typeface="Century Gothic"/>
                <a:cs typeface="Century Gothic"/>
                <a:sym typeface="Century Gothic"/>
              </a:rPr>
              <a:t>uke 4</a:t>
            </a:r>
            <a:r>
              <a:rPr b="1" lang="sv-SE" sz="2800">
                <a:latin typeface="Century Gothic"/>
                <a:ea typeface="Century Gothic"/>
                <a:cs typeface="Century Gothic"/>
                <a:sym typeface="Century Gothic"/>
              </a:rPr>
              <a:t> </a:t>
            </a:r>
            <a:endParaRPr b="1" sz="2800">
              <a:solidFill>
                <a:srgbClr val="000000"/>
              </a:solidFill>
              <a:latin typeface="Century Gothic"/>
              <a:ea typeface="Century Gothic"/>
              <a:cs typeface="Century Gothic"/>
              <a:sym typeface="Century Gothic"/>
            </a:endParaRPr>
          </a:p>
        </p:txBody>
      </p:sp>
      <p:graphicFrame>
        <p:nvGraphicFramePr>
          <p:cNvPr id="1423" name="Google Shape;1423;p85"/>
          <p:cNvGraphicFramePr/>
          <p:nvPr/>
        </p:nvGraphicFramePr>
        <p:xfrm>
          <a:off x="852825" y="1348810"/>
          <a:ext cx="3000000" cy="3000000"/>
        </p:xfrm>
        <a:graphic>
          <a:graphicData uri="http://schemas.openxmlformats.org/drawingml/2006/table">
            <a:tbl>
              <a:tblPr bandCol="1" bandRow="1" firstCol="1" firstRow="1">
                <a:noFill/>
                <a:tableStyleId>{163482B3-9DDC-436D-8030-57707870E3B4}</a:tableStyleId>
              </a:tblPr>
              <a:tblGrid>
                <a:gridCol w="856700"/>
                <a:gridCol w="7421225"/>
                <a:gridCol w="2306400"/>
              </a:tblGrid>
              <a:tr h="564750">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HVA?</a:t>
                      </a:r>
                      <a:endParaRPr b="1">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OMTRENTLIG NÅR?</a:t>
                      </a:r>
                      <a:endParaRPr b="1">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sv-SE">
                          <a:solidFill>
                            <a:srgbClr val="FFFFFF"/>
                          </a:solidFill>
                          <a:latin typeface="Century Gothic"/>
                          <a:ea typeface="Century Gothic"/>
                          <a:cs typeface="Century Gothic"/>
                          <a:sym typeface="Century Gothic"/>
                        </a:rPr>
                        <a:t>GJENNOMFØRT?</a:t>
                      </a:r>
                      <a:endParaRPr b="1" i="0" sz="1400" u="none" cap="none" strike="noStrike">
                        <a:solidFill>
                          <a:srgbClr val="FFFFFF"/>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8498"/>
                    </a:solidFill>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ja</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nei</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 </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latin typeface="Century Gothic"/>
                          <a:ea typeface="Century Gothic"/>
                          <a:cs typeface="Century Gothic"/>
                          <a:sym typeface="Century Gothic"/>
                        </a:rPr>
                        <a:t>  </a:t>
                      </a:r>
                      <a:r>
                        <a:rPr b="1" i="0" lang="sv-SE" sz="2400" u="none" cap="none" strike="noStrike">
                          <a:latin typeface="Century Gothic"/>
                          <a:ea typeface="Century Gothic"/>
                          <a:cs typeface="Century Gothic"/>
                          <a:sym typeface="Century Gothic"/>
                        </a:rPr>
                        <a:t>□</a:t>
                      </a:r>
                      <a:r>
                        <a:rPr b="1" i="0" lang="sv-SE" sz="1600" u="none" cap="none" strike="noStrike">
                          <a:latin typeface="Century Gothic"/>
                          <a:ea typeface="Century Gothic"/>
                          <a:cs typeface="Century Gothic"/>
                          <a:sym typeface="Century Gothic"/>
                        </a:rPr>
                        <a:t> </a:t>
                      </a:r>
                      <a:r>
                        <a:rPr b="1" i="0" lang="sv-SE" sz="1400" u="none" cap="none" strike="noStrike">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4750">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entury Gothic"/>
                        <a:buNone/>
                      </a:pP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ja</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ne</a:t>
                      </a:r>
                      <a:r>
                        <a:rPr b="1" lang="sv-SE">
                          <a:solidFill>
                            <a:srgbClr val="000000"/>
                          </a:solidFill>
                          <a:latin typeface="Century Gothic"/>
                          <a:ea typeface="Century Gothic"/>
                          <a:cs typeface="Century Gothic"/>
                          <a:sym typeface="Century Gothic"/>
                        </a:rPr>
                        <a:t>i</a:t>
                      </a:r>
                      <a:r>
                        <a:rPr b="1" i="0" lang="sv-SE" sz="1400" u="none" cap="none" strike="noStrike">
                          <a:solidFill>
                            <a:srgbClr val="000000"/>
                          </a:solidFill>
                          <a:latin typeface="Century Gothic"/>
                          <a:ea typeface="Century Gothic"/>
                          <a:cs typeface="Century Gothic"/>
                          <a:sym typeface="Century Gothic"/>
                        </a:rPr>
                        <a:t> </a:t>
                      </a:r>
                      <a:r>
                        <a:rPr b="1" i="0" lang="sv-SE" sz="1600" u="none" cap="none" strike="noStrike">
                          <a:solidFill>
                            <a:srgbClr val="000000"/>
                          </a:solidFill>
                          <a:latin typeface="Century Gothic"/>
                          <a:ea typeface="Century Gothic"/>
                          <a:cs typeface="Century Gothic"/>
                          <a:sym typeface="Century Gothic"/>
                        </a:rPr>
                        <a:t>  </a:t>
                      </a:r>
                      <a:r>
                        <a:rPr b="1" i="0" lang="sv-SE" sz="2400" u="none" cap="none" strike="noStrike">
                          <a:solidFill>
                            <a:srgbClr val="000000"/>
                          </a:solidFill>
                          <a:latin typeface="Century Gothic"/>
                          <a:ea typeface="Century Gothic"/>
                          <a:cs typeface="Century Gothic"/>
                          <a:sym typeface="Century Gothic"/>
                        </a:rPr>
                        <a:t>□</a:t>
                      </a:r>
                      <a:r>
                        <a:rPr b="1" i="0" lang="sv-SE" sz="1600" u="none" cap="none" strike="noStrike">
                          <a:solidFill>
                            <a:srgbClr val="000000"/>
                          </a:solidFill>
                          <a:latin typeface="Century Gothic"/>
                          <a:ea typeface="Century Gothic"/>
                          <a:cs typeface="Century Gothic"/>
                          <a:sym typeface="Century Gothic"/>
                        </a:rPr>
                        <a:t> </a:t>
                      </a:r>
                      <a:r>
                        <a:rPr b="1" i="0" lang="sv-SE" sz="1400" u="none" cap="none" strike="noStrike">
                          <a:solidFill>
                            <a:srgbClr val="000000"/>
                          </a:solidFill>
                          <a:latin typeface="Century Gothic"/>
                          <a:ea typeface="Century Gothic"/>
                          <a:cs typeface="Century Gothic"/>
                          <a:sym typeface="Century Gothic"/>
                        </a:rPr>
                        <a:t>delvis</a:t>
                      </a:r>
                      <a:endParaRPr b="1" i="0" sz="1400" u="none" cap="none" strike="noStrike">
                        <a:solidFill>
                          <a:srgbClr val="000000"/>
                        </a:solidFill>
                        <a:latin typeface="Century Gothic"/>
                        <a:ea typeface="Century Gothic"/>
                        <a:cs typeface="Century Gothic"/>
                        <a:sym typeface="Century Gothic"/>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424" name="Google Shape;1424;p85"/>
          <p:cNvSpPr/>
          <p:nvPr/>
        </p:nvSpPr>
        <p:spPr>
          <a:xfrm rot="-545265">
            <a:off x="1932001" y="48047"/>
            <a:ext cx="1886075" cy="1886075"/>
          </a:xfrm>
          <a:prstGeom prst="ellipse">
            <a:avLst/>
          </a:prstGeom>
          <a:solidFill>
            <a:srgbClr val="AAD6D1"/>
          </a:solidFill>
          <a:ln>
            <a:noFill/>
          </a:ln>
          <a:effectLst>
            <a:outerShdw rotWithShape="0" algn="tl" dir="2700000" dist="25400">
              <a:srgbClr val="000000">
                <a:alpha val="16860"/>
              </a:srgbClr>
            </a:outerShdw>
          </a:effectLst>
        </p:spPr>
        <p:txBody>
          <a:bodyPr anchorCtr="0" anchor="ctr" bIns="0" lIns="0" spcFirstLastPara="1" rIns="0" wrap="square" tIns="0">
            <a:noAutofit/>
          </a:bodyPr>
          <a:lstStyle/>
          <a:p>
            <a:pPr indent="0" lvl="0" marL="0" marR="0" rtl="0" algn="ctr">
              <a:spcBef>
                <a:spcPts val="0"/>
              </a:spcBef>
              <a:spcAft>
                <a:spcPts val="0"/>
              </a:spcAft>
              <a:buSzPts val="1100"/>
              <a:buNone/>
            </a:pPr>
            <a:r>
              <a:rPr b="1" lang="sv-SE" sz="1200">
                <a:solidFill>
                  <a:srgbClr val="000000"/>
                </a:solidFill>
                <a:latin typeface="Century Gothic"/>
                <a:ea typeface="Century Gothic"/>
                <a:cs typeface="Century Gothic"/>
                <a:sym typeface="Century Gothic"/>
              </a:rPr>
              <a:t>Med fysisk aktivitet menes gjerne minst 30 minutter rask gange  to ganger/uka.</a:t>
            </a:r>
            <a:endParaRPr b="1" sz="1200">
              <a:solidFill>
                <a:srgbClr val="000000"/>
              </a:solidFill>
              <a:latin typeface="Century Gothic"/>
              <a:ea typeface="Century Gothic"/>
              <a:cs typeface="Century Gothic"/>
              <a:sym typeface="Century Gothic"/>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9" name="Shape 1429"/>
        <p:cNvGrpSpPr/>
        <p:nvPr/>
      </p:nvGrpSpPr>
      <p:grpSpPr>
        <a:xfrm>
          <a:off x="0" y="0"/>
          <a:ext cx="0" cy="0"/>
          <a:chOff x="0" y="0"/>
          <a:chExt cx="0" cy="0"/>
        </a:xfrm>
      </p:grpSpPr>
      <p:pic>
        <p:nvPicPr>
          <p:cNvPr id="1430" name="Google Shape;1430;p8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431" name="Google Shape;1431;p86"/>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432" name="Google Shape;1432;p86"/>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graphicFrame>
        <p:nvGraphicFramePr>
          <p:cNvPr id="1433" name="Google Shape;1433;p86"/>
          <p:cNvGraphicFramePr/>
          <p:nvPr/>
        </p:nvGraphicFramePr>
        <p:xfrm>
          <a:off x="852825" y="2497388"/>
          <a:ext cx="3000000" cy="3000000"/>
        </p:xfrm>
        <a:graphic>
          <a:graphicData uri="http://schemas.openxmlformats.org/drawingml/2006/table">
            <a:tbl>
              <a:tblPr bandCol="1" bandRow="1" firstCol="1" firstRow="1">
                <a:noFill/>
                <a:tableStyleId>{4CA165C0-10A4-411D-9540-7F8377E356E3}</a:tableStyleId>
              </a:tblPr>
              <a:tblGrid>
                <a:gridCol w="10584325"/>
              </a:tblGrid>
              <a:tr h="1160200">
                <a:tc>
                  <a:txBody>
                    <a:bodyPr/>
                    <a:lstStyle/>
                    <a:p>
                      <a:pPr indent="0" lvl="0" marL="0" marR="0" rtl="0" algn="ctr">
                        <a:lnSpc>
                          <a:spcPct val="100000"/>
                        </a:lnSpc>
                        <a:spcBef>
                          <a:spcPts val="0"/>
                        </a:spcBef>
                        <a:spcAft>
                          <a:spcPts val="0"/>
                        </a:spcAft>
                        <a:buClr>
                          <a:schemeClr val="dk1"/>
                        </a:buClr>
                        <a:buSzPts val="1100"/>
                        <a:buFont typeface="Arial"/>
                        <a:buNone/>
                      </a:pPr>
                      <a:r>
                        <a:rPr b="1" lang="sv-SE" sz="1800">
                          <a:solidFill>
                            <a:srgbClr val="FFFFFF"/>
                          </a:solidFill>
                          <a:latin typeface="Century Gothic"/>
                          <a:ea typeface="Century Gothic"/>
                          <a:cs typeface="Century Gothic"/>
                          <a:sym typeface="Century Gothic"/>
                        </a:rPr>
                        <a:t>Her skal jeg legge Livskompassene eller ”Bull’s-Eye” sånn at jeg husker å fylle dem ut to ganger/uka.</a:t>
                      </a:r>
                      <a:endParaRPr b="1" sz="1800">
                        <a:solidFill>
                          <a:srgbClr val="FFFFFF"/>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r>
              <a:tr h="2061075">
                <a:tc>
                  <a:txBody>
                    <a:bodyPr/>
                    <a:lstStyle/>
                    <a:p>
                      <a:pPr indent="0" lvl="0" marL="0" marR="0" rtl="0" algn="ctr">
                        <a:lnSpc>
                          <a:spcPct val="100000"/>
                        </a:lnSpc>
                        <a:spcBef>
                          <a:spcPts val="0"/>
                        </a:spcBef>
                        <a:spcAft>
                          <a:spcPts val="0"/>
                        </a:spcAft>
                        <a:buClr>
                          <a:schemeClr val="dk1"/>
                        </a:buClr>
                        <a:buSzPts val="2200"/>
                        <a:buFont typeface="Calibri"/>
                        <a:buNone/>
                      </a:pPr>
                      <a:r>
                        <a:t/>
                      </a:r>
                      <a:endParaRPr b="1" i="0" sz="2200" u="none" cap="none" strike="noStrike">
                        <a:solidFill>
                          <a:srgbClr val="FFFFFF"/>
                        </a:solidFill>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alpha val="53725"/>
                      </a:schemeClr>
                    </a:solidFill>
                  </a:tcPr>
                </a:tc>
              </a:tr>
            </a:tbl>
          </a:graphicData>
        </a:graphic>
      </p:graphicFrame>
      <p:sp>
        <p:nvSpPr>
          <p:cNvPr id="1434" name="Google Shape;1434;p86"/>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68</a:t>
            </a:r>
            <a:endParaRPr/>
          </a:p>
        </p:txBody>
      </p:sp>
      <p:sp>
        <p:nvSpPr>
          <p:cNvPr id="1435" name="Google Shape;1435;p86"/>
          <p:cNvSpPr txBox="1"/>
          <p:nvPr/>
        </p:nvSpPr>
        <p:spPr>
          <a:xfrm>
            <a:off x="1426951" y="566950"/>
            <a:ext cx="933809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800">
                <a:solidFill>
                  <a:schemeClr val="dk1"/>
                </a:solidFill>
                <a:latin typeface="Century Gothic"/>
                <a:ea typeface="Century Gothic"/>
                <a:cs typeface="Century Gothic"/>
                <a:sym typeface="Century Gothic"/>
              </a:rPr>
              <a:t>5. MITT LIVSKOMPASS</a:t>
            </a:r>
            <a:endParaRPr/>
          </a:p>
        </p:txBody>
      </p:sp>
      <p:sp>
        <p:nvSpPr>
          <p:cNvPr id="1436" name="Google Shape;1436;p86"/>
          <p:cNvSpPr txBox="1"/>
          <p:nvPr/>
        </p:nvSpPr>
        <p:spPr>
          <a:xfrm>
            <a:off x="3801252" y="1331843"/>
            <a:ext cx="5796366" cy="1064003"/>
          </a:xfrm>
          <a:prstGeom prst="rect">
            <a:avLst/>
          </a:prstGeom>
          <a:noFill/>
          <a:ln>
            <a:noFill/>
          </a:ln>
        </p:spPr>
        <p:txBody>
          <a:bodyPr anchorCtr="0" anchor="t" bIns="45700" lIns="91425" spcFirstLastPara="1" rIns="91425" wrap="square" tIns="45700">
            <a:normAutofit/>
          </a:bodyPr>
          <a:lstStyle/>
          <a:p>
            <a:pPr indent="-198899" lvl="0" marL="522899" marR="0" rtl="0" algn="l">
              <a:lnSpc>
                <a:spcPct val="110000"/>
              </a:lnSpc>
              <a:spcBef>
                <a:spcPts val="0"/>
              </a:spcBef>
              <a:spcAft>
                <a:spcPts val="0"/>
              </a:spcAft>
              <a:buClr>
                <a:schemeClr val="dk1"/>
              </a:buClr>
              <a:buSzPts val="1800"/>
              <a:buChar char="•"/>
            </a:pPr>
            <a:r>
              <a:rPr b="1" lang="sv-SE" sz="2000">
                <a:solidFill>
                  <a:schemeClr val="dk1"/>
                </a:solidFill>
                <a:latin typeface="Century Gothic"/>
                <a:ea typeface="Century Gothic"/>
                <a:cs typeface="Century Gothic"/>
                <a:sym typeface="Century Gothic"/>
              </a:rPr>
              <a:t>Fortsett og utfyll i livsretninger</a:t>
            </a:r>
            <a:endParaRPr b="1" sz="2000">
              <a:solidFill>
                <a:schemeClr val="dk1"/>
              </a:solidFill>
              <a:latin typeface="Century Gothic"/>
              <a:ea typeface="Century Gothic"/>
              <a:cs typeface="Century Gothic"/>
              <a:sym typeface="Century Gothic"/>
            </a:endParaRPr>
          </a:p>
          <a:p>
            <a:pPr indent="-198899" lvl="0" marL="522899" marR="0" rtl="0" algn="l">
              <a:lnSpc>
                <a:spcPct val="110000"/>
              </a:lnSpc>
              <a:spcBef>
                <a:spcPts val="0"/>
              </a:spcBef>
              <a:spcAft>
                <a:spcPts val="0"/>
              </a:spcAft>
              <a:buClr>
                <a:schemeClr val="dk1"/>
              </a:buClr>
              <a:buSzPts val="1800"/>
              <a:buChar char="•"/>
            </a:pPr>
            <a:r>
              <a:rPr b="1" lang="sv-SE" sz="2000">
                <a:solidFill>
                  <a:schemeClr val="dk1"/>
                </a:solidFill>
                <a:latin typeface="Century Gothic"/>
                <a:ea typeface="Century Gothic"/>
                <a:cs typeface="Century Gothic"/>
                <a:sym typeface="Century Gothic"/>
              </a:rPr>
              <a:t>Livsområde og balanse</a:t>
            </a:r>
            <a:endParaRPr b="1" sz="2000">
              <a:solidFill>
                <a:schemeClr val="dk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35"/>
                                        </p:tgtEl>
                                        <p:attrNameLst>
                                          <p:attrName>style.visibility</p:attrName>
                                        </p:attrNameLst>
                                      </p:cBhvr>
                                      <p:to>
                                        <p:strVal val="visible"/>
                                      </p:to>
                                    </p:set>
                                    <p:animEffect filter="fade" transition="in">
                                      <p:cBhvr>
                                        <p:cTn dur="500"/>
                                        <p:tgtEl>
                                          <p:spTgt spid="1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0" name="Shape 1440"/>
        <p:cNvGrpSpPr/>
        <p:nvPr/>
      </p:nvGrpSpPr>
      <p:grpSpPr>
        <a:xfrm>
          <a:off x="0" y="0"/>
          <a:ext cx="0" cy="0"/>
          <a:chOff x="0" y="0"/>
          <a:chExt cx="0" cy="0"/>
        </a:xfrm>
      </p:grpSpPr>
      <p:pic>
        <p:nvPicPr>
          <p:cNvPr id="1441" name="Google Shape;1441;p8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442" name="Google Shape;1442;p87"/>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443" name="Google Shape;1443;p87"/>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444" name="Google Shape;1444;p87"/>
          <p:cNvSpPr txBox="1"/>
          <p:nvPr/>
        </p:nvSpPr>
        <p:spPr>
          <a:xfrm>
            <a:off x="1231230" y="571198"/>
            <a:ext cx="9729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Å GJØRE NOE NYTT</a:t>
            </a:r>
            <a:r>
              <a:rPr b="1" lang="sv-SE" sz="2800">
                <a:solidFill>
                  <a:schemeClr val="dk1"/>
                </a:solidFill>
                <a:latin typeface="Century Gothic"/>
                <a:ea typeface="Century Gothic"/>
                <a:cs typeface="Century Gothic"/>
                <a:sym typeface="Century Gothic"/>
              </a:rPr>
              <a:t>- slå av autopiloten</a:t>
            </a:r>
            <a:endParaRPr b="1" sz="2800">
              <a:solidFill>
                <a:schemeClr val="dk1"/>
              </a:solidFill>
              <a:latin typeface="Century Gothic"/>
              <a:ea typeface="Century Gothic"/>
              <a:cs typeface="Century Gothic"/>
              <a:sym typeface="Century Gothic"/>
            </a:endParaRPr>
          </a:p>
        </p:txBody>
      </p:sp>
      <p:graphicFrame>
        <p:nvGraphicFramePr>
          <p:cNvPr id="1445" name="Google Shape;1445;p87"/>
          <p:cNvGraphicFramePr/>
          <p:nvPr/>
        </p:nvGraphicFramePr>
        <p:xfrm>
          <a:off x="1231230" y="1334235"/>
          <a:ext cx="3000000" cy="3000000"/>
        </p:xfrm>
        <a:graphic>
          <a:graphicData uri="http://schemas.openxmlformats.org/drawingml/2006/table">
            <a:tbl>
              <a:tblPr bandRow="1" firstRow="1">
                <a:noFill/>
                <a:tableStyleId>{F59F208F-973A-46BD-80AA-40070E705AEE}</a:tableStyleId>
              </a:tblPr>
              <a:tblGrid>
                <a:gridCol w="9729550"/>
              </a:tblGrid>
              <a:tr h="511750">
                <a:tc>
                  <a:txBody>
                    <a:bodyPr/>
                    <a:lstStyle/>
                    <a:p>
                      <a:pPr indent="0" lvl="0" marL="0" marR="0" rtl="0" algn="ctr">
                        <a:lnSpc>
                          <a:spcPct val="100000"/>
                        </a:lnSpc>
                        <a:spcBef>
                          <a:spcPts val="0"/>
                        </a:spcBef>
                        <a:spcAft>
                          <a:spcPts val="0"/>
                        </a:spcAft>
                        <a:buClr>
                          <a:schemeClr val="dk1"/>
                        </a:buClr>
                        <a:buSzPts val="1100"/>
                        <a:buFont typeface="Arial"/>
                        <a:buNone/>
                      </a:pPr>
                      <a:r>
                        <a:rPr lang="sv-SE" sz="1800">
                          <a:latin typeface="Century Gothic"/>
                          <a:ea typeface="Century Gothic"/>
                          <a:cs typeface="Century Gothic"/>
                          <a:sym typeface="Century Gothic"/>
                        </a:rPr>
                        <a:t>Å gjøre noe jeg aldri (eller sjelden) gjør:</a:t>
                      </a:r>
                      <a:endParaRPr sz="18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r>
              <a:tr h="791500">
                <a:tc>
                  <a:txBody>
                    <a:bodyPr/>
                    <a:lstStyle/>
                    <a:p>
                      <a:pPr indent="0" lvl="0" marL="0" marR="0" rtl="0" algn="l">
                        <a:spcBef>
                          <a:spcPts val="0"/>
                        </a:spcBef>
                        <a:spcAft>
                          <a:spcPts val="0"/>
                        </a:spcAft>
                        <a:buNone/>
                      </a:pPr>
                      <a:r>
                        <a:rPr b="1" i="0" lang="sv-SE" sz="1400">
                          <a:latin typeface="Century Gothic"/>
                          <a:ea typeface="Century Gothic"/>
                          <a:cs typeface="Century Gothic"/>
                          <a:sym typeface="Century Gothic"/>
                        </a:rPr>
                        <a:t>1.</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91500">
                <a:tc>
                  <a:txBody>
                    <a:bodyPr/>
                    <a:lstStyle/>
                    <a:p>
                      <a:pPr indent="0" lvl="0" marL="0" marR="0" rtl="0" algn="l">
                        <a:spcBef>
                          <a:spcPts val="0"/>
                        </a:spcBef>
                        <a:spcAft>
                          <a:spcPts val="0"/>
                        </a:spcAft>
                        <a:buNone/>
                      </a:pPr>
                      <a:r>
                        <a:rPr b="1" i="0" lang="sv-SE" sz="1400">
                          <a:latin typeface="Century Gothic"/>
                          <a:ea typeface="Century Gothic"/>
                          <a:cs typeface="Century Gothic"/>
                          <a:sym typeface="Century Gothic"/>
                        </a:rPr>
                        <a:t>2. </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1446" name="Google Shape;1446;p87"/>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69</a:t>
            </a:r>
            <a:endParaRPr/>
          </a:p>
        </p:txBody>
      </p:sp>
      <p:graphicFrame>
        <p:nvGraphicFramePr>
          <p:cNvPr id="1447" name="Google Shape;1447;p87"/>
          <p:cNvGraphicFramePr/>
          <p:nvPr/>
        </p:nvGraphicFramePr>
        <p:xfrm>
          <a:off x="1231230" y="3706374"/>
          <a:ext cx="3000000" cy="3000000"/>
        </p:xfrm>
        <a:graphic>
          <a:graphicData uri="http://schemas.openxmlformats.org/drawingml/2006/table">
            <a:tbl>
              <a:tblPr bandRow="1" firstRow="1">
                <a:noFill/>
                <a:tableStyleId>{F59F208F-973A-46BD-80AA-40070E705AEE}</a:tableStyleId>
              </a:tblPr>
              <a:tblGrid>
                <a:gridCol w="9729550"/>
              </a:tblGrid>
              <a:tr h="511750">
                <a:tc>
                  <a:txBody>
                    <a:bodyPr/>
                    <a:lstStyle/>
                    <a:p>
                      <a:pPr indent="0" lvl="0" marL="0" marR="0" rtl="0" algn="ctr">
                        <a:lnSpc>
                          <a:spcPct val="100000"/>
                        </a:lnSpc>
                        <a:spcBef>
                          <a:spcPts val="0"/>
                        </a:spcBef>
                        <a:spcAft>
                          <a:spcPts val="0"/>
                        </a:spcAft>
                        <a:buClr>
                          <a:schemeClr val="dk1"/>
                        </a:buClr>
                        <a:buSzPts val="1100"/>
                        <a:buFont typeface="Arial"/>
                        <a:buNone/>
                      </a:pPr>
                      <a:r>
                        <a:rPr lang="sv-SE" sz="1800">
                          <a:latin typeface="Century Gothic"/>
                          <a:ea typeface="Century Gothic"/>
                          <a:cs typeface="Century Gothic"/>
                          <a:sym typeface="Century Gothic"/>
                        </a:rPr>
                        <a:t>Å gjøre det jeg gjør ofte/jevnlig, på en ny måte:</a:t>
                      </a:r>
                      <a:endParaRPr sz="18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r>
              <a:tr h="791500">
                <a:tc>
                  <a:txBody>
                    <a:bodyPr/>
                    <a:lstStyle/>
                    <a:p>
                      <a:pPr indent="0" lvl="0" marL="0" marR="0" rtl="0" algn="l">
                        <a:spcBef>
                          <a:spcPts val="0"/>
                        </a:spcBef>
                        <a:spcAft>
                          <a:spcPts val="0"/>
                        </a:spcAft>
                        <a:buNone/>
                      </a:pPr>
                      <a:r>
                        <a:rPr b="1" i="0" lang="sv-SE" sz="1400">
                          <a:latin typeface="Century Gothic"/>
                          <a:ea typeface="Century Gothic"/>
                          <a:cs typeface="Century Gothic"/>
                          <a:sym typeface="Century Gothic"/>
                        </a:rPr>
                        <a:t>1.</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91500">
                <a:tc>
                  <a:txBody>
                    <a:bodyPr/>
                    <a:lstStyle/>
                    <a:p>
                      <a:pPr indent="0" lvl="0" marL="0" marR="0" rtl="0" algn="l">
                        <a:spcBef>
                          <a:spcPts val="0"/>
                        </a:spcBef>
                        <a:spcAft>
                          <a:spcPts val="0"/>
                        </a:spcAft>
                        <a:buNone/>
                      </a:pPr>
                      <a:r>
                        <a:rPr b="1" i="0" lang="sv-SE" sz="1400">
                          <a:latin typeface="Century Gothic"/>
                          <a:ea typeface="Century Gothic"/>
                          <a:cs typeface="Century Gothic"/>
                          <a:sym typeface="Century Gothic"/>
                        </a:rPr>
                        <a:t>2. </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44"/>
                                        </p:tgtEl>
                                        <p:attrNameLst>
                                          <p:attrName>style.visibility</p:attrName>
                                        </p:attrNameLst>
                                      </p:cBhvr>
                                      <p:to>
                                        <p:strVal val="visible"/>
                                      </p:to>
                                    </p:set>
                                    <p:animEffect filter="fade" transition="in">
                                      <p:cBhvr>
                                        <p:cTn dur="500"/>
                                        <p:tgtEl>
                                          <p:spTgt spid="144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45"/>
                                        </p:tgtEl>
                                        <p:attrNameLst>
                                          <p:attrName>style.visibility</p:attrName>
                                        </p:attrNameLst>
                                      </p:cBhvr>
                                      <p:to>
                                        <p:strVal val="visible"/>
                                      </p:to>
                                    </p:set>
                                    <p:animEffect filter="fade" transition="in">
                                      <p:cBhvr>
                                        <p:cTn dur="500"/>
                                        <p:tgtEl>
                                          <p:spTgt spid="144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47"/>
                                        </p:tgtEl>
                                        <p:attrNameLst>
                                          <p:attrName>style.visibility</p:attrName>
                                        </p:attrNameLst>
                                      </p:cBhvr>
                                      <p:to>
                                        <p:strVal val="visible"/>
                                      </p:to>
                                    </p:set>
                                    <p:animEffect filter="fade" transition="in">
                                      <p:cBhvr>
                                        <p:cTn dur="500"/>
                                        <p:tgtEl>
                                          <p:spTgt spid="1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1" name="Shape 1451"/>
        <p:cNvGrpSpPr/>
        <p:nvPr/>
      </p:nvGrpSpPr>
      <p:grpSpPr>
        <a:xfrm>
          <a:off x="0" y="0"/>
          <a:ext cx="0" cy="0"/>
          <a:chOff x="0" y="0"/>
          <a:chExt cx="0" cy="0"/>
        </a:xfrm>
      </p:grpSpPr>
      <p:pic>
        <p:nvPicPr>
          <p:cNvPr id="1452" name="Google Shape;1452;p8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453" name="Google Shape;1453;p88"/>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454" name="Google Shape;1454;p88"/>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455" name="Google Shape;1455;p88"/>
          <p:cNvSpPr/>
          <p:nvPr/>
        </p:nvSpPr>
        <p:spPr>
          <a:xfrm>
            <a:off x="1231230" y="1301570"/>
            <a:ext cx="6096000" cy="43088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vært forelsket</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blitt dumpet</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dumpet noen</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droppet å lese til en prøve</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lest mye til en prøve</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overnattet hos en kompis</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hatt følelser for noen som ikke har  </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følt det på samme måte</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hengt sammen med en fremmed</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gått på en blinddate</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vært forelsket i en venn</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hengt sammen med noen av samme </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kjønn </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skulket</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hilst på noen på sykehus</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vært forelsket i en av mine </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internettvenner</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flydd</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akseptert kulde</a:t>
            </a:r>
            <a:br>
              <a:rPr b="1" lang="sv-SE" sz="1800">
                <a:solidFill>
                  <a:srgbClr val="263369"/>
                </a:solidFill>
                <a:latin typeface="Century Gothic"/>
                <a:ea typeface="Century Gothic"/>
                <a:cs typeface="Century Gothic"/>
                <a:sym typeface="Century Gothic"/>
              </a:rPr>
            </a:br>
            <a:endParaRPr b="1" sz="1800">
              <a:solidFill>
                <a:srgbClr val="263369"/>
              </a:solidFill>
              <a:latin typeface="Century Gothic"/>
              <a:ea typeface="Century Gothic"/>
              <a:cs typeface="Century Gothic"/>
              <a:sym typeface="Century Gothic"/>
            </a:endParaRPr>
          </a:p>
        </p:txBody>
      </p:sp>
      <p:sp>
        <p:nvSpPr>
          <p:cNvPr id="1456" name="Google Shape;1456;p88"/>
          <p:cNvSpPr/>
          <p:nvPr/>
        </p:nvSpPr>
        <p:spPr>
          <a:xfrm>
            <a:off x="6681060" y="1301570"/>
            <a:ext cx="4891314" cy="4355038"/>
          </a:xfrm>
          <a:prstGeom prst="rect">
            <a:avLst/>
          </a:prstGeom>
          <a:noFill/>
          <a:ln>
            <a:noFill/>
          </a:ln>
        </p:spPr>
        <p:txBody>
          <a:bodyPr anchorCtr="0" anchor="t" bIns="45700" lIns="91425" spcFirstLastPara="1" rIns="91425" wrap="square" tIns="45700">
            <a:spAutoFit/>
          </a:bodyPr>
          <a:lstStyle/>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spist sushi</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stått på snowboard</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ligget på ryggen og sett skyene </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drive forbi</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lagd en snøengel</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hatt et te-party</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bygd et sandslott</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hoppet i en vanndam</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kledd meg ut</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hoppet i en løvhaug</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akt slede</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jukset når jeg har spilt spill</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vært ensom</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sovnet på skolen/jobben</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sett på en solnedgang</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tatt på en orm</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sovet under stjernene</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Clr>
                <a:schemeClr val="dk1"/>
              </a:buClr>
              <a:buSzPts val="1100"/>
              <a:buFont typeface="Arial"/>
              <a:buNone/>
            </a:pPr>
            <a:r>
              <a:rPr b="1" lang="sv-SE" sz="1600">
                <a:solidFill>
                  <a:srgbClr val="263369"/>
                </a:solidFill>
                <a:latin typeface="Century Gothic"/>
                <a:ea typeface="Century Gothic"/>
                <a:cs typeface="Century Gothic"/>
                <a:sym typeface="Century Gothic"/>
              </a:rPr>
              <a:t>(  ) bli kilt</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None/>
            </a:pPr>
            <a:r>
              <a:t/>
            </a:r>
            <a:endParaRPr b="1" sz="1600">
              <a:solidFill>
                <a:srgbClr val="263369"/>
              </a:solidFill>
              <a:latin typeface="Century Gothic"/>
              <a:ea typeface="Century Gothic"/>
              <a:cs typeface="Century Gothic"/>
              <a:sym typeface="Century Gothic"/>
            </a:endParaRPr>
          </a:p>
        </p:txBody>
      </p:sp>
      <p:sp>
        <p:nvSpPr>
          <p:cNvPr id="1457" name="Google Shape;1457;p88"/>
          <p:cNvSpPr txBox="1"/>
          <p:nvPr/>
        </p:nvSpPr>
        <p:spPr>
          <a:xfrm>
            <a:off x="10890504" y="6274826"/>
            <a:ext cx="963080"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Bild nr.</a:t>
            </a:r>
            <a:endParaRPr/>
          </a:p>
        </p:txBody>
      </p:sp>
      <p:sp>
        <p:nvSpPr>
          <p:cNvPr id="1458" name="Google Shape;1458;p88"/>
          <p:cNvSpPr txBox="1"/>
          <p:nvPr/>
        </p:nvSpPr>
        <p:spPr>
          <a:xfrm>
            <a:off x="653134" y="570438"/>
            <a:ext cx="9729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Ting jeg aldri har gjort, eller vil gjøre - 1</a:t>
            </a:r>
            <a:endParaRPr b="1" sz="2800">
              <a:solidFill>
                <a:schemeClr val="dk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58"/>
                                        </p:tgtEl>
                                        <p:attrNameLst>
                                          <p:attrName>style.visibility</p:attrName>
                                        </p:attrNameLst>
                                      </p:cBhvr>
                                      <p:to>
                                        <p:strVal val="visible"/>
                                      </p:to>
                                    </p:set>
                                    <p:animEffect filter="fade" transition="in">
                                      <p:cBhvr>
                                        <p:cTn dur="500"/>
                                        <p:tgtEl>
                                          <p:spTgt spid="1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2" name="Shape 1462"/>
        <p:cNvGrpSpPr/>
        <p:nvPr/>
      </p:nvGrpSpPr>
      <p:grpSpPr>
        <a:xfrm>
          <a:off x="0" y="0"/>
          <a:ext cx="0" cy="0"/>
          <a:chOff x="0" y="0"/>
          <a:chExt cx="0" cy="0"/>
        </a:xfrm>
      </p:grpSpPr>
      <p:sp>
        <p:nvSpPr>
          <p:cNvPr id="1463" name="Google Shape;1463;p89"/>
          <p:cNvSpPr txBox="1"/>
          <p:nvPr/>
        </p:nvSpPr>
        <p:spPr>
          <a:xfrm>
            <a:off x="10890504" y="6274826"/>
            <a:ext cx="963080"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Bild nr.</a:t>
            </a:r>
            <a:endParaRPr/>
          </a:p>
        </p:txBody>
      </p:sp>
      <p:pic>
        <p:nvPicPr>
          <p:cNvPr id="1464" name="Google Shape;1464;p8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465" name="Google Shape;1465;p89"/>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466" name="Google Shape;1466;p89"/>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467" name="Google Shape;1467;p89"/>
          <p:cNvSpPr/>
          <p:nvPr/>
        </p:nvSpPr>
        <p:spPr>
          <a:xfrm>
            <a:off x="1231230" y="1301570"/>
            <a:ext cx="6096000" cy="4308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vært forelsket</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blitt dumpet</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dumpet noen</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droppet å lese til en prøve</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lest mye til en prøve</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overnattet hos en kompis</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hatt følelser for noen som ikke har  </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følt det på samme måte</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hengt sammen med en fremmed</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gått på en blinddate</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vært forelsket i en venn</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hengt sammen med noen av samme </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kjønn </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skulket</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hilst på noen på sykehus</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vært forelsket i en av mine </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internettvenner</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flydd</a:t>
            </a:r>
            <a:endParaRPr b="1" sz="1600">
              <a:solidFill>
                <a:srgbClr val="263369"/>
              </a:solidFill>
              <a:latin typeface="Century Gothic"/>
              <a:ea typeface="Century Gothic"/>
              <a:cs typeface="Century Gothic"/>
              <a:sym typeface="Century Gothic"/>
            </a:endParaRPr>
          </a:p>
          <a:p>
            <a:pPr indent="0" lvl="0" marL="0" marR="0" rtl="0" algn="l">
              <a:spcBef>
                <a:spcPts val="0"/>
              </a:spcBef>
              <a:spcAft>
                <a:spcPts val="0"/>
              </a:spcAft>
              <a:buSzPts val="1100"/>
              <a:buNone/>
            </a:pPr>
            <a:r>
              <a:rPr b="1" lang="sv-SE" sz="1600">
                <a:solidFill>
                  <a:srgbClr val="263369"/>
                </a:solidFill>
                <a:latin typeface="Century Gothic"/>
                <a:ea typeface="Century Gothic"/>
                <a:cs typeface="Century Gothic"/>
                <a:sym typeface="Century Gothic"/>
              </a:rPr>
              <a:t>(  ) akseptert kulde</a:t>
            </a:r>
            <a:br>
              <a:rPr b="1" lang="sv-SE" sz="1800">
                <a:solidFill>
                  <a:srgbClr val="263369"/>
                </a:solidFill>
                <a:latin typeface="Century Gothic"/>
                <a:ea typeface="Century Gothic"/>
                <a:cs typeface="Century Gothic"/>
                <a:sym typeface="Century Gothic"/>
              </a:rPr>
            </a:br>
            <a:endParaRPr b="1" sz="1800">
              <a:solidFill>
                <a:srgbClr val="263369"/>
              </a:solidFill>
              <a:latin typeface="Century Gothic"/>
              <a:ea typeface="Century Gothic"/>
              <a:cs typeface="Century Gothic"/>
              <a:sym typeface="Century Gothic"/>
            </a:endParaRPr>
          </a:p>
        </p:txBody>
      </p:sp>
      <p:sp>
        <p:nvSpPr>
          <p:cNvPr id="1468" name="Google Shape;1468;p89"/>
          <p:cNvSpPr/>
          <p:nvPr/>
        </p:nvSpPr>
        <p:spPr>
          <a:xfrm>
            <a:off x="6681060" y="1301570"/>
            <a:ext cx="4891200" cy="4355100"/>
          </a:xfrm>
          <a:prstGeom prst="rect">
            <a:avLst/>
          </a:prstGeom>
          <a:noFill/>
          <a:ln>
            <a:noFill/>
          </a:ln>
        </p:spPr>
        <p:txBody>
          <a:bodyPr anchorCtr="0" anchor="t" bIns="45700" lIns="91425" spcFirstLastPara="1" rIns="91425" wrap="square" tIns="45700">
            <a:noAutofit/>
          </a:bodyPr>
          <a:lstStyle/>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spist sushi</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stått på snowboard</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ligget på ryggen og sett skyene </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drive forbi</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lagd en snøengel</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hatt et te-party</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bygd et sandslott</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hoppet i en vanndam</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kledd meg ut</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hoppet i en løvhaug</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akt slede</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jukset når jeg har spilt spill</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vært ensom</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sovnet på skolen/jobben</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sett på en solnedgang</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tatt på en orm</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sovet under stjernene</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SzPts val="1100"/>
              <a:buNone/>
            </a:pPr>
            <a:r>
              <a:rPr b="1" lang="sv-SE" sz="1600">
                <a:solidFill>
                  <a:srgbClr val="263369"/>
                </a:solidFill>
                <a:latin typeface="Century Gothic"/>
                <a:ea typeface="Century Gothic"/>
                <a:cs typeface="Century Gothic"/>
                <a:sym typeface="Century Gothic"/>
              </a:rPr>
              <a:t>(  ) bli kilt</a:t>
            </a:r>
            <a:endParaRPr b="1" sz="1600">
              <a:solidFill>
                <a:srgbClr val="263369"/>
              </a:solidFill>
              <a:latin typeface="Century Gothic"/>
              <a:ea typeface="Century Gothic"/>
              <a:cs typeface="Century Gothic"/>
              <a:sym typeface="Century Gothic"/>
            </a:endParaRPr>
          </a:p>
          <a:p>
            <a:pPr indent="0" lvl="0" marL="0" marR="0" rtl="0" algn="l">
              <a:spcBef>
                <a:spcPts val="200"/>
              </a:spcBef>
              <a:spcAft>
                <a:spcPts val="0"/>
              </a:spcAft>
              <a:buNone/>
            </a:pPr>
            <a:r>
              <a:t/>
            </a:r>
            <a:endParaRPr b="1" sz="1600">
              <a:solidFill>
                <a:srgbClr val="263369"/>
              </a:solidFill>
              <a:latin typeface="Century Gothic"/>
              <a:ea typeface="Century Gothic"/>
              <a:cs typeface="Century Gothic"/>
              <a:sym typeface="Century Gothic"/>
            </a:endParaRPr>
          </a:p>
        </p:txBody>
      </p:sp>
      <p:sp>
        <p:nvSpPr>
          <p:cNvPr id="1469" name="Google Shape;1469;p89"/>
          <p:cNvSpPr txBox="1"/>
          <p:nvPr/>
        </p:nvSpPr>
        <p:spPr>
          <a:xfrm>
            <a:off x="653134" y="570438"/>
            <a:ext cx="9729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Ting jeg aldri har gjort, eller vil gjøre - 2</a:t>
            </a:r>
            <a:endParaRPr b="1" sz="2800">
              <a:solidFill>
                <a:schemeClr val="dk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pic>
        <p:nvPicPr>
          <p:cNvPr id="182" name="Google Shape;182;p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83" name="Google Shape;183;p9"/>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84" name="Google Shape;184;p9"/>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85" name="Google Shape;185;p9"/>
          <p:cNvSpPr txBox="1"/>
          <p:nvPr/>
        </p:nvSpPr>
        <p:spPr>
          <a:xfrm>
            <a:off x="3694744" y="527759"/>
            <a:ext cx="48024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b="1" lang="sv-SE" sz="2800">
                <a:solidFill>
                  <a:schemeClr val="dk1"/>
                </a:solidFill>
                <a:latin typeface="Century Gothic"/>
                <a:ea typeface="Century Gothic"/>
                <a:cs typeface="Century Gothic"/>
                <a:sym typeface="Century Gothic"/>
              </a:rPr>
              <a:t>HJEMMEOPPGAVE</a:t>
            </a:r>
            <a:endParaRPr b="1" sz="2800">
              <a:solidFill>
                <a:schemeClr val="dk1"/>
              </a:solidFill>
              <a:latin typeface="Century Gothic"/>
              <a:ea typeface="Century Gothic"/>
              <a:cs typeface="Century Gothic"/>
              <a:sym typeface="Century Gothic"/>
            </a:endParaRPr>
          </a:p>
        </p:txBody>
      </p:sp>
      <p:graphicFrame>
        <p:nvGraphicFramePr>
          <p:cNvPr id="186" name="Google Shape;186;p9"/>
          <p:cNvGraphicFramePr/>
          <p:nvPr/>
        </p:nvGraphicFramePr>
        <p:xfrm>
          <a:off x="740355" y="1155400"/>
          <a:ext cx="3000000" cy="3000000"/>
        </p:xfrm>
        <a:graphic>
          <a:graphicData uri="http://schemas.openxmlformats.org/drawingml/2006/table">
            <a:tbl>
              <a:tblPr bandRow="1" firstRow="1">
                <a:noFill/>
                <a:tableStyleId>{F59F208F-973A-46BD-80AA-40070E705AEE}</a:tableStyleId>
              </a:tblPr>
              <a:tblGrid>
                <a:gridCol w="2110625"/>
                <a:gridCol w="1311975"/>
                <a:gridCol w="1205950"/>
                <a:gridCol w="1285450"/>
                <a:gridCol w="1245700"/>
                <a:gridCol w="1192700"/>
                <a:gridCol w="1109625"/>
                <a:gridCol w="1249250"/>
              </a:tblGrid>
              <a:tr h="637250">
                <a:tc>
                  <a:txBody>
                    <a:bodyPr/>
                    <a:lstStyle/>
                    <a:p>
                      <a:pPr indent="0" lvl="0" marL="0" marR="0" rtl="0" algn="ctr">
                        <a:spcBef>
                          <a:spcPts val="0"/>
                        </a:spcBef>
                        <a:spcAft>
                          <a:spcPts val="0"/>
                        </a:spcAft>
                        <a:buNone/>
                      </a:pPr>
                      <a:r>
                        <a:rPr lang="sv-SE" sz="1200">
                          <a:latin typeface="Century Gothic"/>
                          <a:ea typeface="Century Gothic"/>
                          <a:cs typeface="Century Gothic"/>
                          <a:sym typeface="Century Gothic"/>
                        </a:rPr>
                        <a:t>Navn</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Clr>
                          <a:schemeClr val="dk1"/>
                        </a:buClr>
                        <a:buSzPts val="1100"/>
                        <a:buFont typeface="Arial"/>
                        <a:buNone/>
                      </a:pPr>
                      <a:r>
                        <a:rPr lang="sv-SE" sz="1200">
                          <a:latin typeface="Century Gothic"/>
                          <a:ea typeface="Century Gothic"/>
                          <a:cs typeface="Century Gothic"/>
                          <a:sym typeface="Century Gothic"/>
                        </a:rPr>
                        <a:t>Restitusjon</a:t>
                      </a:r>
                      <a:endParaRPr sz="1200">
                        <a:latin typeface="Century Gothic"/>
                        <a:ea typeface="Century Gothic"/>
                        <a:cs typeface="Century Gothic"/>
                        <a:sym typeface="Century Gothic"/>
                      </a:endParaRPr>
                    </a:p>
                    <a:p>
                      <a:pPr indent="0" lvl="0" marL="0" marR="0" rtl="0" algn="ctr">
                        <a:spcBef>
                          <a:spcPts val="0"/>
                        </a:spcBef>
                        <a:spcAft>
                          <a:spcPts val="0"/>
                        </a:spcAft>
                        <a:buSzPts val="1100"/>
                        <a:buNone/>
                      </a:pPr>
                      <a:r>
                        <a:rPr lang="sv-SE" sz="1200">
                          <a:latin typeface="Century Gothic"/>
                          <a:ea typeface="Century Gothic"/>
                          <a:cs typeface="Century Gothic"/>
                          <a:sym typeface="Century Gothic"/>
                        </a:rPr>
                        <a:t>(maks 6p)</a:t>
                      </a:r>
                      <a:endParaRPr sz="12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Clr>
                          <a:schemeClr val="dk1"/>
                        </a:buClr>
                        <a:buSzPts val="1100"/>
                        <a:buFont typeface="Arial"/>
                        <a:buNone/>
                      </a:pPr>
                      <a:r>
                        <a:rPr lang="sv-SE" sz="1200">
                          <a:latin typeface="Century Gothic"/>
                          <a:ea typeface="Century Gothic"/>
                          <a:cs typeface="Century Gothic"/>
                          <a:sym typeface="Century Gothic"/>
                        </a:rPr>
                        <a:t>App</a:t>
                      </a:r>
                      <a:endParaRPr sz="1200">
                        <a:latin typeface="Century Gothic"/>
                        <a:ea typeface="Century Gothic"/>
                        <a:cs typeface="Century Gothic"/>
                        <a:sym typeface="Century Gothic"/>
                      </a:endParaRPr>
                    </a:p>
                    <a:p>
                      <a:pPr indent="0" lvl="0" marL="0" marR="0" rtl="0" algn="ctr">
                        <a:spcBef>
                          <a:spcPts val="0"/>
                        </a:spcBef>
                        <a:spcAft>
                          <a:spcPts val="0"/>
                        </a:spcAft>
                        <a:buSzPts val="1100"/>
                        <a:buNone/>
                      </a:pPr>
                      <a:r>
                        <a:rPr lang="sv-SE" sz="1200">
                          <a:latin typeface="Century Gothic"/>
                          <a:ea typeface="Century Gothic"/>
                          <a:cs typeface="Century Gothic"/>
                          <a:sym typeface="Century Gothic"/>
                        </a:rPr>
                        <a:t>(maks 10 p)</a:t>
                      </a:r>
                      <a:endParaRPr sz="12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Clr>
                          <a:schemeClr val="dk1"/>
                        </a:buClr>
                        <a:buSzPts val="1100"/>
                        <a:buFont typeface="Arial"/>
                        <a:buNone/>
                      </a:pPr>
                      <a:r>
                        <a:rPr lang="sv-SE" sz="1200">
                          <a:latin typeface="Century Gothic"/>
                          <a:ea typeface="Century Gothic"/>
                          <a:cs typeface="Century Gothic"/>
                          <a:sym typeface="Century Gothic"/>
                        </a:rPr>
                        <a:t>Nærvær </a:t>
                      </a:r>
                      <a:endParaRPr sz="1200">
                        <a:latin typeface="Century Gothic"/>
                        <a:ea typeface="Century Gothic"/>
                        <a:cs typeface="Century Gothic"/>
                        <a:sym typeface="Century Gothic"/>
                      </a:endParaRPr>
                    </a:p>
                    <a:p>
                      <a:pPr indent="0" lvl="0" marL="0" marR="0" rtl="0" algn="ctr">
                        <a:spcBef>
                          <a:spcPts val="0"/>
                        </a:spcBef>
                        <a:spcAft>
                          <a:spcPts val="0"/>
                        </a:spcAft>
                        <a:buSzPts val="1100"/>
                        <a:buNone/>
                      </a:pPr>
                      <a:r>
                        <a:rPr lang="sv-SE" sz="1200">
                          <a:latin typeface="Century Gothic"/>
                          <a:ea typeface="Century Gothic"/>
                          <a:cs typeface="Century Gothic"/>
                          <a:sym typeface="Century Gothic"/>
                        </a:rPr>
                        <a:t>(maks 6 p)</a:t>
                      </a:r>
                      <a:endParaRPr sz="12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Clr>
                          <a:schemeClr val="dk1"/>
                        </a:buClr>
                        <a:buSzPts val="1100"/>
                        <a:buFont typeface="Arial"/>
                        <a:buNone/>
                      </a:pPr>
                      <a:r>
                        <a:rPr lang="sv-SE" sz="1200">
                          <a:latin typeface="Century Gothic"/>
                          <a:ea typeface="Century Gothic"/>
                          <a:cs typeface="Century Gothic"/>
                          <a:sym typeface="Century Gothic"/>
                        </a:rPr>
                        <a:t>Aksept</a:t>
                      </a:r>
                      <a:endParaRPr sz="1200">
                        <a:latin typeface="Century Gothic"/>
                        <a:ea typeface="Century Gothic"/>
                        <a:cs typeface="Century Gothic"/>
                        <a:sym typeface="Century Gothic"/>
                      </a:endParaRPr>
                    </a:p>
                    <a:p>
                      <a:pPr indent="0" lvl="0" marL="0" marR="0" rtl="0" algn="ctr">
                        <a:spcBef>
                          <a:spcPts val="0"/>
                        </a:spcBef>
                        <a:spcAft>
                          <a:spcPts val="0"/>
                        </a:spcAft>
                        <a:buSzPts val="1100"/>
                        <a:buNone/>
                      </a:pPr>
                      <a:r>
                        <a:rPr lang="sv-SE" sz="1200">
                          <a:latin typeface="Century Gothic"/>
                          <a:ea typeface="Century Gothic"/>
                          <a:cs typeface="Century Gothic"/>
                          <a:sym typeface="Century Gothic"/>
                        </a:rPr>
                        <a:t>(maks 4 p)</a:t>
                      </a:r>
                      <a:endParaRPr sz="12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Clr>
                          <a:schemeClr val="dk1"/>
                        </a:buClr>
                        <a:buSzPts val="1100"/>
                        <a:buFont typeface="Arial"/>
                        <a:buNone/>
                      </a:pPr>
                      <a:r>
                        <a:rPr lang="sv-SE" sz="1200">
                          <a:latin typeface="Century Gothic"/>
                          <a:ea typeface="Century Gothic"/>
                          <a:cs typeface="Century Gothic"/>
                          <a:sym typeface="Century Gothic"/>
                        </a:rPr>
                        <a:t>Fysisk aktivitet</a:t>
                      </a:r>
                      <a:endParaRPr sz="1200">
                        <a:latin typeface="Century Gothic"/>
                        <a:ea typeface="Century Gothic"/>
                        <a:cs typeface="Century Gothic"/>
                        <a:sym typeface="Century Gothic"/>
                      </a:endParaRPr>
                    </a:p>
                    <a:p>
                      <a:pPr indent="0" lvl="0" marL="0" marR="0" rtl="0" algn="ctr">
                        <a:spcBef>
                          <a:spcPts val="0"/>
                        </a:spcBef>
                        <a:spcAft>
                          <a:spcPts val="0"/>
                        </a:spcAft>
                        <a:buSzPts val="1100"/>
                        <a:buNone/>
                      </a:pPr>
                      <a:r>
                        <a:rPr lang="sv-SE" sz="1200">
                          <a:latin typeface="Century Gothic"/>
                          <a:ea typeface="Century Gothic"/>
                          <a:cs typeface="Century Gothic"/>
                          <a:sym typeface="Century Gothic"/>
                        </a:rPr>
                        <a:t>(maks 4 p) </a:t>
                      </a:r>
                      <a:endParaRPr sz="12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Clr>
                          <a:schemeClr val="dk1"/>
                        </a:buClr>
                        <a:buSzPts val="1100"/>
                        <a:buFont typeface="Arial"/>
                        <a:buNone/>
                      </a:pPr>
                      <a:r>
                        <a:rPr lang="sv-SE" sz="1200">
                          <a:latin typeface="Century Gothic"/>
                          <a:ea typeface="Century Gothic"/>
                          <a:cs typeface="Century Gothic"/>
                          <a:sym typeface="Century Gothic"/>
                        </a:rPr>
                        <a:t>Livskomp</a:t>
                      </a:r>
                      <a:endParaRPr sz="1200">
                        <a:latin typeface="Century Gothic"/>
                        <a:ea typeface="Century Gothic"/>
                        <a:cs typeface="Century Gothic"/>
                        <a:sym typeface="Century Gothic"/>
                      </a:endParaRPr>
                    </a:p>
                    <a:p>
                      <a:pPr indent="0" lvl="0" marL="0" marR="0" rtl="0" algn="ctr">
                        <a:spcBef>
                          <a:spcPts val="0"/>
                        </a:spcBef>
                        <a:spcAft>
                          <a:spcPts val="0"/>
                        </a:spcAft>
                        <a:buSzPts val="1100"/>
                        <a:buNone/>
                      </a:pPr>
                      <a:r>
                        <a:rPr lang="sv-SE" sz="1200">
                          <a:latin typeface="Century Gothic"/>
                          <a:ea typeface="Century Gothic"/>
                          <a:cs typeface="Century Gothic"/>
                          <a:sym typeface="Century Gothic"/>
                        </a:rPr>
                        <a:t>(maks 4 p)</a:t>
                      </a:r>
                      <a:endParaRPr sz="12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c>
                  <a:txBody>
                    <a:bodyPr/>
                    <a:lstStyle/>
                    <a:p>
                      <a:pPr indent="0" lvl="0" marL="0" marR="0" rtl="0" algn="ctr">
                        <a:spcBef>
                          <a:spcPts val="0"/>
                        </a:spcBef>
                        <a:spcAft>
                          <a:spcPts val="0"/>
                        </a:spcAft>
                        <a:buNone/>
                      </a:pPr>
                      <a:r>
                        <a:rPr b="1" i="0" lang="sv-SE" sz="1200">
                          <a:solidFill>
                            <a:schemeClr val="lt1"/>
                          </a:solidFill>
                          <a:latin typeface="Century Gothic"/>
                          <a:ea typeface="Century Gothic"/>
                          <a:cs typeface="Century Gothic"/>
                          <a:sym typeface="Century Gothic"/>
                        </a:rPr>
                        <a:t>Totalt </a:t>
                      </a:r>
                      <a:br>
                        <a:rPr b="1" i="0" lang="sv-SE" sz="1200">
                          <a:solidFill>
                            <a:schemeClr val="lt1"/>
                          </a:solidFill>
                          <a:latin typeface="Century Gothic"/>
                          <a:ea typeface="Century Gothic"/>
                          <a:cs typeface="Century Gothic"/>
                          <a:sym typeface="Century Gothic"/>
                        </a:rPr>
                      </a:br>
                      <a:r>
                        <a:rPr b="1" i="0" lang="sv-SE" sz="1200">
                          <a:solidFill>
                            <a:schemeClr val="lt1"/>
                          </a:solidFill>
                          <a:latin typeface="Century Gothic"/>
                          <a:ea typeface="Century Gothic"/>
                          <a:cs typeface="Century Gothic"/>
                          <a:sym typeface="Century Gothic"/>
                        </a:rPr>
                        <a:t>(ma</a:t>
                      </a:r>
                      <a:r>
                        <a:rPr lang="sv-SE" sz="1200">
                          <a:latin typeface="Century Gothic"/>
                          <a:ea typeface="Century Gothic"/>
                          <a:cs typeface="Century Gothic"/>
                          <a:sym typeface="Century Gothic"/>
                        </a:rPr>
                        <a:t>ks</a:t>
                      </a:r>
                      <a:r>
                        <a:rPr b="1" i="0" lang="sv-SE" sz="1200">
                          <a:solidFill>
                            <a:schemeClr val="lt1"/>
                          </a:solidFill>
                          <a:latin typeface="Century Gothic"/>
                          <a:ea typeface="Century Gothic"/>
                          <a:cs typeface="Century Gothic"/>
                          <a:sym typeface="Century Gothic"/>
                        </a:rPr>
                        <a:t> 34 p)</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263369"/>
                    </a:solidFill>
                  </a:tcPr>
                </a:tc>
              </a:tr>
              <a:tr h="606025">
                <a:tc>
                  <a:txBody>
                    <a:bodyPr/>
                    <a:lstStyle/>
                    <a:p>
                      <a:pPr indent="0" lvl="0" marL="0" marR="0" rtl="0" algn="ctr">
                        <a:lnSpc>
                          <a:spcPct val="100000"/>
                        </a:lnSpc>
                        <a:spcBef>
                          <a:spcPts val="0"/>
                        </a:spcBef>
                        <a:spcAft>
                          <a:spcPts val="0"/>
                        </a:spcAft>
                        <a:buClr>
                          <a:schemeClr val="dk1"/>
                        </a:buClr>
                        <a:buSzPts val="1200"/>
                        <a:buFont typeface="Century Gothic"/>
                        <a:buNone/>
                      </a:pPr>
                      <a:r>
                        <a:rPr b="1" i="0" lang="sv-SE" sz="1200">
                          <a:latin typeface="Century Gothic"/>
                          <a:ea typeface="Century Gothic"/>
                          <a:cs typeface="Century Gothic"/>
                          <a:sym typeface="Century Gothic"/>
                        </a:rPr>
                        <a:t>Deltagare 1</a:t>
                      </a:r>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06025">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b="1" i="0" sz="1600">
                        <a:latin typeface="Century Gothic"/>
                        <a:ea typeface="Century Gothic"/>
                        <a:cs typeface="Century Gothic"/>
                        <a:sym typeface="Century Gothic"/>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bl>
          </a:graphicData>
        </a:graphic>
      </p:graphicFrame>
      <p:sp>
        <p:nvSpPr>
          <p:cNvPr id="187" name="Google Shape;187;p9"/>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9</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5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3" name="Shape 1473"/>
        <p:cNvGrpSpPr/>
        <p:nvPr/>
      </p:nvGrpSpPr>
      <p:grpSpPr>
        <a:xfrm>
          <a:off x="0" y="0"/>
          <a:ext cx="0" cy="0"/>
          <a:chOff x="0" y="0"/>
          <a:chExt cx="0" cy="0"/>
        </a:xfrm>
      </p:grpSpPr>
      <p:pic>
        <p:nvPicPr>
          <p:cNvPr id="1474" name="Google Shape;1474;p91"/>
          <p:cNvPicPr preferRelativeResize="0"/>
          <p:nvPr/>
        </p:nvPicPr>
        <p:blipFill rotWithShape="1">
          <a:blip r:embed="rId3">
            <a:alphaModFix/>
          </a:blip>
          <a:srcRect b="0" l="0" r="0" t="0"/>
          <a:stretch/>
        </p:blipFill>
        <p:spPr>
          <a:xfrm>
            <a:off x="280123" y="6321612"/>
            <a:ext cx="2297552" cy="252652"/>
          </a:xfrm>
          <a:prstGeom prst="rect">
            <a:avLst/>
          </a:prstGeom>
          <a:noFill/>
          <a:ln>
            <a:noFill/>
          </a:ln>
        </p:spPr>
      </p:pic>
      <p:sp>
        <p:nvSpPr>
          <p:cNvPr id="1475" name="Google Shape;1475;p91"/>
          <p:cNvSpPr txBox="1"/>
          <p:nvPr/>
        </p:nvSpPr>
        <p:spPr>
          <a:xfrm>
            <a:off x="10890504" y="6274826"/>
            <a:ext cx="963080"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Bild nr.</a:t>
            </a:r>
            <a:endParaRPr/>
          </a:p>
        </p:txBody>
      </p:sp>
      <p:pic>
        <p:nvPicPr>
          <p:cNvPr descr="D:\ACT Allt NU\Manual ACT - Att främja hälsa\Manual\Ny manual\Senaste versioner\Träff 2 2009\LIVSKOMPASS 2009 10 14_Vanessa - Kopia.jpg" id="1476" name="Google Shape;1476;p91"/>
          <p:cNvPicPr preferRelativeResize="0"/>
          <p:nvPr/>
        </p:nvPicPr>
        <p:blipFill rotWithShape="1">
          <a:blip r:embed="rId4">
            <a:alphaModFix/>
          </a:blip>
          <a:srcRect b="0" l="0" r="0" t="0"/>
          <a:stretch/>
        </p:blipFill>
        <p:spPr>
          <a:xfrm>
            <a:off x="1242225" y="0"/>
            <a:ext cx="9707561" cy="6869112"/>
          </a:xfrm>
          <a:prstGeom prst="rect">
            <a:avLst/>
          </a:prstGeom>
          <a:noFill/>
          <a:ln>
            <a:noFill/>
          </a:ln>
        </p:spPr>
      </p:pic>
      <p:sp>
        <p:nvSpPr>
          <p:cNvPr id="1477" name="Google Shape;1477;p91"/>
          <p:cNvSpPr txBox="1"/>
          <p:nvPr/>
        </p:nvSpPr>
        <p:spPr>
          <a:xfrm>
            <a:off x="4512474" y="60325"/>
            <a:ext cx="3116400" cy="6063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r>
              <a:rPr b="1" lang="sv-SE" sz="3200">
                <a:solidFill>
                  <a:srgbClr val="31859C"/>
                </a:solidFill>
              </a:rPr>
              <a:t>Livskompasset</a:t>
            </a:r>
            <a:endParaRPr b="1" sz="3200">
              <a:solidFill>
                <a:srgbClr val="31859C"/>
              </a:solidFill>
            </a:endParaRPr>
          </a:p>
        </p:txBody>
      </p:sp>
      <p:sp>
        <p:nvSpPr>
          <p:cNvPr id="1478" name="Google Shape;1478;p91"/>
          <p:cNvSpPr/>
          <p:nvPr/>
        </p:nvSpPr>
        <p:spPr>
          <a:xfrm>
            <a:off x="5671350" y="3143250"/>
            <a:ext cx="857400" cy="642900"/>
          </a:xfrm>
          <a:prstGeom prst="ellipse">
            <a:avLst/>
          </a:prstGeom>
          <a:solidFill>
            <a:srgbClr val="FFFFFF"/>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pic>
        <p:nvPicPr>
          <p:cNvPr descr="streckgubbe-bla" id="1479" name="Google Shape;1479;p91"/>
          <p:cNvPicPr preferRelativeResize="0"/>
          <p:nvPr/>
        </p:nvPicPr>
        <p:blipFill rotWithShape="1">
          <a:blip r:embed="rId5">
            <a:alphaModFix/>
          </a:blip>
          <a:srcRect b="0" l="0" r="0" t="0"/>
          <a:stretch/>
        </p:blipFill>
        <p:spPr>
          <a:xfrm>
            <a:off x="5912650" y="3214688"/>
            <a:ext cx="401638" cy="508000"/>
          </a:xfrm>
          <a:prstGeom prst="rect">
            <a:avLst/>
          </a:prstGeom>
          <a:noFill/>
          <a:ln>
            <a:noFill/>
          </a:ln>
        </p:spPr>
      </p:pic>
      <p:sp>
        <p:nvSpPr>
          <p:cNvPr id="1480" name="Google Shape;1480;p91"/>
          <p:cNvSpPr txBox="1"/>
          <p:nvPr/>
        </p:nvSpPr>
        <p:spPr>
          <a:xfrm>
            <a:off x="5385675" y="594797"/>
            <a:ext cx="1369800" cy="8310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2400">
                <a:solidFill>
                  <a:srgbClr val="000000"/>
                </a:solidFill>
                <a:latin typeface="Calibri"/>
                <a:ea typeface="Calibri"/>
                <a:cs typeface="Calibri"/>
                <a:sym typeface="Calibri"/>
              </a:rPr>
              <a:t>RELASJONER</a:t>
            </a:r>
            <a:endParaRPr/>
          </a:p>
        </p:txBody>
      </p:sp>
      <p:sp>
        <p:nvSpPr>
          <p:cNvPr id="1481" name="Google Shape;1481;p91"/>
          <p:cNvSpPr txBox="1"/>
          <p:nvPr/>
        </p:nvSpPr>
        <p:spPr>
          <a:xfrm>
            <a:off x="8655700" y="3244334"/>
            <a:ext cx="1762200" cy="8310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2400">
                <a:solidFill>
                  <a:srgbClr val="000000"/>
                </a:solidFill>
                <a:latin typeface="Calibri"/>
                <a:ea typeface="Calibri"/>
                <a:cs typeface="Calibri"/>
                <a:sym typeface="Calibri"/>
              </a:rPr>
              <a:t>ARBEID/</a:t>
            </a:r>
            <a:br>
              <a:rPr lang="sv-SE" sz="2400">
                <a:solidFill>
                  <a:srgbClr val="000000"/>
                </a:solidFill>
                <a:latin typeface="Calibri"/>
                <a:ea typeface="Calibri"/>
                <a:cs typeface="Calibri"/>
                <a:sym typeface="Calibri"/>
              </a:rPr>
            </a:br>
            <a:r>
              <a:rPr lang="sv-SE" sz="2400">
                <a:solidFill>
                  <a:srgbClr val="000000"/>
                </a:solidFill>
                <a:latin typeface="Calibri"/>
                <a:ea typeface="Calibri"/>
                <a:cs typeface="Calibri"/>
                <a:sym typeface="Calibri"/>
              </a:rPr>
              <a:t>UTDANNING</a:t>
            </a:r>
            <a:endParaRPr/>
          </a:p>
        </p:txBody>
      </p:sp>
      <p:sp>
        <p:nvSpPr>
          <p:cNvPr id="1482" name="Google Shape;1482;p91"/>
          <p:cNvSpPr txBox="1"/>
          <p:nvPr/>
        </p:nvSpPr>
        <p:spPr>
          <a:xfrm>
            <a:off x="2582161" y="3280053"/>
            <a:ext cx="785700" cy="8310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2400">
                <a:solidFill>
                  <a:srgbClr val="000000"/>
                </a:solidFill>
                <a:latin typeface="Calibri"/>
                <a:ea typeface="Calibri"/>
                <a:cs typeface="Calibri"/>
                <a:sym typeface="Calibri"/>
              </a:rPr>
              <a:t>FRITID</a:t>
            </a:r>
            <a:endParaRPr/>
          </a:p>
        </p:txBody>
      </p:sp>
      <p:sp>
        <p:nvSpPr>
          <p:cNvPr id="1483" name="Google Shape;1483;p91"/>
          <p:cNvSpPr txBox="1"/>
          <p:nvPr/>
        </p:nvSpPr>
        <p:spPr>
          <a:xfrm>
            <a:off x="5692137" y="6078537"/>
            <a:ext cx="756900" cy="8310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2400">
                <a:solidFill>
                  <a:srgbClr val="000000"/>
                </a:solidFill>
                <a:latin typeface="Calibri"/>
                <a:ea typeface="Calibri"/>
                <a:cs typeface="Calibri"/>
                <a:sym typeface="Calibri"/>
              </a:rPr>
              <a:t>HELSE</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87" name="Shape 1487"/>
        <p:cNvGrpSpPr/>
        <p:nvPr/>
      </p:nvGrpSpPr>
      <p:grpSpPr>
        <a:xfrm>
          <a:off x="0" y="0"/>
          <a:ext cx="0" cy="0"/>
          <a:chOff x="0" y="0"/>
          <a:chExt cx="0" cy="0"/>
        </a:xfrm>
      </p:grpSpPr>
      <p:pic>
        <p:nvPicPr>
          <p:cNvPr id="1488" name="Google Shape;1488;p9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489" name="Google Shape;1489;p92"/>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490" name="Google Shape;1490;p92"/>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491" name="Google Shape;1491;p92"/>
          <p:cNvSpPr txBox="1"/>
          <p:nvPr/>
        </p:nvSpPr>
        <p:spPr>
          <a:xfrm>
            <a:off x="1751227" y="445334"/>
            <a:ext cx="868954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400">
                <a:solidFill>
                  <a:srgbClr val="2B6982"/>
                </a:solidFill>
                <a:latin typeface="Century Gothic"/>
                <a:ea typeface="Century Gothic"/>
                <a:cs typeface="Century Gothic"/>
                <a:sym typeface="Century Gothic"/>
              </a:rPr>
              <a:t>LIVSKOMPASSEN</a:t>
            </a:r>
            <a:endParaRPr/>
          </a:p>
        </p:txBody>
      </p:sp>
      <p:pic>
        <p:nvPicPr>
          <p:cNvPr id="1492" name="Google Shape;1492;p92"/>
          <p:cNvPicPr preferRelativeResize="0"/>
          <p:nvPr/>
        </p:nvPicPr>
        <p:blipFill rotWithShape="1">
          <a:blip r:embed="rId5">
            <a:alphaModFix/>
          </a:blip>
          <a:srcRect b="0" l="0" r="0" t="0"/>
          <a:stretch/>
        </p:blipFill>
        <p:spPr>
          <a:xfrm>
            <a:off x="1715200" y="655943"/>
            <a:ext cx="8872340" cy="6063508"/>
          </a:xfrm>
          <a:prstGeom prst="rect">
            <a:avLst/>
          </a:prstGeom>
          <a:noFill/>
          <a:ln>
            <a:noFill/>
          </a:ln>
        </p:spPr>
      </p:pic>
      <p:sp>
        <p:nvSpPr>
          <p:cNvPr id="1493" name="Google Shape;1493;p92"/>
          <p:cNvSpPr txBox="1"/>
          <p:nvPr/>
        </p:nvSpPr>
        <p:spPr>
          <a:xfrm>
            <a:off x="10890504" y="6274826"/>
            <a:ext cx="963080"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Bild nr.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91"/>
                                        </p:tgtEl>
                                        <p:attrNameLst>
                                          <p:attrName>style.visibility</p:attrName>
                                        </p:attrNameLst>
                                      </p:cBhvr>
                                      <p:to>
                                        <p:strVal val="visible"/>
                                      </p:to>
                                    </p:set>
                                    <p:animEffect filter="fade" transition="in">
                                      <p:cBhvr>
                                        <p:cTn dur="500"/>
                                        <p:tgtEl>
                                          <p:spTgt spid="14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7" name="Shape 1497"/>
        <p:cNvGrpSpPr/>
        <p:nvPr/>
      </p:nvGrpSpPr>
      <p:grpSpPr>
        <a:xfrm>
          <a:off x="0" y="0"/>
          <a:ext cx="0" cy="0"/>
          <a:chOff x="0" y="0"/>
          <a:chExt cx="0" cy="0"/>
        </a:xfrm>
      </p:grpSpPr>
      <p:pic>
        <p:nvPicPr>
          <p:cNvPr id="1498" name="Google Shape;1498;p9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499" name="Google Shape;1499;p93"/>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500" name="Google Shape;1500;p93"/>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501" name="Google Shape;1501;p93"/>
          <p:cNvSpPr txBox="1"/>
          <p:nvPr/>
        </p:nvSpPr>
        <p:spPr>
          <a:xfrm>
            <a:off x="1751227" y="445334"/>
            <a:ext cx="868954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400">
                <a:solidFill>
                  <a:srgbClr val="2B6982"/>
                </a:solidFill>
                <a:latin typeface="Century Gothic"/>
                <a:ea typeface="Century Gothic"/>
                <a:cs typeface="Century Gothic"/>
                <a:sym typeface="Century Gothic"/>
              </a:rPr>
              <a:t>LIVSKOMPASSEN</a:t>
            </a:r>
            <a:endParaRPr/>
          </a:p>
        </p:txBody>
      </p:sp>
      <p:pic>
        <p:nvPicPr>
          <p:cNvPr id="1502" name="Google Shape;1502;p93"/>
          <p:cNvPicPr preferRelativeResize="0"/>
          <p:nvPr/>
        </p:nvPicPr>
        <p:blipFill rotWithShape="1">
          <a:blip r:embed="rId5">
            <a:alphaModFix/>
          </a:blip>
          <a:srcRect b="0" l="0" r="0" t="0"/>
          <a:stretch/>
        </p:blipFill>
        <p:spPr>
          <a:xfrm>
            <a:off x="1715200" y="655943"/>
            <a:ext cx="8872340" cy="6063508"/>
          </a:xfrm>
          <a:prstGeom prst="rect">
            <a:avLst/>
          </a:prstGeom>
          <a:noFill/>
          <a:ln>
            <a:noFill/>
          </a:ln>
        </p:spPr>
      </p:pic>
      <p:sp>
        <p:nvSpPr>
          <p:cNvPr id="1503" name="Google Shape;1503;p93"/>
          <p:cNvSpPr txBox="1"/>
          <p:nvPr/>
        </p:nvSpPr>
        <p:spPr>
          <a:xfrm>
            <a:off x="10890504" y="6274826"/>
            <a:ext cx="963080"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Bild nr.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01"/>
                                        </p:tgtEl>
                                        <p:attrNameLst>
                                          <p:attrName>style.visibility</p:attrName>
                                        </p:attrNameLst>
                                      </p:cBhvr>
                                      <p:to>
                                        <p:strVal val="visible"/>
                                      </p:to>
                                    </p:set>
                                    <p:animEffect filter="fade" transition="in">
                                      <p:cBhvr>
                                        <p:cTn dur="500"/>
                                        <p:tgtEl>
                                          <p:spTgt spid="15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7" name="Shape 1507"/>
        <p:cNvGrpSpPr/>
        <p:nvPr/>
      </p:nvGrpSpPr>
      <p:grpSpPr>
        <a:xfrm>
          <a:off x="0" y="0"/>
          <a:ext cx="0" cy="0"/>
          <a:chOff x="0" y="0"/>
          <a:chExt cx="0" cy="0"/>
        </a:xfrm>
      </p:grpSpPr>
      <p:pic>
        <p:nvPicPr>
          <p:cNvPr id="1508" name="Google Shape;1508;p9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09" name="Google Shape;1509;p94"/>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510" name="Google Shape;1510;p94"/>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511" name="Google Shape;1511;p94"/>
          <p:cNvSpPr txBox="1"/>
          <p:nvPr/>
        </p:nvSpPr>
        <p:spPr>
          <a:xfrm>
            <a:off x="1751227" y="445334"/>
            <a:ext cx="868954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400">
                <a:solidFill>
                  <a:srgbClr val="2B6982"/>
                </a:solidFill>
                <a:latin typeface="Century Gothic"/>
                <a:ea typeface="Century Gothic"/>
                <a:cs typeface="Century Gothic"/>
                <a:sym typeface="Century Gothic"/>
              </a:rPr>
              <a:t>LIVSKOMPASSEN</a:t>
            </a:r>
            <a:endParaRPr/>
          </a:p>
        </p:txBody>
      </p:sp>
      <p:pic>
        <p:nvPicPr>
          <p:cNvPr id="1512" name="Google Shape;1512;p94"/>
          <p:cNvPicPr preferRelativeResize="0"/>
          <p:nvPr/>
        </p:nvPicPr>
        <p:blipFill rotWithShape="1">
          <a:blip r:embed="rId5">
            <a:alphaModFix/>
          </a:blip>
          <a:srcRect b="0" l="0" r="0" t="0"/>
          <a:stretch/>
        </p:blipFill>
        <p:spPr>
          <a:xfrm>
            <a:off x="1715200" y="655943"/>
            <a:ext cx="8872340" cy="6063508"/>
          </a:xfrm>
          <a:prstGeom prst="rect">
            <a:avLst/>
          </a:prstGeom>
          <a:noFill/>
          <a:ln>
            <a:noFill/>
          </a:ln>
        </p:spPr>
      </p:pic>
      <p:sp>
        <p:nvSpPr>
          <p:cNvPr id="1513" name="Google Shape;1513;p94"/>
          <p:cNvSpPr txBox="1"/>
          <p:nvPr/>
        </p:nvSpPr>
        <p:spPr>
          <a:xfrm>
            <a:off x="10890504" y="6274826"/>
            <a:ext cx="963080"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Bild nr.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11"/>
                                        </p:tgtEl>
                                        <p:attrNameLst>
                                          <p:attrName>style.visibility</p:attrName>
                                        </p:attrNameLst>
                                      </p:cBhvr>
                                      <p:to>
                                        <p:strVal val="visible"/>
                                      </p:to>
                                    </p:set>
                                    <p:animEffect filter="fade" transition="in">
                                      <p:cBhvr>
                                        <p:cTn dur="500"/>
                                        <p:tgtEl>
                                          <p:spTgt spid="15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17" name="Shape 1517"/>
        <p:cNvGrpSpPr/>
        <p:nvPr/>
      </p:nvGrpSpPr>
      <p:grpSpPr>
        <a:xfrm>
          <a:off x="0" y="0"/>
          <a:ext cx="0" cy="0"/>
          <a:chOff x="0" y="0"/>
          <a:chExt cx="0" cy="0"/>
        </a:xfrm>
      </p:grpSpPr>
      <p:pic>
        <p:nvPicPr>
          <p:cNvPr id="1518" name="Google Shape;1518;p9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19" name="Google Shape;1519;p95"/>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520" name="Google Shape;1520;p95"/>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521" name="Google Shape;1521;p95"/>
          <p:cNvSpPr txBox="1"/>
          <p:nvPr/>
        </p:nvSpPr>
        <p:spPr>
          <a:xfrm>
            <a:off x="1751227" y="445334"/>
            <a:ext cx="868954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400">
                <a:solidFill>
                  <a:srgbClr val="2B6982"/>
                </a:solidFill>
                <a:latin typeface="Century Gothic"/>
                <a:ea typeface="Century Gothic"/>
                <a:cs typeface="Century Gothic"/>
                <a:sym typeface="Century Gothic"/>
              </a:rPr>
              <a:t>LIVSKOMPASSEN</a:t>
            </a:r>
            <a:endParaRPr/>
          </a:p>
        </p:txBody>
      </p:sp>
      <p:pic>
        <p:nvPicPr>
          <p:cNvPr id="1522" name="Google Shape;1522;p95"/>
          <p:cNvPicPr preferRelativeResize="0"/>
          <p:nvPr/>
        </p:nvPicPr>
        <p:blipFill rotWithShape="1">
          <a:blip r:embed="rId5">
            <a:alphaModFix/>
          </a:blip>
          <a:srcRect b="0" l="0" r="0" t="0"/>
          <a:stretch/>
        </p:blipFill>
        <p:spPr>
          <a:xfrm>
            <a:off x="1715200" y="655943"/>
            <a:ext cx="8872340" cy="6063508"/>
          </a:xfrm>
          <a:prstGeom prst="rect">
            <a:avLst/>
          </a:prstGeom>
          <a:noFill/>
          <a:ln>
            <a:noFill/>
          </a:ln>
        </p:spPr>
      </p:pic>
      <p:sp>
        <p:nvSpPr>
          <p:cNvPr id="1523" name="Google Shape;1523;p95"/>
          <p:cNvSpPr txBox="1"/>
          <p:nvPr/>
        </p:nvSpPr>
        <p:spPr>
          <a:xfrm>
            <a:off x="10890504" y="6274826"/>
            <a:ext cx="963080"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Bild nr.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21"/>
                                        </p:tgtEl>
                                        <p:attrNameLst>
                                          <p:attrName>style.visibility</p:attrName>
                                        </p:attrNameLst>
                                      </p:cBhvr>
                                      <p:to>
                                        <p:strVal val="visible"/>
                                      </p:to>
                                    </p:set>
                                    <p:animEffect filter="fade" transition="in">
                                      <p:cBhvr>
                                        <p:cTn dur="500"/>
                                        <p:tgtEl>
                                          <p:spTgt spid="15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7" name="Shape 1527"/>
        <p:cNvGrpSpPr/>
        <p:nvPr/>
      </p:nvGrpSpPr>
      <p:grpSpPr>
        <a:xfrm>
          <a:off x="0" y="0"/>
          <a:ext cx="0" cy="0"/>
          <a:chOff x="0" y="0"/>
          <a:chExt cx="0" cy="0"/>
        </a:xfrm>
      </p:grpSpPr>
      <p:pic>
        <p:nvPicPr>
          <p:cNvPr id="1528" name="Google Shape;1528;p9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29" name="Google Shape;1529;p96"/>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530" name="Google Shape;1530;p96"/>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531" name="Google Shape;1531;p96"/>
          <p:cNvSpPr txBox="1"/>
          <p:nvPr/>
        </p:nvSpPr>
        <p:spPr>
          <a:xfrm>
            <a:off x="1751227" y="445334"/>
            <a:ext cx="868954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400">
                <a:solidFill>
                  <a:srgbClr val="2B6982"/>
                </a:solidFill>
                <a:latin typeface="Century Gothic"/>
                <a:ea typeface="Century Gothic"/>
                <a:cs typeface="Century Gothic"/>
                <a:sym typeface="Century Gothic"/>
              </a:rPr>
              <a:t>LIVSKOMPASSEN</a:t>
            </a:r>
            <a:endParaRPr/>
          </a:p>
        </p:txBody>
      </p:sp>
      <p:pic>
        <p:nvPicPr>
          <p:cNvPr id="1532" name="Google Shape;1532;p96"/>
          <p:cNvPicPr preferRelativeResize="0"/>
          <p:nvPr/>
        </p:nvPicPr>
        <p:blipFill rotWithShape="1">
          <a:blip r:embed="rId5">
            <a:alphaModFix/>
          </a:blip>
          <a:srcRect b="0" l="0" r="0" t="0"/>
          <a:stretch/>
        </p:blipFill>
        <p:spPr>
          <a:xfrm>
            <a:off x="1715200" y="655943"/>
            <a:ext cx="8872340" cy="6063508"/>
          </a:xfrm>
          <a:prstGeom prst="rect">
            <a:avLst/>
          </a:prstGeom>
          <a:noFill/>
          <a:ln>
            <a:noFill/>
          </a:ln>
        </p:spPr>
      </p:pic>
      <p:sp>
        <p:nvSpPr>
          <p:cNvPr id="1533" name="Google Shape;1533;p96"/>
          <p:cNvSpPr txBox="1"/>
          <p:nvPr/>
        </p:nvSpPr>
        <p:spPr>
          <a:xfrm>
            <a:off x="10890504" y="6274826"/>
            <a:ext cx="963080"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Bild nr.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31"/>
                                        </p:tgtEl>
                                        <p:attrNameLst>
                                          <p:attrName>style.visibility</p:attrName>
                                        </p:attrNameLst>
                                      </p:cBhvr>
                                      <p:to>
                                        <p:strVal val="visible"/>
                                      </p:to>
                                    </p:set>
                                    <p:animEffect filter="fade" transition="in">
                                      <p:cBhvr>
                                        <p:cTn dur="500"/>
                                        <p:tgtEl>
                                          <p:spTgt spid="15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7" name="Shape 1537"/>
        <p:cNvGrpSpPr/>
        <p:nvPr/>
      </p:nvGrpSpPr>
      <p:grpSpPr>
        <a:xfrm>
          <a:off x="0" y="0"/>
          <a:ext cx="0" cy="0"/>
          <a:chOff x="0" y="0"/>
          <a:chExt cx="0" cy="0"/>
        </a:xfrm>
      </p:grpSpPr>
      <p:pic>
        <p:nvPicPr>
          <p:cNvPr id="1538" name="Google Shape;1538;p9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39" name="Google Shape;1539;p97"/>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540" name="Google Shape;1540;p97"/>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541" name="Google Shape;1541;p97"/>
          <p:cNvSpPr txBox="1"/>
          <p:nvPr/>
        </p:nvSpPr>
        <p:spPr>
          <a:xfrm>
            <a:off x="1751227" y="445334"/>
            <a:ext cx="868954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400">
                <a:solidFill>
                  <a:srgbClr val="2B6982"/>
                </a:solidFill>
                <a:latin typeface="Century Gothic"/>
                <a:ea typeface="Century Gothic"/>
                <a:cs typeface="Century Gothic"/>
                <a:sym typeface="Century Gothic"/>
              </a:rPr>
              <a:t>LIVSKOMPASSEN</a:t>
            </a:r>
            <a:endParaRPr/>
          </a:p>
        </p:txBody>
      </p:sp>
      <p:pic>
        <p:nvPicPr>
          <p:cNvPr id="1542" name="Google Shape;1542;p97"/>
          <p:cNvPicPr preferRelativeResize="0"/>
          <p:nvPr/>
        </p:nvPicPr>
        <p:blipFill rotWithShape="1">
          <a:blip r:embed="rId5">
            <a:alphaModFix/>
          </a:blip>
          <a:srcRect b="0" l="0" r="0" t="0"/>
          <a:stretch/>
        </p:blipFill>
        <p:spPr>
          <a:xfrm>
            <a:off x="1715200" y="655943"/>
            <a:ext cx="8872340" cy="6063508"/>
          </a:xfrm>
          <a:prstGeom prst="rect">
            <a:avLst/>
          </a:prstGeom>
          <a:noFill/>
          <a:ln>
            <a:noFill/>
          </a:ln>
        </p:spPr>
      </p:pic>
      <p:sp>
        <p:nvSpPr>
          <p:cNvPr id="1543" name="Google Shape;1543;p97"/>
          <p:cNvSpPr txBox="1"/>
          <p:nvPr/>
        </p:nvSpPr>
        <p:spPr>
          <a:xfrm>
            <a:off x="10890504" y="6274826"/>
            <a:ext cx="963080"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Bild nr.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41"/>
                                        </p:tgtEl>
                                        <p:attrNameLst>
                                          <p:attrName>style.visibility</p:attrName>
                                        </p:attrNameLst>
                                      </p:cBhvr>
                                      <p:to>
                                        <p:strVal val="visible"/>
                                      </p:to>
                                    </p:set>
                                    <p:animEffect filter="fade" transition="in">
                                      <p:cBhvr>
                                        <p:cTn dur="500"/>
                                        <p:tgtEl>
                                          <p:spTgt spid="15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8" name="Shape 1548"/>
        <p:cNvGrpSpPr/>
        <p:nvPr/>
      </p:nvGrpSpPr>
      <p:grpSpPr>
        <a:xfrm>
          <a:off x="0" y="0"/>
          <a:ext cx="0" cy="0"/>
          <a:chOff x="0" y="0"/>
          <a:chExt cx="0" cy="0"/>
        </a:xfrm>
      </p:grpSpPr>
      <p:pic>
        <p:nvPicPr>
          <p:cNvPr descr="En bild som visar träd, utomhus&#10;&#10;Automatiskt genererad beskrivning" id="1549" name="Google Shape;1549;p9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50" name="Google Shape;1550;p98"/>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551" name="Google Shape;1551;p98"/>
          <p:cNvPicPr preferRelativeResize="0"/>
          <p:nvPr/>
        </p:nvPicPr>
        <p:blipFill rotWithShape="1">
          <a:blip r:embed="rId4">
            <a:alphaModFix/>
          </a:blip>
          <a:srcRect b="0" l="0" r="0" t="0"/>
          <a:stretch/>
        </p:blipFill>
        <p:spPr>
          <a:xfrm>
            <a:off x="283639" y="6321613"/>
            <a:ext cx="2281760" cy="252651"/>
          </a:xfrm>
          <a:prstGeom prst="rect">
            <a:avLst/>
          </a:prstGeom>
          <a:noFill/>
          <a:ln>
            <a:noFill/>
          </a:ln>
        </p:spPr>
      </p:pic>
      <p:sp>
        <p:nvSpPr>
          <p:cNvPr id="1552" name="Google Shape;1552;p98"/>
          <p:cNvSpPr txBox="1"/>
          <p:nvPr/>
        </p:nvSpPr>
        <p:spPr>
          <a:xfrm>
            <a:off x="2300535" y="789370"/>
            <a:ext cx="759092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800">
                <a:solidFill>
                  <a:schemeClr val="dk1"/>
                </a:solidFill>
                <a:latin typeface="Century Gothic"/>
                <a:ea typeface="Century Gothic"/>
                <a:cs typeface="Century Gothic"/>
                <a:sym typeface="Century Gothic"/>
              </a:rPr>
              <a:t>Material att skriva ut i A4 till träff 3</a:t>
            </a:r>
            <a:endParaRPr/>
          </a:p>
        </p:txBody>
      </p:sp>
      <p:sp>
        <p:nvSpPr>
          <p:cNvPr id="1553" name="Google Shape;1553;p98"/>
          <p:cNvSpPr txBox="1"/>
          <p:nvPr/>
        </p:nvSpPr>
        <p:spPr>
          <a:xfrm>
            <a:off x="2967629" y="1810235"/>
            <a:ext cx="8742598" cy="18620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263369"/>
              </a:buClr>
              <a:buSzPts val="1600"/>
              <a:buFont typeface="Calibri"/>
              <a:buAutoNum type="arabicPeriod"/>
            </a:pPr>
            <a:r>
              <a:rPr b="1" lang="sv-SE" sz="1600">
                <a:solidFill>
                  <a:srgbClr val="263369"/>
                </a:solidFill>
                <a:latin typeface="Century Gothic"/>
                <a:ea typeface="Century Gothic"/>
                <a:cs typeface="Century Gothic"/>
                <a:sym typeface="Century Gothic"/>
              </a:rPr>
              <a:t>Tabell för ”kort” och konkreta steg. (se nedan)</a:t>
            </a:r>
            <a:endParaRPr/>
          </a:p>
          <a:p>
            <a:pPr indent="0" lvl="0" marL="0" marR="0" rtl="0" algn="l">
              <a:spcBef>
                <a:spcPts val="1400"/>
              </a:spcBef>
              <a:spcAft>
                <a:spcPts val="0"/>
              </a:spcAft>
              <a:buClr>
                <a:srgbClr val="263369"/>
              </a:buClr>
              <a:buSzPts val="1600"/>
              <a:buFont typeface="Calibri"/>
              <a:buAutoNum type="arabicPeriod"/>
            </a:pPr>
            <a:r>
              <a:rPr b="1" lang="sv-SE" sz="1600">
                <a:solidFill>
                  <a:srgbClr val="263369"/>
                </a:solidFill>
                <a:latin typeface="Century Gothic"/>
                <a:ea typeface="Century Gothic"/>
                <a:cs typeface="Century Gothic"/>
                <a:sym typeface="Century Gothic"/>
              </a:rPr>
              <a:t>Livskompass att lägga ”Livsriktningskort” på. (se nedan)</a:t>
            </a:r>
            <a:endParaRPr/>
          </a:p>
          <a:p>
            <a:pPr indent="0" lvl="0" marL="0" marR="0" rtl="0" algn="l">
              <a:spcBef>
                <a:spcPts val="1400"/>
              </a:spcBef>
              <a:spcAft>
                <a:spcPts val="0"/>
              </a:spcAft>
              <a:buClr>
                <a:srgbClr val="263369"/>
              </a:buClr>
              <a:buSzPts val="1600"/>
              <a:buFont typeface="Calibri"/>
              <a:buAutoNum type="arabicPeriod"/>
            </a:pPr>
            <a:r>
              <a:rPr b="1" lang="sv-SE" sz="1600">
                <a:solidFill>
                  <a:srgbClr val="263369"/>
                </a:solidFill>
                <a:latin typeface="Century Gothic"/>
                <a:ea typeface="Century Gothic"/>
                <a:cs typeface="Century Gothic"/>
                <a:sym typeface="Century Gothic"/>
              </a:rPr>
              <a:t>Livskompass med fyra rubriker. (se nedan)</a:t>
            </a:r>
            <a:endParaRPr/>
          </a:p>
          <a:p>
            <a:pPr indent="0" lvl="0" marL="0" marR="0" rtl="0" algn="l">
              <a:spcBef>
                <a:spcPts val="1400"/>
              </a:spcBef>
              <a:spcAft>
                <a:spcPts val="0"/>
              </a:spcAft>
              <a:buClr>
                <a:srgbClr val="263369"/>
              </a:buClr>
              <a:buSzPts val="1600"/>
              <a:buFont typeface="Calibri"/>
              <a:buAutoNum type="arabicPeriod"/>
            </a:pPr>
            <a:r>
              <a:rPr b="1" lang="sv-SE" sz="1600">
                <a:solidFill>
                  <a:srgbClr val="263369"/>
                </a:solidFill>
                <a:latin typeface="Century Gothic"/>
                <a:ea typeface="Century Gothic"/>
                <a:cs typeface="Century Gothic"/>
                <a:sym typeface="Century Gothic"/>
              </a:rPr>
              <a:t>Filmen om mig: ”Mina jobbiga tankar/Aha, här kommer...”</a:t>
            </a:r>
            <a:endParaRPr/>
          </a:p>
          <a:p>
            <a:pPr indent="0" lvl="0" marL="0" marR="0" rtl="0" algn="l">
              <a:spcBef>
                <a:spcPts val="0"/>
              </a:spcBef>
              <a:spcAft>
                <a:spcPts val="0"/>
              </a:spcAft>
              <a:buNone/>
            </a:pPr>
            <a:r>
              <a:rPr b="1" lang="sv-SE" sz="1600">
                <a:solidFill>
                  <a:srgbClr val="263369"/>
                </a:solidFill>
                <a:latin typeface="Century Gothic"/>
                <a:ea typeface="Century Gothic"/>
                <a:cs typeface="Century Gothic"/>
                <a:sym typeface="Century Gothic"/>
              </a:rPr>
              <a:t>                                      (två sidor, tryck ut dubbelsidigt)</a:t>
            </a:r>
            <a:endParaRPr/>
          </a:p>
        </p:txBody>
      </p:sp>
      <p:sp>
        <p:nvSpPr>
          <p:cNvPr id="1554" name="Google Shape;1554;p98"/>
          <p:cNvSpPr txBox="1"/>
          <p:nvPr/>
        </p:nvSpPr>
        <p:spPr>
          <a:xfrm>
            <a:off x="10890504" y="6274826"/>
            <a:ext cx="963080"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chemeClr val="lt1"/>
                </a:solidFill>
                <a:latin typeface="Century Gothic"/>
                <a:ea typeface="Century Gothic"/>
                <a:cs typeface="Century Gothic"/>
                <a:sym typeface="Century Gothic"/>
              </a:rPr>
              <a:t>Bild nr.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52"/>
                                        </p:tgtEl>
                                        <p:attrNameLst>
                                          <p:attrName>style.visibility</p:attrName>
                                        </p:attrNameLst>
                                      </p:cBhvr>
                                      <p:to>
                                        <p:strVal val="visible"/>
                                      </p:to>
                                    </p:set>
                                    <p:animEffect filter="fade" transition="in">
                                      <p:cBhvr>
                                        <p:cTn dur="500"/>
                                        <p:tgtEl>
                                          <p:spTgt spid="15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3">
                                            <p:txEl>
                                              <p:pRg end="0" st="0"/>
                                            </p:txEl>
                                          </p:spTgt>
                                        </p:tgtEl>
                                        <p:attrNameLst>
                                          <p:attrName>style.visibility</p:attrName>
                                        </p:attrNameLst>
                                      </p:cBhvr>
                                      <p:to>
                                        <p:strVal val="visible"/>
                                      </p:to>
                                    </p:set>
                                    <p:animEffect filter="fade" transition="in">
                                      <p:cBhvr>
                                        <p:cTn dur="500"/>
                                        <p:tgtEl>
                                          <p:spTgt spid="15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3">
                                            <p:txEl>
                                              <p:pRg end="1" st="1"/>
                                            </p:txEl>
                                          </p:spTgt>
                                        </p:tgtEl>
                                        <p:attrNameLst>
                                          <p:attrName>style.visibility</p:attrName>
                                        </p:attrNameLst>
                                      </p:cBhvr>
                                      <p:to>
                                        <p:strVal val="visible"/>
                                      </p:to>
                                    </p:set>
                                    <p:animEffect filter="fade" transition="in">
                                      <p:cBhvr>
                                        <p:cTn dur="500"/>
                                        <p:tgtEl>
                                          <p:spTgt spid="15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3">
                                            <p:txEl>
                                              <p:pRg end="2" st="2"/>
                                            </p:txEl>
                                          </p:spTgt>
                                        </p:tgtEl>
                                        <p:attrNameLst>
                                          <p:attrName>style.visibility</p:attrName>
                                        </p:attrNameLst>
                                      </p:cBhvr>
                                      <p:to>
                                        <p:strVal val="visible"/>
                                      </p:to>
                                    </p:set>
                                    <p:animEffect filter="fade" transition="in">
                                      <p:cBhvr>
                                        <p:cTn dur="500"/>
                                        <p:tgtEl>
                                          <p:spTgt spid="15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3">
                                            <p:txEl>
                                              <p:pRg end="3" st="3"/>
                                            </p:txEl>
                                          </p:spTgt>
                                        </p:tgtEl>
                                        <p:attrNameLst>
                                          <p:attrName>style.visibility</p:attrName>
                                        </p:attrNameLst>
                                      </p:cBhvr>
                                      <p:to>
                                        <p:strVal val="visible"/>
                                      </p:to>
                                    </p:set>
                                    <p:animEffect filter="fade" transition="in">
                                      <p:cBhvr>
                                        <p:cTn dur="500"/>
                                        <p:tgtEl>
                                          <p:spTgt spid="155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3">
                                            <p:txEl>
                                              <p:pRg end="4" st="4"/>
                                            </p:txEl>
                                          </p:spTgt>
                                        </p:tgtEl>
                                        <p:attrNameLst>
                                          <p:attrName>style.visibility</p:attrName>
                                        </p:attrNameLst>
                                      </p:cBhvr>
                                      <p:to>
                                        <p:strVal val="visible"/>
                                      </p:to>
                                    </p:set>
                                    <p:animEffect filter="fade" transition="in">
                                      <p:cBhvr>
                                        <p:cTn dur="500"/>
                                        <p:tgtEl>
                                          <p:spTgt spid="155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9" name="Shape 1559"/>
        <p:cNvGrpSpPr/>
        <p:nvPr/>
      </p:nvGrpSpPr>
      <p:grpSpPr>
        <a:xfrm>
          <a:off x="0" y="0"/>
          <a:ext cx="0" cy="0"/>
          <a:chOff x="0" y="0"/>
          <a:chExt cx="0" cy="0"/>
        </a:xfrm>
      </p:grpSpPr>
      <p:pic>
        <p:nvPicPr>
          <p:cNvPr id="1560" name="Google Shape;1560;p9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61" name="Google Shape;1561;p99"/>
          <p:cNvSpPr/>
          <p:nvPr/>
        </p:nvSpPr>
        <p:spPr>
          <a:xfrm>
            <a:off x="354596" y="370933"/>
            <a:ext cx="11482809" cy="6116135"/>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562" name="Google Shape;1562;p99"/>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563" name="Google Shape;1563;p99"/>
          <p:cNvSpPr txBox="1"/>
          <p:nvPr/>
        </p:nvSpPr>
        <p:spPr>
          <a:xfrm>
            <a:off x="1751227" y="445334"/>
            <a:ext cx="868954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v-SE" sz="2400">
                <a:solidFill>
                  <a:srgbClr val="2B6982"/>
                </a:solidFill>
                <a:latin typeface="Century Gothic"/>
                <a:ea typeface="Century Gothic"/>
                <a:cs typeface="Century Gothic"/>
                <a:sym typeface="Century Gothic"/>
              </a:rPr>
              <a:t>LIVSKOMPASSEN</a:t>
            </a:r>
            <a:endParaRPr/>
          </a:p>
        </p:txBody>
      </p:sp>
      <p:pic>
        <p:nvPicPr>
          <p:cNvPr id="1564" name="Google Shape;1564;p99"/>
          <p:cNvPicPr preferRelativeResize="0"/>
          <p:nvPr/>
        </p:nvPicPr>
        <p:blipFill rotWithShape="1">
          <a:blip r:embed="rId5">
            <a:alphaModFix/>
          </a:blip>
          <a:srcRect b="0" l="0" r="0" t="0"/>
          <a:stretch/>
        </p:blipFill>
        <p:spPr>
          <a:xfrm>
            <a:off x="1715200" y="655943"/>
            <a:ext cx="8872340" cy="6063508"/>
          </a:xfrm>
          <a:prstGeom prst="rect">
            <a:avLst/>
          </a:prstGeom>
          <a:noFill/>
          <a:ln>
            <a:noFill/>
          </a:ln>
        </p:spPr>
      </p:pic>
      <p:sp>
        <p:nvSpPr>
          <p:cNvPr id="1565" name="Google Shape;1565;p99"/>
          <p:cNvSpPr txBox="1"/>
          <p:nvPr/>
        </p:nvSpPr>
        <p:spPr>
          <a:xfrm>
            <a:off x="10890504" y="6274826"/>
            <a:ext cx="963080"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Bild nr.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63"/>
                                        </p:tgtEl>
                                        <p:attrNameLst>
                                          <p:attrName>style.visibility</p:attrName>
                                        </p:attrNameLst>
                                      </p:cBhvr>
                                      <p:to>
                                        <p:strVal val="visible"/>
                                      </p:to>
                                    </p:set>
                                    <p:animEffect filter="fade" transition="in">
                                      <p:cBhvr>
                                        <p:cTn dur="500"/>
                                        <p:tgtEl>
                                          <p:spTgt spid="15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69" name="Shape 1569"/>
        <p:cNvGrpSpPr/>
        <p:nvPr/>
      </p:nvGrpSpPr>
      <p:grpSpPr>
        <a:xfrm>
          <a:off x="0" y="0"/>
          <a:ext cx="0" cy="0"/>
          <a:chOff x="0" y="0"/>
          <a:chExt cx="0" cy="0"/>
        </a:xfrm>
      </p:grpSpPr>
      <p:sp>
        <p:nvSpPr>
          <p:cNvPr id="1570" name="Google Shape;1570;p100"/>
          <p:cNvSpPr/>
          <p:nvPr/>
        </p:nvSpPr>
        <p:spPr>
          <a:xfrm>
            <a:off x="922945" y="3937830"/>
            <a:ext cx="1174271" cy="304051"/>
          </a:xfrm>
          <a:prstGeom prst="roundRect">
            <a:avLst>
              <a:gd fmla="val 16667" name="adj"/>
            </a:avLst>
          </a:prstGeom>
          <a:solidFill>
            <a:srgbClr val="0AB1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chemeClr val="lt1"/>
                </a:solidFill>
                <a:latin typeface="Century Gothic"/>
                <a:ea typeface="Century Gothic"/>
                <a:cs typeface="Century Gothic"/>
                <a:sym typeface="Century Gothic"/>
              </a:rPr>
              <a:t>FRITID</a:t>
            </a:r>
            <a:endParaRPr/>
          </a:p>
        </p:txBody>
      </p:sp>
      <p:sp>
        <p:nvSpPr>
          <p:cNvPr id="1571" name="Google Shape;1571;p100"/>
          <p:cNvSpPr txBox="1"/>
          <p:nvPr/>
        </p:nvSpPr>
        <p:spPr>
          <a:xfrm>
            <a:off x="9766555" y="1057520"/>
            <a:ext cx="209314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jag vill ta: </a:t>
            </a:r>
            <a:endParaRPr/>
          </a:p>
        </p:txBody>
      </p:sp>
      <p:sp>
        <p:nvSpPr>
          <p:cNvPr id="1572" name="Google Shape;1572;p100"/>
          <p:cNvSpPr txBox="1"/>
          <p:nvPr/>
        </p:nvSpPr>
        <p:spPr>
          <a:xfrm>
            <a:off x="9766555" y="4345473"/>
            <a:ext cx="209314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jag vill ta: </a:t>
            </a:r>
            <a:endParaRPr/>
          </a:p>
        </p:txBody>
      </p:sp>
      <p:sp>
        <p:nvSpPr>
          <p:cNvPr id="1573" name="Google Shape;1573;p100"/>
          <p:cNvSpPr txBox="1"/>
          <p:nvPr/>
        </p:nvSpPr>
        <p:spPr>
          <a:xfrm>
            <a:off x="11437158" y="6274826"/>
            <a:ext cx="41642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sv-SE" sz="1000">
                <a:solidFill>
                  <a:srgbClr val="2A847F"/>
                </a:solidFill>
                <a:latin typeface="Century Gothic"/>
                <a:ea typeface="Century Gothic"/>
                <a:cs typeface="Century Gothic"/>
                <a:sym typeface="Century Gothic"/>
              </a:rPr>
              <a:t>100</a:t>
            </a:r>
            <a:endParaRPr/>
          </a:p>
        </p:txBody>
      </p:sp>
      <p:pic>
        <p:nvPicPr>
          <p:cNvPr id="1574" name="Google Shape;1574;p10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75" name="Google Shape;1575;p100"/>
          <p:cNvSpPr/>
          <p:nvPr/>
        </p:nvSpPr>
        <p:spPr>
          <a:xfrm>
            <a:off x="354596" y="370933"/>
            <a:ext cx="11482086" cy="6111549"/>
          </a:xfrm>
          <a:custGeom>
            <a:rect b="b" l="l" r="r" t="t"/>
            <a:pathLst>
              <a:path extrusionOk="0" h="6157732" w="11482086">
                <a:moveTo>
                  <a:pt x="0" y="5879939"/>
                </a:moveTo>
                <a:lnTo>
                  <a:pt x="0" y="0"/>
                </a:lnTo>
                <a:lnTo>
                  <a:pt x="11482086" y="0"/>
                </a:lnTo>
                <a:lnTo>
                  <a:pt x="11482086" y="6157732"/>
                </a:lnTo>
                <a:lnTo>
                  <a:pt x="2291787" y="6157732"/>
                </a:lnTo>
              </a:path>
            </a:pathLst>
          </a:custGeom>
          <a:noFill/>
          <a:ln cap="rnd" cmpd="sng" w="12700">
            <a:solidFill>
              <a:srgbClr val="262626"/>
            </a:solidFill>
            <a:prstDash val="dot"/>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sv-SE" sz="1800" u="none" cap="none" strike="noStrike">
                <a:solidFill>
                  <a:srgbClr val="FFFFFF"/>
                </a:solidFill>
                <a:latin typeface="Calibri"/>
                <a:ea typeface="Calibri"/>
                <a:cs typeface="Calibri"/>
                <a:sym typeface="Calibri"/>
              </a:rPr>
              <a:t>&lt;</a:t>
            </a:r>
            <a:endParaRPr/>
          </a:p>
        </p:txBody>
      </p:sp>
      <p:pic>
        <p:nvPicPr>
          <p:cNvPr id="1576" name="Google Shape;1576;p100"/>
          <p:cNvPicPr preferRelativeResize="0"/>
          <p:nvPr/>
        </p:nvPicPr>
        <p:blipFill rotWithShape="1">
          <a:blip r:embed="rId4">
            <a:alphaModFix/>
          </a:blip>
          <a:srcRect b="0" l="0" r="0" t="0"/>
          <a:stretch/>
        </p:blipFill>
        <p:spPr>
          <a:xfrm>
            <a:off x="280123" y="6321612"/>
            <a:ext cx="2297552" cy="252652"/>
          </a:xfrm>
          <a:prstGeom prst="rect">
            <a:avLst/>
          </a:prstGeom>
          <a:noFill/>
          <a:ln>
            <a:noFill/>
          </a:ln>
        </p:spPr>
      </p:pic>
      <p:sp>
        <p:nvSpPr>
          <p:cNvPr id="1577" name="Google Shape;1577;p100"/>
          <p:cNvSpPr/>
          <p:nvPr/>
        </p:nvSpPr>
        <p:spPr>
          <a:xfrm>
            <a:off x="900496" y="647714"/>
            <a:ext cx="1794000" cy="273600"/>
          </a:xfrm>
          <a:prstGeom prst="roundRect">
            <a:avLst>
              <a:gd fmla="val 16667" name="adj"/>
            </a:avLst>
          </a:prstGeom>
          <a:solidFill>
            <a:srgbClr val="ED0D76"/>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sv-SE" sz="1600">
                <a:solidFill>
                  <a:schemeClr val="lt1"/>
                </a:solidFill>
                <a:latin typeface="Century Gothic"/>
                <a:ea typeface="Century Gothic"/>
                <a:cs typeface="Century Gothic"/>
                <a:sym typeface="Century Gothic"/>
              </a:rPr>
              <a:t>RELASJONER</a:t>
            </a:r>
            <a:endParaRPr b="1" sz="1600">
              <a:solidFill>
                <a:schemeClr val="lt1"/>
              </a:solidFill>
              <a:latin typeface="Century Gothic"/>
              <a:ea typeface="Century Gothic"/>
              <a:cs typeface="Century Gothic"/>
              <a:sym typeface="Century Gothic"/>
            </a:endParaRPr>
          </a:p>
        </p:txBody>
      </p:sp>
      <p:sp>
        <p:nvSpPr>
          <p:cNvPr id="1578" name="Google Shape;1578;p100"/>
          <p:cNvSpPr/>
          <p:nvPr/>
        </p:nvSpPr>
        <p:spPr>
          <a:xfrm>
            <a:off x="922945" y="3937830"/>
            <a:ext cx="1174200" cy="304200"/>
          </a:xfrm>
          <a:prstGeom prst="roundRect">
            <a:avLst>
              <a:gd fmla="val 16667" name="adj"/>
            </a:avLst>
          </a:prstGeom>
          <a:solidFill>
            <a:srgbClr val="0AB1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sv-SE" sz="1600">
                <a:solidFill>
                  <a:schemeClr val="lt1"/>
                </a:solidFill>
                <a:latin typeface="Century Gothic"/>
                <a:ea typeface="Century Gothic"/>
                <a:cs typeface="Century Gothic"/>
                <a:sym typeface="Century Gothic"/>
              </a:rPr>
              <a:t>FRITID</a:t>
            </a:r>
            <a:endParaRPr/>
          </a:p>
        </p:txBody>
      </p:sp>
      <p:sp>
        <p:nvSpPr>
          <p:cNvPr id="1579" name="Google Shape;1579;p100"/>
          <p:cNvSpPr/>
          <p:nvPr/>
        </p:nvSpPr>
        <p:spPr>
          <a:xfrm>
            <a:off x="7919788" y="619361"/>
            <a:ext cx="2550300" cy="299400"/>
          </a:xfrm>
          <a:prstGeom prst="roundRect">
            <a:avLst>
              <a:gd fmla="val 16667" name="adj"/>
            </a:avLst>
          </a:prstGeom>
          <a:solidFill>
            <a:srgbClr val="6B1E7C"/>
          </a:solidFill>
          <a:ln>
            <a:noFill/>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b="1" lang="sv-SE" sz="1600">
                <a:solidFill>
                  <a:schemeClr val="lt1"/>
                </a:solidFill>
                <a:latin typeface="Century Gothic"/>
                <a:ea typeface="Century Gothic"/>
                <a:cs typeface="Century Gothic"/>
                <a:sym typeface="Century Gothic"/>
              </a:rPr>
              <a:t>ARBEID/UTDANNING</a:t>
            </a:r>
            <a:endParaRPr b="1" sz="1600">
              <a:solidFill>
                <a:schemeClr val="lt1"/>
              </a:solidFill>
              <a:latin typeface="Century Gothic"/>
              <a:ea typeface="Century Gothic"/>
              <a:cs typeface="Century Gothic"/>
              <a:sym typeface="Century Gothic"/>
            </a:endParaRPr>
          </a:p>
        </p:txBody>
      </p:sp>
      <p:sp>
        <p:nvSpPr>
          <p:cNvPr id="1580" name="Google Shape;1580;p100"/>
          <p:cNvSpPr/>
          <p:nvPr/>
        </p:nvSpPr>
        <p:spPr>
          <a:xfrm>
            <a:off x="7919788" y="3937830"/>
            <a:ext cx="1081800" cy="271800"/>
          </a:xfrm>
          <a:prstGeom prst="roundRect">
            <a:avLst>
              <a:gd fmla="val 16667" name="adj"/>
            </a:avLst>
          </a:prstGeom>
          <a:solidFill>
            <a:srgbClr val="0359A2"/>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sv-SE" sz="1600">
                <a:solidFill>
                  <a:schemeClr val="lt1"/>
                </a:solidFill>
                <a:latin typeface="Century Gothic"/>
                <a:ea typeface="Century Gothic"/>
                <a:cs typeface="Century Gothic"/>
                <a:sym typeface="Century Gothic"/>
              </a:rPr>
              <a:t>HELSE</a:t>
            </a:r>
            <a:endParaRPr/>
          </a:p>
        </p:txBody>
      </p:sp>
      <p:sp>
        <p:nvSpPr>
          <p:cNvPr id="1581" name="Google Shape;1581;p100"/>
          <p:cNvSpPr txBox="1"/>
          <p:nvPr/>
        </p:nvSpPr>
        <p:spPr>
          <a:xfrm>
            <a:off x="7919788" y="1057946"/>
            <a:ext cx="17001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Livsverdi:</a:t>
            </a:r>
            <a:endParaRPr/>
          </a:p>
        </p:txBody>
      </p:sp>
      <p:sp>
        <p:nvSpPr>
          <p:cNvPr id="1582" name="Google Shape;1582;p100"/>
          <p:cNvSpPr txBox="1"/>
          <p:nvPr/>
        </p:nvSpPr>
        <p:spPr>
          <a:xfrm>
            <a:off x="9766555" y="1057520"/>
            <a:ext cx="20931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jeg vil ta</a:t>
            </a:r>
            <a:endParaRPr/>
          </a:p>
        </p:txBody>
      </p:sp>
      <p:sp>
        <p:nvSpPr>
          <p:cNvPr id="1583" name="Google Shape;1583;p100"/>
          <p:cNvSpPr txBox="1"/>
          <p:nvPr/>
        </p:nvSpPr>
        <p:spPr>
          <a:xfrm>
            <a:off x="847798" y="1057520"/>
            <a:ext cx="18750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Livsverdi:</a:t>
            </a:r>
            <a:endParaRPr/>
          </a:p>
        </p:txBody>
      </p:sp>
      <p:sp>
        <p:nvSpPr>
          <p:cNvPr id="1584" name="Google Shape;1584;p100"/>
          <p:cNvSpPr txBox="1"/>
          <p:nvPr/>
        </p:nvSpPr>
        <p:spPr>
          <a:xfrm>
            <a:off x="2694566" y="1057094"/>
            <a:ext cx="20931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jeg vil ta</a:t>
            </a:r>
            <a:endParaRPr/>
          </a:p>
        </p:txBody>
      </p:sp>
      <p:sp>
        <p:nvSpPr>
          <p:cNvPr id="1585" name="Google Shape;1585;p100"/>
          <p:cNvSpPr txBox="1"/>
          <p:nvPr/>
        </p:nvSpPr>
        <p:spPr>
          <a:xfrm>
            <a:off x="847798" y="4345899"/>
            <a:ext cx="17940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Livsverdi:</a:t>
            </a:r>
            <a:endParaRPr/>
          </a:p>
        </p:txBody>
      </p:sp>
      <p:sp>
        <p:nvSpPr>
          <p:cNvPr id="1586" name="Google Shape;1586;p100"/>
          <p:cNvSpPr txBox="1"/>
          <p:nvPr/>
        </p:nvSpPr>
        <p:spPr>
          <a:xfrm>
            <a:off x="2694566" y="4345473"/>
            <a:ext cx="20931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jeg vil ta</a:t>
            </a:r>
            <a:endParaRPr/>
          </a:p>
        </p:txBody>
      </p:sp>
      <p:sp>
        <p:nvSpPr>
          <p:cNvPr id="1587" name="Google Shape;1587;p100"/>
          <p:cNvSpPr txBox="1"/>
          <p:nvPr/>
        </p:nvSpPr>
        <p:spPr>
          <a:xfrm>
            <a:off x="7919787" y="4345899"/>
            <a:ext cx="20400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Livsverdi:</a:t>
            </a:r>
            <a:endParaRPr/>
          </a:p>
        </p:txBody>
      </p:sp>
      <p:sp>
        <p:nvSpPr>
          <p:cNvPr id="1588" name="Google Shape;1588;p100"/>
          <p:cNvSpPr txBox="1"/>
          <p:nvPr/>
        </p:nvSpPr>
        <p:spPr>
          <a:xfrm>
            <a:off x="9766555" y="4345473"/>
            <a:ext cx="20931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1600">
                <a:solidFill>
                  <a:schemeClr val="dk1"/>
                </a:solidFill>
                <a:latin typeface="Century Gothic"/>
                <a:ea typeface="Century Gothic"/>
                <a:cs typeface="Century Gothic"/>
                <a:sym typeface="Century Gothic"/>
              </a:rPr>
              <a:t>Steg jeg vil ta</a:t>
            </a:r>
            <a:endParaRPr/>
          </a:p>
        </p:txBody>
      </p:sp>
      <p:pic>
        <p:nvPicPr>
          <p:cNvPr descr="En bild som visar flygplan, vektorgrafik&#10;&#10;Automatiskt genererad beskrivning" id="1589" name="Google Shape;1589;p100"/>
          <p:cNvPicPr preferRelativeResize="0"/>
          <p:nvPr/>
        </p:nvPicPr>
        <p:blipFill rotWithShape="1">
          <a:blip r:embed="rId5">
            <a:alphaModFix/>
          </a:blip>
          <a:srcRect b="0" l="0" r="0" t="0"/>
          <a:stretch/>
        </p:blipFill>
        <p:spPr>
          <a:xfrm>
            <a:off x="4374711" y="1581369"/>
            <a:ext cx="3409327" cy="340932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tema">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2020-09-10T11:57:36Z</dcterms:created>
  <dc:creator>Mario Sierra</dc:creator>
</cp:coreProperties>
</file>